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sldIdLst>
    <p:sldId id="257" r:id="rId2"/>
    <p:sldId id="284" r:id="rId3"/>
    <p:sldId id="283" r:id="rId4"/>
    <p:sldId id="272" r:id="rId5"/>
    <p:sldId id="285" r:id="rId6"/>
    <p:sldId id="258" r:id="rId7"/>
    <p:sldId id="259" r:id="rId8"/>
    <p:sldId id="260" r:id="rId9"/>
    <p:sldId id="286" r:id="rId10"/>
    <p:sldId id="287" r:id="rId11"/>
    <p:sldId id="338" r:id="rId12"/>
    <p:sldId id="373" r:id="rId13"/>
    <p:sldId id="374" r:id="rId14"/>
    <p:sldId id="375"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13" r:id="rId34"/>
    <p:sldId id="314" r:id="rId35"/>
    <p:sldId id="315" r:id="rId36"/>
    <p:sldId id="342" r:id="rId37"/>
    <p:sldId id="343" r:id="rId38"/>
    <p:sldId id="344" r:id="rId39"/>
    <p:sldId id="341" r:id="rId40"/>
    <p:sldId id="316" r:id="rId41"/>
    <p:sldId id="321" r:id="rId42"/>
    <p:sldId id="317" r:id="rId43"/>
    <p:sldId id="318" r:id="rId44"/>
    <p:sldId id="319" r:id="rId45"/>
    <p:sldId id="320" r:id="rId46"/>
    <p:sldId id="322" r:id="rId47"/>
    <p:sldId id="323" r:id="rId48"/>
    <p:sldId id="324" r:id="rId49"/>
    <p:sldId id="352" r:id="rId50"/>
    <p:sldId id="353" r:id="rId51"/>
    <p:sldId id="354" r:id="rId52"/>
    <p:sldId id="355" r:id="rId53"/>
    <p:sldId id="356" r:id="rId54"/>
    <p:sldId id="357" r:id="rId55"/>
    <p:sldId id="366" r:id="rId56"/>
    <p:sldId id="337" r:id="rId57"/>
    <p:sldId id="345" r:id="rId58"/>
    <p:sldId id="336" r:id="rId59"/>
    <p:sldId id="326" r:id="rId60"/>
    <p:sldId id="327" r:id="rId61"/>
    <p:sldId id="328" r:id="rId62"/>
    <p:sldId id="329" r:id="rId63"/>
    <p:sldId id="339" r:id="rId64"/>
    <p:sldId id="340" r:id="rId65"/>
    <p:sldId id="378" r:id="rId66"/>
    <p:sldId id="346" r:id="rId67"/>
    <p:sldId id="379" r:id="rId68"/>
    <p:sldId id="384" r:id="rId69"/>
    <p:sldId id="385" r:id="rId70"/>
    <p:sldId id="386" r:id="rId71"/>
    <p:sldId id="388" r:id="rId72"/>
    <p:sldId id="389" r:id="rId73"/>
    <p:sldId id="393" r:id="rId74"/>
    <p:sldId id="347" r:id="rId75"/>
    <p:sldId id="368" r:id="rId76"/>
    <p:sldId id="372" r:id="rId77"/>
    <p:sldId id="348" r:id="rId78"/>
    <p:sldId id="349" r:id="rId79"/>
    <p:sldId id="351" r:id="rId80"/>
    <p:sldId id="367" r:id="rId81"/>
    <p:sldId id="376" r:id="rId82"/>
    <p:sldId id="390" r:id="rId83"/>
    <p:sldId id="391" r:id="rId84"/>
    <p:sldId id="392" r:id="rId85"/>
    <p:sldId id="369" r:id="rId86"/>
    <p:sldId id="370" r:id="rId87"/>
    <p:sldId id="371" r:id="rId88"/>
    <p:sldId id="335" r:id="rId89"/>
    <p:sldId id="330" r:id="rId90"/>
    <p:sldId id="332" r:id="rId91"/>
    <p:sldId id="333" r:id="rId92"/>
    <p:sldId id="377" r:id="rId93"/>
    <p:sldId id="394" r:id="rId94"/>
    <p:sldId id="395" r:id="rId95"/>
    <p:sldId id="334" r:id="rId9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4660"/>
  </p:normalViewPr>
  <p:slideViewPr>
    <p:cSldViewPr>
      <p:cViewPr varScale="1">
        <p:scale>
          <a:sx n="66" d="100"/>
          <a:sy n="66" d="100"/>
        </p:scale>
        <p:origin x="-87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DA14A-438A-428E-8CAF-69F3BE02087B}" type="datetimeFigureOut">
              <a:rPr lang="it-IT" smtClean="0"/>
              <a:t>08/07/2014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4EF16-C264-4418-A035-58FD8C362768}" type="slidenum">
              <a:rPr lang="it-IT" smtClean="0"/>
              <a:t>‹N›</a:t>
            </a:fld>
            <a:endParaRPr lang="it-IT"/>
          </a:p>
        </p:txBody>
      </p:sp>
    </p:spTree>
    <p:extLst>
      <p:ext uri="{BB962C8B-B14F-4D97-AF65-F5344CB8AC3E}">
        <p14:creationId xmlns:p14="http://schemas.microsoft.com/office/powerpoint/2010/main" val="124364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3170FB-FE90-4B9D-9705-839963AF7849}" type="slidenum">
              <a:rPr lang="de-DE" smtClean="0"/>
              <a:pPr/>
              <a:t>13</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5250998-3B92-4502-A45E-313B54A13E65}" type="slidenum">
              <a:rPr lang="it-IT" altLang="it-IT" sz="1200">
                <a:cs typeface="Arial" charset="0"/>
              </a:rPr>
              <a:pPr algn="r" eaLnBrk="1" hangingPunct="1"/>
              <a:t>36</a:t>
            </a:fld>
            <a:endParaRPr lang="it-IT" altLang="it-IT" sz="1200">
              <a:cs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E6B2580-1050-4C11-8B8C-2EE087DCDB6C}" type="slidenum">
              <a:rPr lang="it-IT" altLang="it-IT" sz="1200">
                <a:cs typeface="Arial" charset="0"/>
              </a:rPr>
              <a:pPr algn="r" eaLnBrk="1" hangingPunct="1"/>
              <a:t>37</a:t>
            </a:fld>
            <a:endParaRPr lang="it-IT" altLang="it-IT" sz="1200">
              <a:cs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79E41D2-A749-404A-92A8-2DD413D1AC7B}" type="slidenum">
              <a:rPr lang="it-IT" altLang="it-IT" sz="1200">
                <a:cs typeface="Arial" charset="0"/>
              </a:rPr>
              <a:pPr algn="r" eaLnBrk="1" hangingPunct="1"/>
              <a:t>38</a:t>
            </a:fld>
            <a:endParaRPr lang="it-IT" altLang="it-IT" sz="1200">
              <a:cs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D89AE3AE-7F46-4C10-A5FE-AC1E73253C37}" type="slidenum">
              <a:rPr lang="it-IT">
                <a:solidFill>
                  <a:srgbClr val="000000"/>
                </a:solidFill>
              </a:rPr>
              <a:pPr eaLnBrk="1" hangingPunct="1"/>
              <a:t>39</a:t>
            </a:fld>
            <a:endParaRPr lang="it-IT">
              <a:solidFill>
                <a:srgbClr val="000000"/>
              </a:solidFill>
            </a:endParaRPr>
          </a:p>
        </p:txBody>
      </p:sp>
      <p:sp>
        <p:nvSpPr>
          <p:cNvPr id="74755" name="Rectangle 1"/>
          <p:cNvSpPr txBox="1">
            <a:spLocks noGrp="1" noRot="1" noChangeAspect="1" noChangeArrowheads="1" noTextEdit="1"/>
          </p:cNvSpPr>
          <p:nvPr>
            <p:ph type="sldImg"/>
          </p:nvPr>
        </p:nvSpPr>
        <p:spPr>
          <a:xfrm>
            <a:off x="1143000" y="685800"/>
            <a:ext cx="4572000" cy="3429000"/>
          </a:xfrm>
          <a:ln/>
        </p:spPr>
      </p:sp>
      <p:sp>
        <p:nvSpPr>
          <p:cNvPr id="74756" name="Rectangle 2"/>
          <p:cNvSpPr txBox="1">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08D79A-5DB4-4721-A52A-7C51A4BDA285}" type="slidenum">
              <a:rPr lang="da-DK"/>
              <a:pPr>
                <a:defRPr/>
              </a:pPr>
              <a:t>40</a:t>
            </a:fld>
            <a:endParaRPr lang="da-DK"/>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E7D14879-FB67-4BBC-93B6-790166AE986D}" type="slidenum">
              <a:rPr lang="it-IT">
                <a:solidFill>
                  <a:srgbClr val="000000"/>
                </a:solidFill>
              </a:rPr>
              <a:pPr eaLnBrk="1" hangingPunct="1"/>
              <a:t>63</a:t>
            </a:fld>
            <a:endParaRPr lang="it-IT">
              <a:solidFill>
                <a:srgbClr val="000000"/>
              </a:solidFill>
            </a:endParaRPr>
          </a:p>
        </p:txBody>
      </p:sp>
      <p:sp>
        <p:nvSpPr>
          <p:cNvPr id="122883" name="Rectangle 1"/>
          <p:cNvSpPr txBox="1">
            <a:spLocks noGrp="1" noRot="1" noChangeAspect="1" noChangeArrowheads="1" noTextEdit="1"/>
          </p:cNvSpPr>
          <p:nvPr>
            <p:ph type="sldImg"/>
          </p:nvPr>
        </p:nvSpPr>
        <p:spPr>
          <a:xfrm>
            <a:off x="1143000" y="685800"/>
            <a:ext cx="4572000" cy="3429000"/>
          </a:xfrm>
          <a:ln/>
        </p:spPr>
      </p:sp>
      <p:sp>
        <p:nvSpPr>
          <p:cNvPr id="122884"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7A770476-8F65-41B5-BA1E-B6E1525CB38F}" type="slidenum">
              <a:rPr lang="it-IT">
                <a:solidFill>
                  <a:srgbClr val="000000"/>
                </a:solidFill>
              </a:rPr>
              <a:pPr eaLnBrk="1" hangingPunct="1"/>
              <a:t>64</a:t>
            </a:fld>
            <a:endParaRPr lang="it-IT">
              <a:solidFill>
                <a:srgbClr val="000000"/>
              </a:solidFill>
            </a:endParaRPr>
          </a:p>
        </p:txBody>
      </p:sp>
      <p:sp>
        <p:nvSpPr>
          <p:cNvPr id="123907" name="Rectangle 1"/>
          <p:cNvSpPr txBox="1">
            <a:spLocks noGrp="1" noRot="1" noChangeAspect="1" noChangeArrowheads="1" noTextEdit="1"/>
          </p:cNvSpPr>
          <p:nvPr>
            <p:ph type="sldImg"/>
          </p:nvPr>
        </p:nvSpPr>
        <p:spPr>
          <a:xfrm>
            <a:off x="1143000" y="685800"/>
            <a:ext cx="4572000" cy="3429000"/>
          </a:xfrm>
          <a:ln/>
        </p:spPr>
      </p:sp>
      <p:sp>
        <p:nvSpPr>
          <p:cNvPr id="123908"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ADB435-CAED-469B-9A7C-E38924C18859}" type="slidenum">
              <a:rPr lang="it-IT" smtClean="0"/>
              <a:pPr fontAlgn="base">
                <a:spcBef>
                  <a:spcPct val="0"/>
                </a:spcBef>
                <a:spcAft>
                  <a:spcPct val="0"/>
                </a:spcAft>
                <a:defRPr/>
              </a:pPr>
              <a:t>80</a:t>
            </a:fld>
            <a:endParaRPr lang="it-IT" smtClean="0"/>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75" tIns="44538" rIns="89075" bIns="44538" anchor="b"/>
          <a:lstStyle>
            <a:lvl1pPr defTabSz="890588" eaLnBrk="0" hangingPunct="0">
              <a:spcBef>
                <a:spcPct val="30000"/>
              </a:spcBef>
              <a:defRPr sz="1200">
                <a:solidFill>
                  <a:schemeClr val="tx1"/>
                </a:solidFill>
                <a:latin typeface="Calibri" pitchFamily="34" charset="0"/>
              </a:defRPr>
            </a:lvl1pPr>
            <a:lvl2pPr marL="742950" indent="-285750" defTabSz="890588" eaLnBrk="0" hangingPunct="0">
              <a:spcBef>
                <a:spcPct val="30000"/>
              </a:spcBef>
              <a:defRPr sz="1200">
                <a:solidFill>
                  <a:schemeClr val="tx1"/>
                </a:solidFill>
                <a:latin typeface="Calibri" pitchFamily="34" charset="0"/>
              </a:defRPr>
            </a:lvl2pPr>
            <a:lvl3pPr marL="1143000" indent="-228600" defTabSz="890588" eaLnBrk="0" hangingPunct="0">
              <a:spcBef>
                <a:spcPct val="30000"/>
              </a:spcBef>
              <a:defRPr sz="1200">
                <a:solidFill>
                  <a:schemeClr val="tx1"/>
                </a:solidFill>
                <a:latin typeface="Calibri" pitchFamily="34" charset="0"/>
              </a:defRPr>
            </a:lvl3pPr>
            <a:lvl4pPr marL="1600200" indent="-228600" defTabSz="890588" eaLnBrk="0" hangingPunct="0">
              <a:spcBef>
                <a:spcPct val="30000"/>
              </a:spcBef>
              <a:defRPr sz="1200">
                <a:solidFill>
                  <a:schemeClr val="tx1"/>
                </a:solidFill>
                <a:latin typeface="Calibri" pitchFamily="34" charset="0"/>
              </a:defRPr>
            </a:lvl4pPr>
            <a:lvl5pPr marL="2057400" indent="-228600" defTabSz="890588" eaLnBrk="0" hangingPunct="0">
              <a:spcBef>
                <a:spcPct val="30000"/>
              </a:spcBef>
              <a:defRPr sz="1200">
                <a:solidFill>
                  <a:schemeClr val="tx1"/>
                </a:solidFill>
                <a:latin typeface="Calibri" pitchFamily="34" charset="0"/>
              </a:defRPr>
            </a:lvl5pPr>
            <a:lvl6pPr marL="2514600" indent="-228600" defTabSz="890588" eaLnBrk="0" fontAlgn="base" hangingPunct="0">
              <a:spcBef>
                <a:spcPct val="30000"/>
              </a:spcBef>
              <a:spcAft>
                <a:spcPct val="0"/>
              </a:spcAft>
              <a:defRPr sz="1200">
                <a:solidFill>
                  <a:schemeClr val="tx1"/>
                </a:solidFill>
                <a:latin typeface="Calibri" pitchFamily="34" charset="0"/>
              </a:defRPr>
            </a:lvl6pPr>
            <a:lvl7pPr marL="2971800" indent="-228600" defTabSz="890588" eaLnBrk="0" fontAlgn="base" hangingPunct="0">
              <a:spcBef>
                <a:spcPct val="30000"/>
              </a:spcBef>
              <a:spcAft>
                <a:spcPct val="0"/>
              </a:spcAft>
              <a:defRPr sz="1200">
                <a:solidFill>
                  <a:schemeClr val="tx1"/>
                </a:solidFill>
                <a:latin typeface="Calibri" pitchFamily="34" charset="0"/>
              </a:defRPr>
            </a:lvl7pPr>
            <a:lvl8pPr marL="3429000" indent="-228600" defTabSz="890588" eaLnBrk="0" fontAlgn="base" hangingPunct="0">
              <a:spcBef>
                <a:spcPct val="30000"/>
              </a:spcBef>
              <a:spcAft>
                <a:spcPct val="0"/>
              </a:spcAft>
              <a:defRPr sz="1200">
                <a:solidFill>
                  <a:schemeClr val="tx1"/>
                </a:solidFill>
                <a:latin typeface="Calibri" pitchFamily="34" charset="0"/>
              </a:defRPr>
            </a:lvl8pPr>
            <a:lvl9pPr marL="3886200" indent="-228600" defTabSz="8905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5A7FBE9-2596-45E5-90E7-A9FF466FA9C5}" type="slidenum">
              <a:rPr lang="it-IT" altLang="it-IT"/>
              <a:pPr algn="r" eaLnBrk="1" hangingPunct="1">
                <a:spcBef>
                  <a:spcPct val="0"/>
                </a:spcBef>
              </a:pPr>
              <a:t>80</a:t>
            </a:fld>
            <a:endParaRPr lang="it-IT" altLang="it-IT"/>
          </a:p>
        </p:txBody>
      </p:sp>
      <p:sp>
        <p:nvSpPr>
          <p:cNvPr id="55300"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xfrm>
            <a:off x="687388" y="4344988"/>
            <a:ext cx="54832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75" tIns="44538" rIns="89075" bIns="44538"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7EDFEF9-3BAC-41DF-BB92-9F90B868B8CF}" type="slidenum">
              <a:rPr lang="it-IT" altLang="it-IT">
                <a:latin typeface="Arial" charset="0"/>
              </a:rPr>
              <a:pPr algn="r" eaLnBrk="1" hangingPunct="1">
                <a:spcBef>
                  <a:spcPct val="0"/>
                </a:spcBef>
              </a:pPr>
              <a:t>89</a:t>
            </a:fld>
            <a:endParaRPr lang="it-IT" altLang="it-IT">
              <a:latin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B0A0106-CC7F-4A4B-906D-1BFCA5A1C9EA}" type="slidenum">
              <a:rPr lang="it-IT" altLang="it-IT">
                <a:latin typeface="Arial" charset="0"/>
              </a:rPr>
              <a:pPr algn="r" eaLnBrk="1" hangingPunct="1">
                <a:spcBef>
                  <a:spcPct val="0"/>
                </a:spcBef>
              </a:pPr>
              <a:t>90</a:t>
            </a:fld>
            <a:endParaRPr lang="it-IT" altLang="it-IT">
              <a:latin typeface="Arial"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0413" cy="34274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3170FB-FE90-4B9D-9705-839963AF7849}" type="slidenum">
              <a:rPr lang="de-DE" smtClean="0"/>
              <a:pPr/>
              <a:t>14</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F40D4E2-24EA-4565-A39E-4BC5B24E7D23}" type="slidenum">
              <a:rPr lang="it-IT" altLang="it-IT">
                <a:latin typeface="Arial" charset="0"/>
              </a:rPr>
              <a:pPr algn="r" eaLnBrk="1" hangingPunct="1">
                <a:spcBef>
                  <a:spcPct val="0"/>
                </a:spcBef>
              </a:pPr>
              <a:t>91</a:t>
            </a:fld>
            <a:endParaRPr lang="it-IT" altLang="it-IT">
              <a:latin typeface="Arial"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FB1EB3-913F-4A35-B8FE-48FD74285EBC}" type="slidenum">
              <a:rPr lang="it-IT" smtClean="0"/>
              <a:pPr fontAlgn="base">
                <a:spcBef>
                  <a:spcPct val="0"/>
                </a:spcBef>
                <a:spcAft>
                  <a:spcPct val="0"/>
                </a:spcAft>
                <a:defRPr/>
              </a:pPr>
              <a:t>95</a:t>
            </a:fld>
            <a:endParaRPr lang="it-IT"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77E7AC-9041-432B-AD21-1BC071449EDC}" type="slidenum">
              <a:rPr lang="it-IT" altLang="it-IT"/>
              <a:pPr>
                <a:defRPr/>
              </a:pPr>
              <a:t>18</a:t>
            </a:fld>
            <a:endParaRPr lang="it-IT" altLang="it-IT"/>
          </a:p>
        </p:txBody>
      </p:sp>
      <p:sp>
        <p:nvSpPr>
          <p:cNvPr id="911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1EF2C9-AEAA-4153-BCF3-F56EFC8232BD}" type="slidenum">
              <a:rPr lang="it-IT" altLang="it-IT"/>
              <a:pPr>
                <a:defRPr/>
              </a:pPr>
              <a:t>19</a:t>
            </a:fld>
            <a:endParaRPr lang="it-IT" altLang="it-IT"/>
          </a:p>
        </p:txBody>
      </p:sp>
      <p:sp>
        <p:nvSpPr>
          <p:cNvPr id="921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1DB41F-F9A5-4CF2-81A0-003417B1B772}" type="slidenum">
              <a:rPr lang="it-IT" altLang="it-IT"/>
              <a:pPr>
                <a:defRPr/>
              </a:pPr>
              <a:t>20</a:t>
            </a:fld>
            <a:endParaRPr lang="it-IT" altLang="it-IT"/>
          </a:p>
        </p:txBody>
      </p:sp>
      <p:sp>
        <p:nvSpPr>
          <p:cNvPr id="931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C272B2-B298-4C72-A336-0ECFDE5658E3}" type="slidenum">
              <a:rPr lang="it-IT" altLang="it-IT"/>
              <a:pPr>
                <a:defRPr/>
              </a:pPr>
              <a:t>21</a:t>
            </a:fld>
            <a:endParaRPr lang="it-IT" altLang="it-IT"/>
          </a:p>
        </p:txBody>
      </p:sp>
      <p:sp>
        <p:nvSpPr>
          <p:cNvPr id="942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023145-0301-4651-8F95-6D99F45F8AAA}" type="slidenum">
              <a:rPr lang="it-IT" altLang="it-IT"/>
              <a:pPr>
                <a:defRPr/>
              </a:pPr>
              <a:t>22</a:t>
            </a:fld>
            <a:endParaRPr lang="it-IT" altLang="it-IT"/>
          </a:p>
        </p:txBody>
      </p:sp>
      <p:sp>
        <p:nvSpPr>
          <p:cNvPr id="952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1AF1AF-2C29-4254-B3EE-F9C27492E81A}" type="slidenum">
              <a:rPr lang="it-IT"/>
              <a:pPr>
                <a:defRPr/>
              </a:pPr>
              <a:t>23</a:t>
            </a:fld>
            <a:endParaRPr lang="it-IT"/>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FE536E-9475-4919-98C4-6BB34857B4F4}" type="slidenum">
              <a:rPr lang="it-IT"/>
              <a:pPr>
                <a:defRPr/>
              </a:pPr>
              <a:t>34</a:t>
            </a:fld>
            <a:endParaRPr lang="it-IT"/>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2C5675-9BCB-45F6-AEBF-A6E112581FAE}" type="datetimeFigureOut">
              <a:rPr lang="it-IT" smtClean="0"/>
              <a:t>08/07/2014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A2C5675-9BCB-45F6-AEBF-A6E112581FAE}" type="datetimeFigureOut">
              <a:rPr lang="it-IT" smtClean="0"/>
              <a:t>08/07/2014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A2C5675-9BCB-45F6-AEBF-A6E112581FAE}" type="datetimeFigureOut">
              <a:rPr lang="it-IT" smtClean="0"/>
              <a:t>08/07/2014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1146250"/>
            <a:ext cx="8496944" cy="496800"/>
          </a:xfrm>
          <a:prstGeom prst="rect">
            <a:avLst/>
          </a:prstGeom>
        </p:spPr>
        <p:txBody>
          <a:bodyPr>
            <a:normAutofit/>
          </a:bodyPr>
          <a:lstStyle>
            <a:lvl1pPr algn="l">
              <a:defRPr sz="2400" b="1" baseline="0">
                <a:solidFill>
                  <a:srgbClr val="014493"/>
                </a:solidFill>
                <a:latin typeface="+mj-lt"/>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52000" y="1714488"/>
            <a:ext cx="8496464" cy="4500594"/>
          </a:xfrm>
          <a:prstGeom prst="rect">
            <a:avLst/>
          </a:prstGeom>
          <a:noFill/>
        </p:spPr>
        <p:txBody>
          <a:bodyPr/>
          <a:lstStyle>
            <a:lvl1pPr>
              <a:lnSpc>
                <a:spcPct val="100000"/>
              </a:lnSpc>
              <a:spcBef>
                <a:spcPts val="300"/>
              </a:spcBef>
              <a:spcAft>
                <a:spcPts val="600"/>
              </a:spcAft>
              <a:buClr>
                <a:srgbClr val="68AF21"/>
              </a:buClr>
              <a:buSzPct val="125000"/>
              <a:buFont typeface="Wingdings" pitchFamily="2" charset="2"/>
              <a:buChar char="§"/>
              <a:defRPr sz="1800" baseline="0">
                <a:latin typeface="+mn-lt"/>
                <a:cs typeface="Arial" pitchFamily="34" charset="0"/>
              </a:defRPr>
            </a:lvl1pPr>
            <a:lvl2pPr>
              <a:lnSpc>
                <a:spcPct val="100000"/>
              </a:lnSpc>
              <a:spcBef>
                <a:spcPts val="300"/>
              </a:spcBef>
              <a:spcAft>
                <a:spcPts val="600"/>
              </a:spcAft>
              <a:buClr>
                <a:srgbClr val="EB6909"/>
              </a:buClr>
              <a:buFont typeface="Wingdings" pitchFamily="2" charset="2"/>
              <a:buChar char="§"/>
              <a:defRPr sz="1600" baseline="0">
                <a:latin typeface="+mn-lt"/>
                <a:cs typeface="Arial" pitchFamily="34" charset="0"/>
              </a:defRPr>
            </a:lvl2pPr>
            <a:lvl3pPr>
              <a:lnSpc>
                <a:spcPct val="100000"/>
              </a:lnSpc>
              <a:spcBef>
                <a:spcPts val="300"/>
              </a:spcBef>
              <a:spcAft>
                <a:spcPts val="600"/>
              </a:spcAft>
              <a:buClr>
                <a:srgbClr val="014493"/>
              </a:buClr>
              <a:buSzPct val="90000"/>
              <a:buFont typeface="Wingdings" pitchFamily="2" charset="2"/>
              <a:buChar char="§"/>
              <a:defRPr sz="1600" baseline="0">
                <a:latin typeface="+mn-lt"/>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8" name="Foliennummernplatzhalter 5"/>
          <p:cNvSpPr>
            <a:spLocks noGrp="1"/>
          </p:cNvSpPr>
          <p:nvPr>
            <p:ph type="sldNum" sz="quarter" idx="4"/>
          </p:nvPr>
        </p:nvSpPr>
        <p:spPr>
          <a:xfrm>
            <a:off x="8388424" y="6521276"/>
            <a:ext cx="785813" cy="292100"/>
          </a:xfrm>
          <a:prstGeom prst="rect">
            <a:avLst/>
          </a:prstGeom>
        </p:spPr>
        <p:txBody>
          <a:bodyPr/>
          <a:lstStyle>
            <a:lvl1pPr algn="l" rtl="0" fontAlgn="base">
              <a:spcBef>
                <a:spcPct val="0"/>
              </a:spcBef>
              <a:spcAft>
                <a:spcPct val="0"/>
              </a:spcAft>
              <a:defRPr lang="de-DE" sz="1000" kern="1200" smtClean="0">
                <a:solidFill>
                  <a:schemeClr val="tx1"/>
                </a:solidFill>
                <a:latin typeface="+mj-lt"/>
                <a:ea typeface="ＭＳ Ｐゴシック" charset="-128"/>
                <a:cs typeface="Arial" charset="0"/>
              </a:defRPr>
            </a:lvl1pPr>
          </a:lstStyle>
          <a:p>
            <a:fld id="{962502D8-0C3F-4DB7-A84E-31B72AE7CFF3}" type="slidenum">
              <a:rPr lang="en-US" smtClean="0"/>
              <a:pPr/>
              <a:t>‹N›</a:t>
            </a:fld>
            <a:endParaRPr lang="en-US" dirty="0"/>
          </a:p>
        </p:txBody>
      </p:sp>
      <p:sp>
        <p:nvSpPr>
          <p:cNvPr id="16" name="Footer Placeholder 7"/>
          <p:cNvSpPr>
            <a:spLocks noGrp="1"/>
          </p:cNvSpPr>
          <p:nvPr>
            <p:ph type="ftr" sz="quarter" idx="3"/>
          </p:nvPr>
        </p:nvSpPr>
        <p:spPr>
          <a:xfrm>
            <a:off x="2057400" y="6537325"/>
            <a:ext cx="5410200" cy="168275"/>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r>
              <a:rPr lang="en-US" smtClean="0"/>
              <a:t>Matthias Duwe, Ecologic Institute  - Lessons from the current policy mix</a:t>
            </a:r>
            <a:endParaRPr lang="en-GB" dirty="0"/>
          </a:p>
        </p:txBody>
      </p:sp>
      <p:sp>
        <p:nvSpPr>
          <p:cNvPr id="17" name="Date Placeholder 10"/>
          <p:cNvSpPr>
            <a:spLocks noGrp="1"/>
          </p:cNvSpPr>
          <p:nvPr>
            <p:ph type="dt" sz="half" idx="2"/>
          </p:nvPr>
        </p:nvSpPr>
        <p:spPr>
          <a:xfrm>
            <a:off x="457200" y="6477001"/>
            <a:ext cx="1447800" cy="228600"/>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de-DE" smtClean="0"/>
              <a:t>May 2014</a:t>
            </a:r>
            <a:endParaRPr lang="en-GB" dirty="0"/>
          </a:p>
        </p:txBody>
      </p:sp>
    </p:spTree>
    <p:extLst>
      <p:ext uri="{BB962C8B-B14F-4D97-AF65-F5344CB8AC3E}">
        <p14:creationId xmlns:p14="http://schemas.microsoft.com/office/powerpoint/2010/main" val="707135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A2C5675-9BCB-45F6-AEBF-A6E112581FAE}" type="datetimeFigureOut">
              <a:rPr lang="it-IT" smtClean="0"/>
              <a:t>08/07/2014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A2C5675-9BCB-45F6-AEBF-A6E112581FAE}" type="datetimeFigureOut">
              <a:rPr lang="it-IT" smtClean="0"/>
              <a:t>08/07/2014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A2C5675-9BCB-45F6-AEBF-A6E112581FAE}" type="datetimeFigureOut">
              <a:rPr lang="it-IT" smtClean="0"/>
              <a:t>08/07/2014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A2C5675-9BCB-45F6-AEBF-A6E112581FAE}" type="datetimeFigureOut">
              <a:rPr lang="it-IT" smtClean="0"/>
              <a:t>08/07/2014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5A2C5675-9BCB-45F6-AEBF-A6E112581FAE}" type="datetimeFigureOut">
              <a:rPr lang="it-IT" smtClean="0"/>
              <a:t>08/07/2014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C5675-9BCB-45F6-AEBF-A6E112581FAE}" type="datetimeFigureOut">
              <a:rPr lang="it-IT" smtClean="0"/>
              <a:t>08/07/2014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74AD1F7-7055-4813-9ADC-42503EA1DE9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A2C5675-9BCB-45F6-AEBF-A6E112581FAE}" type="datetimeFigureOut">
              <a:rPr lang="it-IT" smtClean="0"/>
              <a:t>08/07/2014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74AD1F7-7055-4813-9ADC-42503EA1DE97}"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5A2C5675-9BCB-45F6-AEBF-A6E112581FAE}" type="datetimeFigureOut">
              <a:rPr lang="it-IT" smtClean="0"/>
              <a:t>08/07/2014</a:t>
            </a:fld>
            <a:endParaRPr lang="it-IT"/>
          </a:p>
        </p:txBody>
      </p:sp>
      <p:sp>
        <p:nvSpPr>
          <p:cNvPr id="9" name="Slide Number Placeholder 8"/>
          <p:cNvSpPr>
            <a:spLocks noGrp="1"/>
          </p:cNvSpPr>
          <p:nvPr>
            <p:ph type="sldNum" sz="quarter" idx="11"/>
          </p:nvPr>
        </p:nvSpPr>
        <p:spPr/>
        <p:txBody>
          <a:bodyPr/>
          <a:lstStyle/>
          <a:p>
            <a:fld id="{974AD1F7-7055-4813-9ADC-42503EA1DE97}"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74AD1F7-7055-4813-9ADC-42503EA1DE97}"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2C5675-9BCB-45F6-AEBF-A6E112581FAE}" type="datetimeFigureOut">
              <a:rPr lang="it-IT" smtClean="0"/>
              <a:t>08/07/2014</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ideas.repec.org/s/dgr/unumer.html" TargetMode="External"/><Relationship Id="rId2" Type="http://schemas.openxmlformats.org/officeDocument/2006/relationships/hyperlink" Target="http://ideas.repec.org/p/dgr/unumer/2013002.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8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elsa.berkeley.edu/~bhhall/papers/HallLottiMairesse12_ICT_RD_w18053.pdf" TargetMode="External"/><Relationship Id="rId2" Type="http://schemas.openxmlformats.org/officeDocument/2006/relationships/hyperlink" Target="http://elsa.berkeley.edu/~bhhall/papers/HallLottiMairesse12_ICT_RD_EINT.pdf"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mailto:mzzmsm@unife.i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340768"/>
            <a:ext cx="7772400" cy="1614041"/>
          </a:xfrm>
        </p:spPr>
        <p:txBody>
          <a:bodyPr/>
          <a:lstStyle/>
          <a:p>
            <a:r>
              <a:rPr lang="en-US" sz="2000" dirty="0" smtClean="0"/>
              <a:t/>
            </a:r>
            <a:br>
              <a:rPr lang="en-US" sz="2000" dirty="0" smtClean="0"/>
            </a:br>
            <a:r>
              <a:rPr lang="en-US" sz="2000" dirty="0"/>
              <a:t/>
            </a:r>
            <a:br>
              <a:rPr lang="en-US" sz="2000" dirty="0"/>
            </a:br>
            <a:r>
              <a:rPr lang="en-US" sz="2000" dirty="0"/>
              <a:t/>
            </a:r>
            <a:br>
              <a:rPr lang="en-US" sz="2000" dirty="0"/>
            </a:br>
            <a:r>
              <a:rPr lang="en-US" sz="2000" dirty="0"/>
              <a:t> </a:t>
            </a:r>
            <a:r>
              <a:rPr lang="en-US" sz="2000" dirty="0"/>
              <a:t>Nice July 9</a:t>
            </a:r>
            <a:r>
              <a:rPr lang="en-US" sz="2000" baseline="30000" dirty="0"/>
              <a:t>th</a:t>
            </a:r>
            <a:r>
              <a:rPr lang="en-US" sz="2000" dirty="0"/>
              <a:t> </a:t>
            </a:r>
            <a:br>
              <a:rPr lang="en-US" sz="2000" dirty="0"/>
            </a:br>
            <a:r>
              <a:rPr lang="en-US" sz="2000" dirty="0"/>
              <a:t>2014</a:t>
            </a:r>
            <a:r>
              <a:rPr lang="en-US" sz="2000" dirty="0"/>
              <a:t/>
            </a:r>
            <a:br>
              <a:rPr lang="en-US" sz="2000" dirty="0"/>
            </a:br>
            <a:r>
              <a:rPr lang="en-US" sz="2000" dirty="0"/>
              <a:t> </a:t>
            </a:r>
            <a:br>
              <a:rPr lang="en-US" sz="2000" dirty="0"/>
            </a:br>
            <a:r>
              <a:rPr lang="en-US" sz="2000" dirty="0"/>
              <a:t/>
            </a:r>
            <a:br>
              <a:rPr lang="en-US" sz="2000" dirty="0"/>
            </a:br>
            <a:r>
              <a:rPr lang="en-US" sz="2000" dirty="0"/>
              <a:t> </a:t>
            </a:r>
            <a:br>
              <a:rPr lang="en-US" sz="2000" dirty="0"/>
            </a:br>
            <a:r>
              <a:rPr lang="en-US" sz="4400" dirty="0" smtClean="0"/>
              <a:t>Environmental Innovations: markets, policy and evolutions</a:t>
            </a:r>
            <a:endParaRPr lang="it-IT" sz="4400" dirty="0"/>
          </a:p>
        </p:txBody>
      </p:sp>
      <p:pic>
        <p:nvPicPr>
          <p:cNvPr id="9219" name="Immagine 2" descr="LOGO%20SEEDS"/>
          <p:cNvPicPr>
            <a:picLocks noChangeAspect="1" noChangeArrowheads="1"/>
          </p:cNvPicPr>
          <p:nvPr/>
        </p:nvPicPr>
        <p:blipFill>
          <a:blip r:embed="rId2" cstate="print"/>
          <a:srcRect/>
          <a:stretch>
            <a:fillRect/>
          </a:stretch>
        </p:blipFill>
        <p:spPr bwMode="auto">
          <a:xfrm>
            <a:off x="5148064" y="3567836"/>
            <a:ext cx="2880320" cy="2010008"/>
          </a:xfrm>
          <a:prstGeom prst="rect">
            <a:avLst/>
          </a:prstGeom>
          <a:noFill/>
        </p:spPr>
      </p:pic>
      <p:sp>
        <p:nvSpPr>
          <p:cNvPr id="9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9224" name="Rectangle 8"/>
          <p:cNvSpPr>
            <a:spLocks noChangeArrowheads="1"/>
          </p:cNvSpPr>
          <p:nvPr/>
        </p:nvSpPr>
        <p:spPr bwMode="auto">
          <a:xfrm>
            <a:off x="0" y="3705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 name="Picture 2" descr="D:\user\Documents\waste cis gcadmm\Logo Unif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37" y="4083108"/>
            <a:ext cx="4588370" cy="206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33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instruments</a:t>
            </a:r>
            <a:endParaRPr lang="it-IT" dirty="0"/>
          </a:p>
        </p:txBody>
      </p:sp>
      <p:sp>
        <p:nvSpPr>
          <p:cNvPr id="3" name="Segnaposto testo 2"/>
          <p:cNvSpPr>
            <a:spLocks noGrp="1"/>
          </p:cNvSpPr>
          <p:nvPr>
            <p:ph type="body" idx="1"/>
          </p:nvPr>
        </p:nvSpPr>
        <p:spPr/>
        <p:txBody>
          <a:bodyPr/>
          <a:lstStyle/>
          <a:p>
            <a:endParaRPr lang="it-IT"/>
          </a:p>
        </p:txBody>
      </p:sp>
      <p:sp>
        <p:nvSpPr>
          <p:cNvPr id="4" name="Segnaposto contenuto 3"/>
          <p:cNvSpPr>
            <a:spLocks noGrp="1"/>
          </p:cNvSpPr>
          <p:nvPr>
            <p:ph sz="half" idx="2"/>
          </p:nvPr>
        </p:nvSpPr>
        <p:spPr/>
        <p:txBody>
          <a:bodyPr/>
          <a:lstStyle/>
          <a:p>
            <a:r>
              <a:rPr lang="it-IT" dirty="0" err="1" smtClean="0"/>
              <a:t>Taxation</a:t>
            </a:r>
            <a:endParaRPr lang="it-IT" dirty="0" smtClean="0"/>
          </a:p>
          <a:p>
            <a:r>
              <a:rPr lang="it-IT" dirty="0" err="1" smtClean="0"/>
              <a:t>Emission</a:t>
            </a:r>
            <a:r>
              <a:rPr lang="it-IT" dirty="0" smtClean="0"/>
              <a:t> trading </a:t>
            </a:r>
          </a:p>
          <a:p>
            <a:pPr lvl="1"/>
            <a:r>
              <a:rPr lang="it-IT" dirty="0" smtClean="0"/>
              <a:t>EU ETS Policy (Directive 2003)</a:t>
            </a:r>
          </a:p>
          <a:p>
            <a:pPr lvl="1"/>
            <a:r>
              <a:rPr lang="it-IT" dirty="0" err="1" smtClean="0"/>
              <a:t>Pigou</a:t>
            </a:r>
            <a:r>
              <a:rPr lang="it-IT" dirty="0" smtClean="0"/>
              <a:t> + </a:t>
            </a:r>
            <a:r>
              <a:rPr lang="it-IT" dirty="0" err="1" smtClean="0"/>
              <a:t>Coase</a:t>
            </a:r>
            <a:endParaRPr lang="it-IT" dirty="0"/>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r>
              <a:rPr lang="it-IT" dirty="0" smtClean="0"/>
              <a:t>Liability schemes</a:t>
            </a:r>
          </a:p>
          <a:p>
            <a:r>
              <a:rPr lang="it-IT" dirty="0" err="1" smtClean="0"/>
              <a:t>Subsidy</a:t>
            </a:r>
            <a:endParaRPr lang="it-IT" dirty="0" smtClean="0"/>
          </a:p>
          <a:p>
            <a:pPr lvl="1"/>
            <a:r>
              <a:rPr lang="it-IT" dirty="0" err="1" smtClean="0"/>
              <a:t>Tax</a:t>
            </a:r>
            <a:r>
              <a:rPr lang="it-IT" dirty="0" smtClean="0"/>
              <a:t> + </a:t>
            </a:r>
            <a:r>
              <a:rPr lang="it-IT" dirty="0" err="1" smtClean="0"/>
              <a:t>lump</a:t>
            </a:r>
            <a:r>
              <a:rPr lang="it-IT" dirty="0" smtClean="0"/>
              <a:t> sum</a:t>
            </a:r>
            <a:endParaRPr lang="it-IT" dirty="0"/>
          </a:p>
        </p:txBody>
      </p:sp>
    </p:spTree>
    <p:extLst>
      <p:ext uri="{BB962C8B-B14F-4D97-AF65-F5344CB8AC3E}">
        <p14:creationId xmlns:p14="http://schemas.microsoft.com/office/powerpoint/2010/main" val="421889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4000" dirty="0" err="1" smtClean="0"/>
              <a:t>Static</a:t>
            </a:r>
            <a:r>
              <a:rPr lang="it-IT" sz="4000" dirty="0" smtClean="0"/>
              <a:t> </a:t>
            </a:r>
            <a:r>
              <a:rPr lang="it-IT" sz="4000" dirty="0" err="1" smtClean="0"/>
              <a:t>Pigovian</a:t>
            </a:r>
            <a:r>
              <a:rPr lang="it-IT" sz="4000" dirty="0" smtClean="0"/>
              <a:t> </a:t>
            </a:r>
            <a:r>
              <a:rPr lang="it-IT" sz="4000" dirty="0" err="1" smtClean="0"/>
              <a:t>efficiency</a:t>
            </a:r>
            <a:endParaRPr lang="it-IT" sz="4000" dirty="0" smtClean="0"/>
          </a:p>
          <a:p>
            <a:r>
              <a:rPr lang="it-IT" sz="4000" dirty="0" err="1" smtClean="0"/>
              <a:t>Dynamic</a:t>
            </a:r>
            <a:r>
              <a:rPr lang="it-IT" sz="4000" dirty="0" smtClean="0"/>
              <a:t> </a:t>
            </a:r>
            <a:r>
              <a:rPr lang="it-IT" sz="4000" dirty="0" err="1" smtClean="0"/>
              <a:t>efficiency</a:t>
            </a:r>
            <a:r>
              <a:rPr lang="it-IT" sz="4000" dirty="0" smtClean="0"/>
              <a:t> </a:t>
            </a:r>
            <a:r>
              <a:rPr lang="it-IT" sz="4000" dirty="0" smtClean="0">
                <a:sym typeface="Wingdings" panose="05000000000000000000" pitchFamily="2" charset="2"/>
              </a:rPr>
              <a:t> </a:t>
            </a:r>
            <a:r>
              <a:rPr lang="it-IT" sz="4000" dirty="0" err="1" smtClean="0">
                <a:sym typeface="Wingdings" panose="05000000000000000000" pitchFamily="2" charset="2"/>
              </a:rPr>
              <a:t>innovation</a:t>
            </a:r>
            <a:r>
              <a:rPr lang="it-IT" sz="4000" dirty="0" smtClean="0">
                <a:sym typeface="Wingdings" panose="05000000000000000000" pitchFamily="2" charset="2"/>
              </a:rPr>
              <a:t> </a:t>
            </a:r>
            <a:r>
              <a:rPr lang="it-IT" sz="4000" dirty="0" err="1" smtClean="0">
                <a:sym typeface="Wingdings" panose="05000000000000000000" pitchFamily="2" charset="2"/>
              </a:rPr>
              <a:t>effort</a:t>
            </a:r>
            <a:r>
              <a:rPr lang="it-IT" sz="4000" dirty="0" smtClean="0">
                <a:sym typeface="Wingdings" panose="05000000000000000000" pitchFamily="2" charset="2"/>
              </a:rPr>
              <a:t> (Kemp, 1997)</a:t>
            </a:r>
          </a:p>
          <a:p>
            <a:pPr lvl="1"/>
            <a:r>
              <a:rPr lang="it-IT" sz="4000" dirty="0" smtClean="0">
                <a:sym typeface="Wingdings" panose="05000000000000000000" pitchFamily="2" charset="2"/>
              </a:rPr>
              <a:t>Links to Porter idea of Competitive </a:t>
            </a:r>
            <a:r>
              <a:rPr lang="it-IT" sz="4000" dirty="0" err="1" smtClean="0">
                <a:sym typeface="Wingdings" panose="05000000000000000000" pitchFamily="2" charset="2"/>
              </a:rPr>
              <a:t>advantages</a:t>
            </a:r>
            <a:endParaRPr lang="it-IT" sz="4000" dirty="0"/>
          </a:p>
        </p:txBody>
      </p:sp>
    </p:spTree>
    <p:extLst>
      <p:ext uri="{BB962C8B-B14F-4D97-AF65-F5344CB8AC3E}">
        <p14:creationId xmlns:p14="http://schemas.microsoft.com/office/powerpoint/2010/main" val="206405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Introduction</a:t>
            </a:r>
            <a:endParaRPr lang="en-GB" dirty="0"/>
          </a:p>
        </p:txBody>
      </p:sp>
      <p:sp>
        <p:nvSpPr>
          <p:cNvPr id="3" name="Segnaposto contenuto 2"/>
          <p:cNvSpPr>
            <a:spLocks noGrp="1"/>
          </p:cNvSpPr>
          <p:nvPr>
            <p:ph idx="1"/>
          </p:nvPr>
        </p:nvSpPr>
        <p:spPr/>
        <p:txBody>
          <a:bodyPr>
            <a:normAutofit/>
          </a:bodyPr>
          <a:lstStyle/>
          <a:p>
            <a:r>
              <a:rPr lang="en-GB" dirty="0" smtClean="0"/>
              <a:t>EU 2030 targets for climate change: 40</a:t>
            </a:r>
            <a:r>
              <a:rPr lang="en-GB" dirty="0"/>
              <a:t>% cut in CO</a:t>
            </a:r>
            <a:r>
              <a:rPr lang="en-GB" baseline="-25000" dirty="0"/>
              <a:t>2</a:t>
            </a:r>
            <a:r>
              <a:rPr lang="en-GB" dirty="0"/>
              <a:t> emissions with respect to </a:t>
            </a:r>
            <a:r>
              <a:rPr lang="en-GB" dirty="0" smtClean="0"/>
              <a:t>1990</a:t>
            </a:r>
            <a:r>
              <a:rPr lang="en-GB" dirty="0"/>
              <a:t>. </a:t>
            </a:r>
            <a:endParaRPr lang="en-GB" dirty="0" smtClean="0"/>
          </a:p>
          <a:p>
            <a:pPr lvl="1"/>
            <a:r>
              <a:rPr lang="en-GB" dirty="0" smtClean="0"/>
              <a:t>EU 2050 targets: 90% cut with respect to 1990</a:t>
            </a:r>
          </a:p>
          <a:p>
            <a:r>
              <a:rPr lang="en-GB" dirty="0" smtClean="0"/>
              <a:t>Impact mostly on industrial sector and transport</a:t>
            </a:r>
          </a:p>
          <a:p>
            <a:pPr lvl="1"/>
            <a:r>
              <a:rPr lang="en-GB" dirty="0" smtClean="0"/>
              <a:t>2020 targets will be reached only without </a:t>
            </a:r>
            <a:r>
              <a:rPr lang="en-GB" dirty="0"/>
              <a:t>a revival of economic growth </a:t>
            </a:r>
            <a:endParaRPr lang="en-GB" dirty="0" smtClean="0"/>
          </a:p>
          <a:p>
            <a:pPr lvl="1"/>
            <a:r>
              <a:rPr lang="en-GB" dirty="0" smtClean="0"/>
              <a:t>Not taking into account the (non binding)  EU strategy to re-manufacture Europe</a:t>
            </a:r>
            <a:endParaRPr lang="en-GB" dirty="0"/>
          </a:p>
          <a:p>
            <a:endParaRPr lang="en-GB" dirty="0"/>
          </a:p>
        </p:txBody>
      </p:sp>
    </p:spTree>
    <p:extLst>
      <p:ext uri="{BB962C8B-B14F-4D97-AF65-F5344CB8AC3E}">
        <p14:creationId xmlns:p14="http://schemas.microsoft.com/office/powerpoint/2010/main" val="370021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Starting Point: low-carbon economy requires a radical transformation…</a:t>
            </a:r>
            <a:endParaRPr lang="en-GB" dirty="0"/>
          </a:p>
        </p:txBody>
      </p:sp>
      <p:sp>
        <p:nvSpPr>
          <p:cNvPr id="4" name="Slide Number Placeholder 3"/>
          <p:cNvSpPr>
            <a:spLocks noGrp="1"/>
          </p:cNvSpPr>
          <p:nvPr>
            <p:ph type="sldNum" sz="quarter" idx="4"/>
          </p:nvPr>
        </p:nvSpPr>
        <p:spPr/>
        <p:txBody>
          <a:bodyPr/>
          <a:lstStyle/>
          <a:p>
            <a:fld id="{962502D8-0C3F-4DB7-A84E-31B72AE7CFF3}" type="slidenum">
              <a:rPr lang="en-US" smtClean="0"/>
              <a:pPr/>
              <a:t>13</a:t>
            </a:fld>
            <a:endParaRPr lang="en-US" dirty="0"/>
          </a:p>
        </p:txBody>
      </p:sp>
      <p:sp>
        <p:nvSpPr>
          <p:cNvPr id="5" name="Date Placeholder 4"/>
          <p:cNvSpPr>
            <a:spLocks noGrp="1"/>
          </p:cNvSpPr>
          <p:nvPr>
            <p:ph type="dt" sz="half" idx="2"/>
          </p:nvPr>
        </p:nvSpPr>
        <p:spPr>
          <a:xfrm>
            <a:off x="209601" y="6489700"/>
            <a:ext cx="1390599" cy="292100"/>
          </a:xfrm>
        </p:spPr>
        <p:txBody>
          <a:bodyPr/>
          <a:lstStyle/>
          <a:p>
            <a:r>
              <a:rPr lang="de-DE" smtClean="0"/>
              <a:t>May 2014</a:t>
            </a:r>
            <a:endParaRPr lang="de-DE" dirty="0"/>
          </a:p>
        </p:txBody>
      </p:sp>
      <p:sp>
        <p:nvSpPr>
          <p:cNvPr id="6" name="Footer Placeholder 5"/>
          <p:cNvSpPr>
            <a:spLocks noGrp="1"/>
          </p:cNvSpPr>
          <p:nvPr>
            <p:ph type="ftr" sz="quarter" idx="3"/>
          </p:nvPr>
        </p:nvSpPr>
        <p:spPr/>
        <p:txBody>
          <a:bodyPr/>
          <a:lstStyle/>
          <a:p>
            <a:r>
              <a:rPr lang="en-US" smtClean="0"/>
              <a:t>Matthias Duwe, Ecologic Institute  - Lessons from the current policy mix</a:t>
            </a:r>
            <a:endParaRPr lang="en-GB" dirty="0"/>
          </a:p>
        </p:txBody>
      </p:sp>
      <p:grpSp>
        <p:nvGrpSpPr>
          <p:cNvPr id="3" name="Group 21"/>
          <p:cNvGrpSpPr/>
          <p:nvPr/>
        </p:nvGrpSpPr>
        <p:grpSpPr>
          <a:xfrm>
            <a:off x="457201" y="1600200"/>
            <a:ext cx="2592750" cy="2514182"/>
            <a:chOff x="457201" y="1600200"/>
            <a:chExt cx="2592750" cy="2514182"/>
          </a:xfrm>
        </p:grpSpPr>
        <p:pic>
          <p:nvPicPr>
            <p:cNvPr id="10" name="Picture 9"/>
            <p:cNvPicPr>
              <a:picLocks noChangeAspect="1"/>
            </p:cNvPicPr>
            <p:nvPr/>
          </p:nvPicPr>
          <p:blipFill>
            <a:blip r:embed="rId3"/>
            <a:stretch>
              <a:fillRect/>
            </a:stretch>
          </p:blipFill>
          <p:spPr>
            <a:xfrm>
              <a:off x="457201" y="1600200"/>
              <a:ext cx="2592750" cy="2514182"/>
            </a:xfrm>
            <a:prstGeom prst="rect">
              <a:avLst/>
            </a:prstGeom>
          </p:spPr>
        </p:pic>
        <p:sp>
          <p:nvSpPr>
            <p:cNvPr id="16" name="TextBox 15"/>
            <p:cNvSpPr txBox="1"/>
            <p:nvPr/>
          </p:nvSpPr>
          <p:spPr>
            <a:xfrm>
              <a:off x="1905000" y="3364468"/>
              <a:ext cx="1018227" cy="369332"/>
            </a:xfrm>
            <a:prstGeom prst="rect">
              <a:avLst/>
            </a:prstGeom>
            <a:noFill/>
          </p:spPr>
          <p:txBody>
            <a:bodyPr wrap="none" rtlCol="0">
              <a:spAutoFit/>
            </a:bodyPr>
            <a:lstStyle/>
            <a:p>
              <a:r>
                <a:rPr lang="en-US" dirty="0" smtClean="0">
                  <a:latin typeface="+mn-lt"/>
                </a:rPr>
                <a:t>- 78-82%</a:t>
              </a:r>
              <a:endParaRPr lang="en-US" dirty="0">
                <a:latin typeface="+mn-lt"/>
              </a:endParaRPr>
            </a:p>
          </p:txBody>
        </p:sp>
      </p:grpSp>
      <p:grpSp>
        <p:nvGrpSpPr>
          <p:cNvPr id="8" name="Group 22"/>
          <p:cNvGrpSpPr/>
          <p:nvPr/>
        </p:nvGrpSpPr>
        <p:grpSpPr>
          <a:xfrm>
            <a:off x="3124201" y="1600201"/>
            <a:ext cx="2597512" cy="2518800"/>
            <a:chOff x="3124201" y="1600201"/>
            <a:chExt cx="2597512" cy="2518800"/>
          </a:xfrm>
        </p:grpSpPr>
        <p:pic>
          <p:nvPicPr>
            <p:cNvPr id="11" name="Picture 10"/>
            <p:cNvPicPr>
              <a:picLocks noChangeAspect="1"/>
            </p:cNvPicPr>
            <p:nvPr/>
          </p:nvPicPr>
          <p:blipFill>
            <a:blip r:embed="rId4"/>
            <a:stretch>
              <a:fillRect/>
            </a:stretch>
          </p:blipFill>
          <p:spPr>
            <a:xfrm>
              <a:off x="3124201" y="1600201"/>
              <a:ext cx="2597512" cy="2518800"/>
            </a:xfrm>
            <a:prstGeom prst="rect">
              <a:avLst/>
            </a:prstGeom>
          </p:spPr>
        </p:pic>
        <p:sp>
          <p:nvSpPr>
            <p:cNvPr id="17" name="TextBox 16"/>
            <p:cNvSpPr txBox="1"/>
            <p:nvPr/>
          </p:nvSpPr>
          <p:spPr>
            <a:xfrm>
              <a:off x="4544373" y="3352800"/>
              <a:ext cx="1018227" cy="369332"/>
            </a:xfrm>
            <a:prstGeom prst="rect">
              <a:avLst/>
            </a:prstGeom>
            <a:noFill/>
          </p:spPr>
          <p:txBody>
            <a:bodyPr wrap="none" rtlCol="0">
              <a:spAutoFit/>
            </a:bodyPr>
            <a:lstStyle/>
            <a:p>
              <a:r>
                <a:rPr lang="en-US" dirty="0" smtClean="0">
                  <a:latin typeface="+mn-lt"/>
                </a:rPr>
                <a:t>- 93-99%</a:t>
              </a:r>
              <a:endParaRPr lang="en-US" dirty="0">
                <a:latin typeface="+mn-lt"/>
              </a:endParaRPr>
            </a:p>
          </p:txBody>
        </p:sp>
      </p:grpSp>
      <p:grpSp>
        <p:nvGrpSpPr>
          <p:cNvPr id="9" name="Group 23"/>
          <p:cNvGrpSpPr/>
          <p:nvPr/>
        </p:nvGrpSpPr>
        <p:grpSpPr>
          <a:xfrm>
            <a:off x="5791201" y="1600200"/>
            <a:ext cx="2597513" cy="2518800"/>
            <a:chOff x="5791201" y="1600200"/>
            <a:chExt cx="2597513" cy="2518800"/>
          </a:xfrm>
        </p:grpSpPr>
        <p:pic>
          <p:nvPicPr>
            <p:cNvPr id="12" name="Picture 11"/>
            <p:cNvPicPr>
              <a:picLocks noChangeAspect="1"/>
            </p:cNvPicPr>
            <p:nvPr/>
          </p:nvPicPr>
          <p:blipFill>
            <a:blip r:embed="rId5"/>
            <a:stretch>
              <a:fillRect/>
            </a:stretch>
          </p:blipFill>
          <p:spPr>
            <a:xfrm>
              <a:off x="5791201" y="1600200"/>
              <a:ext cx="2597513" cy="2518800"/>
            </a:xfrm>
            <a:prstGeom prst="rect">
              <a:avLst/>
            </a:prstGeom>
          </p:spPr>
        </p:pic>
        <p:sp>
          <p:nvSpPr>
            <p:cNvPr id="18" name="TextBox 17"/>
            <p:cNvSpPr txBox="1"/>
            <p:nvPr/>
          </p:nvSpPr>
          <p:spPr>
            <a:xfrm>
              <a:off x="7211373" y="3352800"/>
              <a:ext cx="1018227" cy="369332"/>
            </a:xfrm>
            <a:prstGeom prst="rect">
              <a:avLst/>
            </a:prstGeom>
            <a:noFill/>
          </p:spPr>
          <p:txBody>
            <a:bodyPr wrap="none" rtlCol="0">
              <a:spAutoFit/>
            </a:bodyPr>
            <a:lstStyle/>
            <a:p>
              <a:pPr>
                <a:buFontTx/>
                <a:buChar char="-"/>
              </a:pPr>
              <a:r>
                <a:rPr lang="en-US" dirty="0" smtClean="0">
                  <a:latin typeface="+mn-lt"/>
                </a:rPr>
                <a:t> 83-87%</a:t>
              </a:r>
              <a:endParaRPr lang="en-US" dirty="0">
                <a:latin typeface="+mn-lt"/>
              </a:endParaRPr>
            </a:p>
          </p:txBody>
        </p:sp>
      </p:grpSp>
      <p:grpSp>
        <p:nvGrpSpPr>
          <p:cNvPr id="22" name="Group 24"/>
          <p:cNvGrpSpPr/>
          <p:nvPr/>
        </p:nvGrpSpPr>
        <p:grpSpPr>
          <a:xfrm>
            <a:off x="457200" y="3962400"/>
            <a:ext cx="2599575" cy="2520800"/>
            <a:chOff x="457200" y="3962400"/>
            <a:chExt cx="2599575" cy="2520800"/>
          </a:xfrm>
        </p:grpSpPr>
        <p:pic>
          <p:nvPicPr>
            <p:cNvPr id="13" name="Picture 12"/>
            <p:cNvPicPr>
              <a:picLocks noChangeAspect="1"/>
            </p:cNvPicPr>
            <p:nvPr/>
          </p:nvPicPr>
          <p:blipFill>
            <a:blip r:embed="rId6"/>
            <a:stretch>
              <a:fillRect/>
            </a:stretch>
          </p:blipFill>
          <p:spPr>
            <a:xfrm>
              <a:off x="457200" y="3962400"/>
              <a:ext cx="2599575" cy="2520800"/>
            </a:xfrm>
            <a:prstGeom prst="rect">
              <a:avLst/>
            </a:prstGeom>
          </p:spPr>
        </p:pic>
        <p:sp>
          <p:nvSpPr>
            <p:cNvPr id="19" name="TextBox 18"/>
            <p:cNvSpPr txBox="1"/>
            <p:nvPr/>
          </p:nvSpPr>
          <p:spPr>
            <a:xfrm>
              <a:off x="1877373" y="5715000"/>
              <a:ext cx="1018227" cy="369332"/>
            </a:xfrm>
            <a:prstGeom prst="rect">
              <a:avLst/>
            </a:prstGeom>
            <a:noFill/>
          </p:spPr>
          <p:txBody>
            <a:bodyPr wrap="none" rtlCol="0">
              <a:spAutoFit/>
            </a:bodyPr>
            <a:lstStyle/>
            <a:p>
              <a:r>
                <a:rPr lang="en-US" dirty="0" smtClean="0">
                  <a:latin typeface="+mn-lt"/>
                </a:rPr>
                <a:t>- 54-67%</a:t>
              </a:r>
              <a:endParaRPr lang="en-US" dirty="0">
                <a:latin typeface="+mn-lt"/>
              </a:endParaRPr>
            </a:p>
          </p:txBody>
        </p:sp>
      </p:grpSp>
      <p:grpSp>
        <p:nvGrpSpPr>
          <p:cNvPr id="23" name="Group 25"/>
          <p:cNvGrpSpPr/>
          <p:nvPr/>
        </p:nvGrpSpPr>
        <p:grpSpPr>
          <a:xfrm>
            <a:off x="3124200" y="3962400"/>
            <a:ext cx="2599575" cy="2520800"/>
            <a:chOff x="3124200" y="3962400"/>
            <a:chExt cx="2599575" cy="2520800"/>
          </a:xfrm>
        </p:grpSpPr>
        <p:pic>
          <p:nvPicPr>
            <p:cNvPr id="14" name="Picture 13"/>
            <p:cNvPicPr>
              <a:picLocks noChangeAspect="1"/>
            </p:cNvPicPr>
            <p:nvPr/>
          </p:nvPicPr>
          <p:blipFill>
            <a:blip r:embed="rId7"/>
            <a:stretch>
              <a:fillRect/>
            </a:stretch>
          </p:blipFill>
          <p:spPr>
            <a:xfrm>
              <a:off x="3124200" y="3962400"/>
              <a:ext cx="2599575" cy="2520800"/>
            </a:xfrm>
            <a:prstGeom prst="rect">
              <a:avLst/>
            </a:prstGeom>
          </p:spPr>
        </p:pic>
        <p:sp>
          <p:nvSpPr>
            <p:cNvPr id="20" name="TextBox 19"/>
            <p:cNvSpPr txBox="1"/>
            <p:nvPr/>
          </p:nvSpPr>
          <p:spPr>
            <a:xfrm>
              <a:off x="4495800" y="5715000"/>
              <a:ext cx="1018227" cy="369332"/>
            </a:xfrm>
            <a:prstGeom prst="rect">
              <a:avLst/>
            </a:prstGeom>
            <a:noFill/>
          </p:spPr>
          <p:txBody>
            <a:bodyPr wrap="none" rtlCol="0">
              <a:spAutoFit/>
            </a:bodyPr>
            <a:lstStyle/>
            <a:p>
              <a:r>
                <a:rPr lang="en-US" dirty="0" smtClean="0">
                  <a:latin typeface="+mn-lt"/>
                </a:rPr>
                <a:t>- 88-91%</a:t>
              </a:r>
              <a:endParaRPr lang="en-US" dirty="0">
                <a:latin typeface="+mn-lt"/>
              </a:endParaRPr>
            </a:p>
          </p:txBody>
        </p:sp>
      </p:grpSp>
      <p:grpSp>
        <p:nvGrpSpPr>
          <p:cNvPr id="24" name="Group 26"/>
          <p:cNvGrpSpPr/>
          <p:nvPr/>
        </p:nvGrpSpPr>
        <p:grpSpPr>
          <a:xfrm>
            <a:off x="5791200" y="3962400"/>
            <a:ext cx="2599575" cy="2520800"/>
            <a:chOff x="5791200" y="3962400"/>
            <a:chExt cx="2599575" cy="2520800"/>
          </a:xfrm>
        </p:grpSpPr>
        <p:pic>
          <p:nvPicPr>
            <p:cNvPr id="15" name="Picture 14"/>
            <p:cNvPicPr>
              <a:picLocks noChangeAspect="1"/>
            </p:cNvPicPr>
            <p:nvPr/>
          </p:nvPicPr>
          <p:blipFill>
            <a:blip r:embed="rId8"/>
            <a:stretch>
              <a:fillRect/>
            </a:stretch>
          </p:blipFill>
          <p:spPr>
            <a:xfrm>
              <a:off x="5791200" y="3962400"/>
              <a:ext cx="2599575" cy="2520800"/>
            </a:xfrm>
            <a:prstGeom prst="rect">
              <a:avLst/>
            </a:prstGeom>
          </p:spPr>
        </p:pic>
        <p:sp>
          <p:nvSpPr>
            <p:cNvPr id="21" name="TextBox 20"/>
            <p:cNvSpPr txBox="1"/>
            <p:nvPr/>
          </p:nvSpPr>
          <p:spPr>
            <a:xfrm>
              <a:off x="7162800" y="5181600"/>
              <a:ext cx="1018227" cy="369332"/>
            </a:xfrm>
            <a:prstGeom prst="rect">
              <a:avLst/>
            </a:prstGeom>
            <a:noFill/>
          </p:spPr>
          <p:txBody>
            <a:bodyPr wrap="none" rtlCol="0">
              <a:spAutoFit/>
            </a:bodyPr>
            <a:lstStyle/>
            <a:p>
              <a:r>
                <a:rPr lang="en-US" dirty="0" smtClean="0">
                  <a:latin typeface="+mn-lt"/>
                </a:rPr>
                <a:t>- 42-49%</a:t>
              </a:r>
              <a:endParaRPr lang="en-US" dirty="0">
                <a:latin typeface="+mn-lt"/>
              </a:endParaRPr>
            </a:p>
          </p:txBody>
        </p:sp>
      </p:grpSp>
      <p:sp>
        <p:nvSpPr>
          <p:cNvPr id="7" name="TextBox 6"/>
          <p:cNvSpPr txBox="1"/>
          <p:nvPr/>
        </p:nvSpPr>
        <p:spPr>
          <a:xfrm>
            <a:off x="5791200" y="6306979"/>
            <a:ext cx="3352800" cy="246221"/>
          </a:xfrm>
          <a:prstGeom prst="rect">
            <a:avLst/>
          </a:prstGeom>
          <a:noFill/>
        </p:spPr>
        <p:txBody>
          <a:bodyPr wrap="square" rtlCol="0">
            <a:spAutoFit/>
          </a:bodyPr>
          <a:lstStyle/>
          <a:p>
            <a:r>
              <a:rPr lang="en-GB" sz="1000" dirty="0" smtClean="0">
                <a:solidFill>
                  <a:schemeClr val="bg1">
                    <a:lumMod val="50000"/>
                  </a:schemeClr>
                </a:solidFill>
                <a:latin typeface="+mj-lt"/>
              </a:rPr>
              <a:t>Source: Roadmap Impact Assessment </a:t>
            </a:r>
            <a:r>
              <a:rPr lang="en-US" sz="1000" dirty="0" smtClean="0">
                <a:solidFill>
                  <a:schemeClr val="bg1">
                    <a:lumMod val="50000"/>
                  </a:schemeClr>
                </a:solidFill>
                <a:latin typeface="+mj-lt"/>
              </a:rPr>
              <a:t>SEC(2011) 288</a:t>
            </a:r>
            <a:r>
              <a:rPr lang="en-GB" sz="1000" dirty="0" smtClean="0">
                <a:solidFill>
                  <a:schemeClr val="bg1">
                    <a:lumMod val="50000"/>
                  </a:schemeClr>
                </a:solidFill>
                <a:latin typeface="+mj-lt"/>
              </a:rPr>
              <a:t> </a:t>
            </a:r>
            <a:endParaRPr lang="en-GB" sz="1000" dirty="0">
              <a:solidFill>
                <a:schemeClr val="bg1">
                  <a:lumMod val="50000"/>
                </a:schemeClr>
              </a:solidFill>
              <a:latin typeface="+mj-lt"/>
            </a:endParaRPr>
          </a:p>
        </p:txBody>
      </p:sp>
    </p:spTree>
    <p:extLst>
      <p:ext uri="{BB962C8B-B14F-4D97-AF65-F5344CB8AC3E}">
        <p14:creationId xmlns:p14="http://schemas.microsoft.com/office/powerpoint/2010/main" val="317797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but current policies are not equipped to deliver this transformation</a:t>
            </a:r>
            <a:endParaRPr lang="en-GB" dirty="0"/>
          </a:p>
        </p:txBody>
      </p:sp>
      <p:sp>
        <p:nvSpPr>
          <p:cNvPr id="4" name="Slide Number Placeholder 3"/>
          <p:cNvSpPr>
            <a:spLocks noGrp="1"/>
          </p:cNvSpPr>
          <p:nvPr>
            <p:ph type="sldNum" sz="quarter" idx="4"/>
          </p:nvPr>
        </p:nvSpPr>
        <p:spPr/>
        <p:txBody>
          <a:bodyPr/>
          <a:lstStyle/>
          <a:p>
            <a:fld id="{962502D8-0C3F-4DB7-A84E-31B72AE7CFF3}" type="slidenum">
              <a:rPr lang="en-US" smtClean="0"/>
              <a:pPr/>
              <a:t>14</a:t>
            </a:fld>
            <a:endParaRPr lang="en-US" dirty="0"/>
          </a:p>
        </p:txBody>
      </p:sp>
      <p:sp>
        <p:nvSpPr>
          <p:cNvPr id="5" name="Date Placeholder 4"/>
          <p:cNvSpPr>
            <a:spLocks noGrp="1"/>
          </p:cNvSpPr>
          <p:nvPr>
            <p:ph type="dt" sz="half" idx="2"/>
          </p:nvPr>
        </p:nvSpPr>
        <p:spPr>
          <a:xfrm>
            <a:off x="209601" y="6489700"/>
            <a:ext cx="1390599" cy="292100"/>
          </a:xfrm>
        </p:spPr>
        <p:txBody>
          <a:bodyPr/>
          <a:lstStyle/>
          <a:p>
            <a:r>
              <a:rPr lang="de-DE" smtClean="0"/>
              <a:t>May 2014</a:t>
            </a:r>
            <a:endParaRPr lang="de-DE" dirty="0"/>
          </a:p>
        </p:txBody>
      </p:sp>
      <p:sp>
        <p:nvSpPr>
          <p:cNvPr id="6" name="Footer Placeholder 5"/>
          <p:cNvSpPr>
            <a:spLocks noGrp="1"/>
          </p:cNvSpPr>
          <p:nvPr>
            <p:ph type="ftr" sz="quarter" idx="3"/>
          </p:nvPr>
        </p:nvSpPr>
        <p:spPr/>
        <p:txBody>
          <a:bodyPr/>
          <a:lstStyle/>
          <a:p>
            <a:r>
              <a:rPr lang="en-US" smtClean="0"/>
              <a:t>Matthias Duwe, Ecologic Institute  - Lessons from the current policy mix</a:t>
            </a:r>
            <a:endParaRPr lang="en-GB" dirty="0"/>
          </a:p>
        </p:txBody>
      </p:sp>
      <p:sp>
        <p:nvSpPr>
          <p:cNvPr id="8" name="TextBox 7"/>
          <p:cNvSpPr txBox="1"/>
          <p:nvPr/>
        </p:nvSpPr>
        <p:spPr>
          <a:xfrm>
            <a:off x="3505200" y="6230779"/>
            <a:ext cx="5638800" cy="246221"/>
          </a:xfrm>
          <a:prstGeom prst="rect">
            <a:avLst/>
          </a:prstGeom>
          <a:noFill/>
        </p:spPr>
        <p:txBody>
          <a:bodyPr wrap="square" rtlCol="0">
            <a:spAutoFit/>
          </a:bodyPr>
          <a:lstStyle/>
          <a:p>
            <a:r>
              <a:rPr lang="en-GB" sz="1000" dirty="0" smtClean="0">
                <a:solidFill>
                  <a:schemeClr val="bg1">
                    <a:lumMod val="50000"/>
                  </a:schemeClr>
                </a:solidFill>
              </a:rPr>
              <a:t>Source: “</a:t>
            </a:r>
            <a:r>
              <a:rPr lang="en-US" sz="1000" dirty="0" smtClean="0">
                <a:solidFill>
                  <a:schemeClr val="bg1">
                    <a:lumMod val="50000"/>
                  </a:schemeClr>
                </a:solidFill>
              </a:rPr>
              <a:t>A Roadmap for moving to a competitive low carbon economy in 2050”</a:t>
            </a:r>
            <a:r>
              <a:rPr lang="en-GB" sz="1000" dirty="0" smtClean="0">
                <a:solidFill>
                  <a:schemeClr val="bg1">
                    <a:lumMod val="50000"/>
                  </a:schemeClr>
                </a:solidFill>
              </a:rPr>
              <a:t> </a:t>
            </a:r>
            <a:r>
              <a:rPr lang="en-US" sz="1000" dirty="0" smtClean="0">
                <a:solidFill>
                  <a:schemeClr val="bg1">
                    <a:lumMod val="50000"/>
                  </a:schemeClr>
                </a:solidFill>
              </a:rPr>
              <a:t>COM(2011)</a:t>
            </a:r>
            <a:r>
              <a:rPr lang="de-DE" sz="1000" dirty="0" smtClean="0">
                <a:solidFill>
                  <a:schemeClr val="bg1">
                    <a:lumMod val="50000"/>
                  </a:schemeClr>
                </a:solidFill>
              </a:rPr>
              <a:t>112</a:t>
            </a:r>
            <a:endParaRPr lang="en-GB" sz="1000" dirty="0">
              <a:solidFill>
                <a:schemeClr val="bg1">
                  <a:lumMod val="50000"/>
                </a:schemeClr>
              </a:solidFill>
            </a:endParaRPr>
          </a:p>
        </p:txBody>
      </p:sp>
      <p:pic>
        <p:nvPicPr>
          <p:cNvPr id="10" name="Content Placeholder 9" descr="Screen shot 2012-12-02 at 21.09.02.jpg"/>
          <p:cNvPicPr>
            <a:picLocks noGrp="1" noChangeAspect="1"/>
          </p:cNvPicPr>
          <p:nvPr>
            <p:ph idx="1"/>
          </p:nvPr>
        </p:nvPicPr>
        <p:blipFill>
          <a:blip r:embed="rId3"/>
          <a:srcRect l="-7611" r="-7611"/>
          <a:stretch>
            <a:fillRect/>
          </a:stretch>
        </p:blipFill>
        <p:spPr>
          <a:xfrm>
            <a:off x="0" y="1581003"/>
            <a:ext cx="8748464" cy="4634079"/>
          </a:xfrm>
        </p:spPr>
      </p:pic>
    </p:spTree>
    <p:extLst>
      <p:ext uri="{BB962C8B-B14F-4D97-AF65-F5344CB8AC3E}">
        <p14:creationId xmlns:p14="http://schemas.microsoft.com/office/powerpoint/2010/main" val="4129916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Sustainability</a:t>
            </a:r>
            <a:r>
              <a:rPr lang="it-IT" dirty="0" smtClean="0"/>
              <a:t> – two </a:t>
            </a:r>
            <a:r>
              <a:rPr lang="it-IT" dirty="0" err="1" smtClean="0"/>
              <a:t>ideas</a:t>
            </a:r>
            <a:r>
              <a:rPr lang="it-IT" dirty="0" smtClean="0"/>
              <a:t> of</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305954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dirty="0" smtClean="0"/>
              <a:t>Sustainable society is </a:t>
            </a:r>
            <a:r>
              <a:rPr lang="it-IT" dirty="0" err="1" smtClean="0"/>
              <a:t>an</a:t>
            </a:r>
            <a:r>
              <a:rPr lang="it-IT" dirty="0" smtClean="0"/>
              <a:t> ‘</a:t>
            </a:r>
            <a:r>
              <a:rPr lang="it-IT" dirty="0" err="1" smtClean="0"/>
              <a:t>investing</a:t>
            </a:r>
            <a:r>
              <a:rPr lang="it-IT" dirty="0" smtClean="0"/>
              <a:t> society’</a:t>
            </a:r>
            <a:br>
              <a:rPr lang="it-IT" dirty="0" smtClean="0"/>
            </a:br>
            <a:endParaRPr lang="en-GB" dirty="0" smtClean="0"/>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it-IT" sz="3600" dirty="0" err="1" smtClean="0"/>
              <a:t>Sustainability</a:t>
            </a:r>
            <a:r>
              <a:rPr lang="it-IT" sz="3600" dirty="0" smtClean="0"/>
              <a:t> I: Capital </a:t>
            </a:r>
            <a:r>
              <a:rPr lang="it-IT" sz="3600" dirty="0" err="1" smtClean="0"/>
              <a:t>based</a:t>
            </a:r>
            <a:r>
              <a:rPr lang="it-IT" sz="3600" dirty="0" smtClean="0"/>
              <a:t> economic </a:t>
            </a:r>
            <a:r>
              <a:rPr lang="it-IT" sz="3600" dirty="0" err="1" smtClean="0"/>
              <a:t>view</a:t>
            </a:r>
            <a:endParaRPr lang="en-GB" sz="3600" dirty="0" smtClean="0"/>
          </a:p>
        </p:txBody>
      </p:sp>
    </p:spTree>
    <p:extLst>
      <p:ext uri="{BB962C8B-B14F-4D97-AF65-F5344CB8AC3E}">
        <p14:creationId xmlns:p14="http://schemas.microsoft.com/office/powerpoint/2010/main" val="2520992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endParaRPr lang="it-IT" altLang="it-IT" smtClean="0"/>
          </a:p>
        </p:txBody>
      </p:sp>
      <p:sp>
        <p:nvSpPr>
          <p:cNvPr id="117763" name="Rectangle 3"/>
          <p:cNvSpPr>
            <a:spLocks noGrp="1"/>
          </p:cNvSpPr>
          <p:nvPr>
            <p:ph type="body" idx="1"/>
          </p:nvPr>
        </p:nvSpPr>
        <p:spPr/>
        <p:txBody>
          <a:bodyPr/>
          <a:lstStyle/>
          <a:p>
            <a:r>
              <a:rPr lang="it-IT" altLang="it-IT" smtClean="0"/>
              <a:t>Kt+1 – Kt = Inv - </a:t>
            </a:r>
            <a:r>
              <a:rPr lang="el-GR" altLang="it-IT" smtClean="0"/>
              <a:t>α</a:t>
            </a:r>
            <a:r>
              <a:rPr lang="it-IT" altLang="it-IT" smtClean="0"/>
              <a:t>K =</a:t>
            </a:r>
            <a:r>
              <a:rPr lang="el-GR" altLang="it-IT" smtClean="0"/>
              <a:t>Δ</a:t>
            </a:r>
            <a:r>
              <a:rPr lang="it-IT" altLang="it-IT" smtClean="0"/>
              <a:t>K</a:t>
            </a:r>
          </a:p>
          <a:p>
            <a:r>
              <a:rPr lang="it-IT" altLang="it-IT" b="1" smtClean="0"/>
              <a:t>Y = f(K+) = K</a:t>
            </a:r>
            <a:r>
              <a:rPr lang="it-IT" altLang="it-IT" b="1" baseline="30000" smtClean="0"/>
              <a:t>1/2</a:t>
            </a:r>
            <a:endParaRPr lang="it-IT" altLang="it-IT" b="1" smtClean="0"/>
          </a:p>
          <a:p>
            <a:r>
              <a:rPr lang="it-IT" altLang="it-IT" smtClean="0"/>
              <a:t>Y = f(Khuman, Kmanmade, Kenv, Kcult…)</a:t>
            </a:r>
          </a:p>
          <a:p>
            <a:r>
              <a:rPr lang="it-IT" altLang="it-IT" smtClean="0"/>
              <a:t>Simple macroeconomics </a:t>
            </a:r>
          </a:p>
          <a:p>
            <a:pPr lvl="1"/>
            <a:r>
              <a:rPr lang="it-IT" altLang="it-IT" smtClean="0"/>
              <a:t>Y = C + I</a:t>
            </a:r>
          </a:p>
          <a:p>
            <a:pPr lvl="1"/>
            <a:r>
              <a:rPr lang="it-IT" altLang="it-IT" smtClean="0"/>
              <a:t>Y</a:t>
            </a:r>
            <a:r>
              <a:rPr lang="it-IT" altLang="it-IT" baseline="-25000" smtClean="0"/>
              <a:t>t</a:t>
            </a:r>
            <a:r>
              <a:rPr lang="it-IT" altLang="it-IT" smtClean="0"/>
              <a:t> – </a:t>
            </a:r>
            <a:r>
              <a:rPr lang="it-IT" altLang="it-IT" b="1" smtClean="0"/>
              <a:t>C</a:t>
            </a:r>
            <a:r>
              <a:rPr lang="it-IT" altLang="it-IT" b="1" baseline="-25000" smtClean="0"/>
              <a:t>t</a:t>
            </a:r>
            <a:r>
              <a:rPr lang="it-IT" altLang="it-IT" b="1" smtClean="0"/>
              <a:t> </a:t>
            </a:r>
            <a:r>
              <a:rPr lang="it-IT" altLang="it-IT" smtClean="0"/>
              <a:t> = Saving</a:t>
            </a:r>
            <a:r>
              <a:rPr lang="it-IT" altLang="it-IT" baseline="-25000" smtClean="0"/>
              <a:t>t</a:t>
            </a:r>
            <a:r>
              <a:rPr lang="it-IT" altLang="it-IT" smtClean="0"/>
              <a:t>  = </a:t>
            </a:r>
            <a:r>
              <a:rPr lang="it-IT" altLang="it-IT" b="1" smtClean="0"/>
              <a:t>I </a:t>
            </a:r>
            <a:r>
              <a:rPr lang="it-IT" altLang="it-IT" b="1" baseline="-25000" smtClean="0"/>
              <a:t>t</a:t>
            </a:r>
            <a:r>
              <a:rPr lang="it-IT" altLang="it-IT" smtClean="0"/>
              <a:t> = </a:t>
            </a:r>
            <a:r>
              <a:rPr lang="el-GR" altLang="it-IT" smtClean="0"/>
              <a:t>Δ</a:t>
            </a:r>
            <a:r>
              <a:rPr lang="it-IT" altLang="it-IT" smtClean="0"/>
              <a:t>K</a:t>
            </a:r>
          </a:p>
          <a:p>
            <a:pPr lvl="1"/>
            <a:r>
              <a:rPr lang="it-IT" altLang="it-IT" smtClean="0"/>
              <a:t>At least may mean </a:t>
            </a:r>
            <a:r>
              <a:rPr lang="it-IT" altLang="it-IT" b="1" smtClean="0"/>
              <a:t>Yt+1 ≥ Yt (sust rule) </a:t>
            </a:r>
          </a:p>
          <a:p>
            <a:pPr lvl="1"/>
            <a:endParaRPr lang="el-GR" altLang="it-IT" b="1" smtClean="0"/>
          </a:p>
        </p:txBody>
      </p:sp>
    </p:spTree>
    <p:extLst>
      <p:ext uri="{BB962C8B-B14F-4D97-AF65-F5344CB8AC3E}">
        <p14:creationId xmlns:p14="http://schemas.microsoft.com/office/powerpoint/2010/main" val="1232326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lstStyle/>
          <a:p>
            <a:endParaRPr lang="it-IT" altLang="it-IT" smtClean="0"/>
          </a:p>
        </p:txBody>
      </p:sp>
      <p:sp>
        <p:nvSpPr>
          <p:cNvPr id="4099" name="Rectangle 2"/>
          <p:cNvSpPr>
            <a:spLocks noGrp="1" noChangeArrowheads="1"/>
          </p:cNvSpPr>
          <p:nvPr>
            <p:ph type="title" idx="4294967295"/>
          </p:nvPr>
        </p:nvSpPr>
        <p:spPr>
          <a:xfrm>
            <a:off x="0" y="274638"/>
            <a:ext cx="8229600" cy="792162"/>
          </a:xfrm>
        </p:spPr>
        <p:txBody>
          <a:bodyPr/>
          <a:lstStyle/>
          <a:p>
            <a:r>
              <a:rPr lang="it-IT" altLang="it-IT" sz="2800" smtClean="0"/>
              <a:t>Capital shares at different income levels</a:t>
            </a:r>
          </a:p>
        </p:txBody>
      </p:sp>
      <p:graphicFrame>
        <p:nvGraphicFramePr>
          <p:cNvPr id="4100" name="Object 8"/>
          <p:cNvGraphicFramePr>
            <a:graphicFrameLocks noChangeAspect="1"/>
          </p:cNvGraphicFramePr>
          <p:nvPr>
            <p:ph sz="half" idx="2"/>
          </p:nvPr>
        </p:nvGraphicFramePr>
        <p:xfrm>
          <a:off x="533400" y="1219200"/>
          <a:ext cx="8153400" cy="5029200"/>
        </p:xfrm>
        <a:graphic>
          <a:graphicData uri="http://schemas.openxmlformats.org/presentationml/2006/ole">
            <mc:AlternateContent xmlns:mc="http://schemas.openxmlformats.org/markup-compatibility/2006">
              <mc:Choice xmlns:v="urn:schemas-microsoft-com:vml" Requires="v">
                <p:oleObj spid="_x0000_s1030" name="Grafico" r:id="rId4" imgW="5448367" imgH="2714557" progId="Excel.Chart.8">
                  <p:embed/>
                </p:oleObj>
              </mc:Choice>
              <mc:Fallback>
                <p:oleObj name="Grafico" r:id="rId4" imgW="5448367" imgH="27145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7553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t-IT" altLang="it-IT" sz="4000" smtClean="0"/>
              <a:t>Applied estimations genuine saving</a:t>
            </a:r>
            <a:br>
              <a:rPr lang="it-IT" altLang="it-IT" sz="4000" smtClean="0"/>
            </a:br>
            <a:r>
              <a:rPr lang="it-IT" altLang="it-IT" sz="4000" smtClean="0"/>
              <a:t>(world bank)</a:t>
            </a:r>
          </a:p>
        </p:txBody>
      </p:sp>
      <p:sp>
        <p:nvSpPr>
          <p:cNvPr id="5123" name="Rectangle 3"/>
          <p:cNvSpPr>
            <a:spLocks noGrp="1" noChangeArrowheads="1"/>
          </p:cNvSpPr>
          <p:nvPr>
            <p:ph type="body" idx="1"/>
          </p:nvPr>
        </p:nvSpPr>
        <p:spPr/>
        <p:txBody>
          <a:bodyPr/>
          <a:lstStyle/>
          <a:p>
            <a:r>
              <a:rPr lang="it-IT" altLang="it-IT" smtClean="0"/>
              <a:t>Kazakistan</a:t>
            </a:r>
          </a:p>
          <a:p>
            <a:pPr lvl="1">
              <a:buFontTx/>
              <a:buChar char="•"/>
            </a:pPr>
            <a:r>
              <a:rPr lang="it-IT" altLang="it-IT" smtClean="0"/>
              <a:t>30% GDp gross saving</a:t>
            </a:r>
          </a:p>
          <a:p>
            <a:pPr lvl="1">
              <a:buFontTx/>
              <a:buChar char="•"/>
            </a:pPr>
            <a:r>
              <a:rPr lang="it-IT" altLang="it-IT" smtClean="0"/>
              <a:t>18% net saving</a:t>
            </a:r>
          </a:p>
          <a:p>
            <a:pPr lvl="1">
              <a:buFontTx/>
              <a:buChar char="•"/>
            </a:pPr>
            <a:r>
              <a:rPr lang="it-IT" altLang="it-IT" smtClean="0"/>
              <a:t>Saving Rises to 22% including education investments</a:t>
            </a:r>
          </a:p>
          <a:p>
            <a:pPr lvl="1">
              <a:buFontTx/>
              <a:buChar char="•"/>
            </a:pPr>
            <a:r>
              <a:rPr lang="it-IT" altLang="it-IT" smtClean="0">
                <a:solidFill>
                  <a:schemeClr val="folHlink"/>
                </a:solidFill>
              </a:rPr>
              <a:t>- 10%</a:t>
            </a:r>
            <a:r>
              <a:rPr lang="it-IT" altLang="it-IT" smtClean="0"/>
              <a:t> including all natural resource depreciations</a:t>
            </a:r>
          </a:p>
          <a:p>
            <a:pPr lvl="2"/>
            <a:r>
              <a:rPr lang="it-IT" altLang="it-IT" smtClean="0"/>
              <a:t>Negative genuine saving</a:t>
            </a:r>
          </a:p>
          <a:p>
            <a:pPr lvl="1">
              <a:buFontTx/>
              <a:buChar char="•"/>
            </a:pPr>
            <a:endParaRPr lang="it-IT" altLang="it-IT" smtClean="0"/>
          </a:p>
        </p:txBody>
      </p:sp>
    </p:spTree>
    <p:extLst>
      <p:ext uri="{BB962C8B-B14F-4D97-AF65-F5344CB8AC3E}">
        <p14:creationId xmlns:p14="http://schemas.microsoft.com/office/powerpoint/2010/main" val="329666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Eco </a:t>
            </a:r>
            <a:r>
              <a:rPr lang="it-IT" dirty="0" err="1" smtClean="0"/>
              <a:t>Innovations</a:t>
            </a:r>
            <a:r>
              <a:rPr lang="it-IT" dirty="0" smtClean="0"/>
              <a:t> (EI)</a:t>
            </a:r>
            <a:endParaRPr lang="it-IT" dirty="0"/>
          </a:p>
        </p:txBody>
      </p:sp>
      <p:sp>
        <p:nvSpPr>
          <p:cNvPr id="3" name="Segnaposto testo 2"/>
          <p:cNvSpPr>
            <a:spLocks noGrp="1"/>
          </p:cNvSpPr>
          <p:nvPr>
            <p:ph type="body" idx="1"/>
          </p:nvPr>
        </p:nvSpPr>
        <p:spPr/>
        <p:txBody>
          <a:bodyPr/>
          <a:lstStyle/>
          <a:p>
            <a:endParaRPr lang="it-IT"/>
          </a:p>
        </p:txBody>
      </p:sp>
      <p:sp>
        <p:nvSpPr>
          <p:cNvPr id="4" name="Segnaposto contenuto 3"/>
          <p:cNvSpPr>
            <a:spLocks noGrp="1"/>
          </p:cNvSpPr>
          <p:nvPr>
            <p:ph sz="half" idx="2"/>
          </p:nvPr>
        </p:nvSpPr>
        <p:spPr/>
        <p:txBody>
          <a:bodyPr/>
          <a:lstStyle/>
          <a:p>
            <a:r>
              <a:rPr lang="it-IT" dirty="0" err="1" smtClean="0"/>
              <a:t>Theory</a:t>
            </a:r>
            <a:r>
              <a:rPr lang="it-IT" dirty="0" smtClean="0"/>
              <a:t> of </a:t>
            </a:r>
            <a:r>
              <a:rPr lang="it-IT" dirty="0" err="1" smtClean="0"/>
              <a:t>externality</a:t>
            </a:r>
            <a:endParaRPr lang="it-IT" dirty="0" smtClean="0"/>
          </a:p>
          <a:p>
            <a:r>
              <a:rPr lang="it-IT" dirty="0" err="1" smtClean="0"/>
              <a:t>sustainability</a:t>
            </a:r>
            <a:endParaRPr lang="it-IT" dirty="0"/>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r>
              <a:rPr lang="it-IT" dirty="0" smtClean="0"/>
              <a:t>Drivers of EI</a:t>
            </a:r>
          </a:p>
          <a:p>
            <a:r>
              <a:rPr lang="it-IT" dirty="0" err="1" smtClean="0"/>
              <a:t>Effects</a:t>
            </a:r>
            <a:r>
              <a:rPr lang="it-IT" dirty="0" smtClean="0"/>
              <a:t> of EI</a:t>
            </a:r>
          </a:p>
          <a:p>
            <a:pPr lvl="1"/>
            <a:r>
              <a:rPr lang="it-IT" dirty="0" err="1" smtClean="0"/>
              <a:t>Economic</a:t>
            </a:r>
            <a:r>
              <a:rPr lang="it-IT" dirty="0" smtClean="0"/>
              <a:t> </a:t>
            </a:r>
            <a:r>
              <a:rPr lang="it-IT" dirty="0" err="1" smtClean="0"/>
              <a:t>perf</a:t>
            </a:r>
            <a:endParaRPr lang="it-IT" dirty="0" smtClean="0"/>
          </a:p>
          <a:p>
            <a:pPr lvl="1"/>
            <a:r>
              <a:rPr lang="it-IT" dirty="0" err="1" smtClean="0"/>
              <a:t>Environmental</a:t>
            </a:r>
            <a:r>
              <a:rPr lang="it-IT" dirty="0" smtClean="0"/>
              <a:t> </a:t>
            </a:r>
            <a:r>
              <a:rPr lang="it-IT" dirty="0" err="1" smtClean="0"/>
              <a:t>perf</a:t>
            </a:r>
            <a:endParaRPr lang="it-IT" dirty="0"/>
          </a:p>
        </p:txBody>
      </p:sp>
    </p:spTree>
    <p:extLst>
      <p:ext uri="{BB962C8B-B14F-4D97-AF65-F5344CB8AC3E}">
        <p14:creationId xmlns:p14="http://schemas.microsoft.com/office/powerpoint/2010/main" val="295833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altLang="it-IT" sz="4000" smtClean="0">
                <a:solidFill>
                  <a:schemeClr val="folHlink"/>
                </a:solidFill>
              </a:rPr>
              <a:t>Holland vs Kenya capital stocks shares of wealth</a:t>
            </a:r>
          </a:p>
        </p:txBody>
      </p:sp>
      <p:sp>
        <p:nvSpPr>
          <p:cNvPr id="6147" name="Rectangle 3"/>
          <p:cNvSpPr>
            <a:spLocks noGrp="1" noChangeArrowheads="1"/>
          </p:cNvSpPr>
          <p:nvPr>
            <p:ph type="body" idx="1"/>
          </p:nvPr>
        </p:nvSpPr>
        <p:spPr/>
        <p:txBody>
          <a:bodyPr/>
          <a:lstStyle/>
          <a:p>
            <a:r>
              <a:rPr lang="it-IT" altLang="it-IT" sz="2800" smtClean="0">
                <a:solidFill>
                  <a:schemeClr val="folHlink"/>
                </a:solidFill>
              </a:rPr>
              <a:t>Holland</a:t>
            </a:r>
          </a:p>
          <a:p>
            <a:pPr lvl="1"/>
            <a:r>
              <a:rPr lang="it-IT" altLang="it-IT" sz="2400" smtClean="0"/>
              <a:t>78% Human capital + institutions</a:t>
            </a:r>
          </a:p>
          <a:p>
            <a:pPr lvl="2"/>
            <a:r>
              <a:rPr lang="it-IT" altLang="it-IT" sz="2000" smtClean="0"/>
              <a:t>Of which 36% schooling; 57% institutions, property rights</a:t>
            </a:r>
          </a:p>
          <a:p>
            <a:pPr lvl="1"/>
            <a:r>
              <a:rPr lang="it-IT" altLang="it-IT" sz="2400" smtClean="0"/>
              <a:t>3% natural capital (of which 57% land)</a:t>
            </a:r>
          </a:p>
          <a:p>
            <a:pPr lvl="1"/>
            <a:r>
              <a:rPr lang="it-IT" altLang="it-IT" sz="2400" smtClean="0"/>
              <a:t>19% produced man made capital</a:t>
            </a:r>
          </a:p>
          <a:p>
            <a:r>
              <a:rPr lang="it-IT" altLang="it-IT" sz="2800" smtClean="0">
                <a:solidFill>
                  <a:schemeClr val="folHlink"/>
                </a:solidFill>
              </a:rPr>
              <a:t>Kenya</a:t>
            </a:r>
          </a:p>
          <a:p>
            <a:pPr lvl="1"/>
            <a:r>
              <a:rPr lang="it-IT" altLang="it-IT" sz="2400" smtClean="0"/>
              <a:t>46% natural capital (1/2 crops)</a:t>
            </a:r>
          </a:p>
          <a:p>
            <a:pPr lvl="1"/>
            <a:r>
              <a:rPr lang="it-IT" altLang="it-IT" sz="2400" smtClean="0"/>
              <a:t>13% man made</a:t>
            </a:r>
          </a:p>
          <a:p>
            <a:pPr lvl="1"/>
            <a:r>
              <a:rPr lang="it-IT" altLang="it-IT" sz="2400" smtClean="0"/>
              <a:t>42% intangible including human capital</a:t>
            </a:r>
          </a:p>
          <a:p>
            <a:endParaRPr lang="it-IT" altLang="it-IT" sz="2800" smtClean="0"/>
          </a:p>
        </p:txBody>
      </p:sp>
    </p:spTree>
    <p:extLst>
      <p:ext uri="{BB962C8B-B14F-4D97-AF65-F5344CB8AC3E}">
        <p14:creationId xmlns:p14="http://schemas.microsoft.com/office/powerpoint/2010/main" val="3188089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altLang="it-IT" smtClean="0"/>
              <a:t>Hamilton adjusted rule (2007)</a:t>
            </a:r>
          </a:p>
        </p:txBody>
      </p:sp>
      <p:sp>
        <p:nvSpPr>
          <p:cNvPr id="7171" name="Rectangle 3"/>
          <p:cNvSpPr>
            <a:spLocks noGrp="1" noChangeArrowheads="1"/>
          </p:cNvSpPr>
          <p:nvPr>
            <p:ph type="body" idx="1"/>
          </p:nvPr>
        </p:nvSpPr>
        <p:spPr>
          <a:xfrm>
            <a:off x="457200" y="1371600"/>
            <a:ext cx="8229600" cy="5029200"/>
          </a:xfrm>
        </p:spPr>
        <p:txBody>
          <a:bodyPr/>
          <a:lstStyle/>
          <a:p>
            <a:r>
              <a:rPr lang="it-IT" altLang="it-IT" sz="2800" smtClean="0">
                <a:sym typeface="Symbol" pitchFamily="18" charset="2"/>
              </a:rPr>
              <a:t>U/ t= U</a:t>
            </a:r>
            <a:r>
              <a:rPr lang="it-IT" altLang="it-IT" sz="2000" smtClean="0">
                <a:sym typeface="Symbol" pitchFamily="18" charset="2"/>
              </a:rPr>
              <a:t>c</a:t>
            </a:r>
            <a:r>
              <a:rPr lang="it-IT" altLang="it-IT" sz="2800" smtClean="0">
                <a:sym typeface="Symbol" pitchFamily="18" charset="2"/>
              </a:rPr>
              <a:t> G(r- G/G)</a:t>
            </a:r>
          </a:p>
          <a:p>
            <a:pPr lvl="1"/>
            <a:r>
              <a:rPr lang="it-IT" altLang="it-IT" sz="2400" smtClean="0">
                <a:sym typeface="Symbol" pitchFamily="18" charset="2"/>
              </a:rPr>
              <a:t>G= genuine saving (net saving)</a:t>
            </a:r>
          </a:p>
          <a:p>
            <a:r>
              <a:rPr lang="it-IT" altLang="it-IT" sz="2800" smtClean="0">
                <a:sym typeface="Symbol" pitchFamily="18" charset="2"/>
              </a:rPr>
              <a:t>G=0 Hartwick rule </a:t>
            </a:r>
            <a:r>
              <a:rPr lang="it-IT" altLang="it-IT" sz="2800" smtClean="0">
                <a:sym typeface="Wingdings" pitchFamily="2" charset="2"/>
              </a:rPr>
              <a:t> </a:t>
            </a:r>
            <a:r>
              <a:rPr lang="it-IT" altLang="it-IT" sz="2800" smtClean="0">
                <a:sym typeface="Symbol" pitchFamily="18" charset="2"/>
              </a:rPr>
              <a:t>U/ t=0</a:t>
            </a:r>
          </a:p>
          <a:p>
            <a:r>
              <a:rPr lang="it-IT" altLang="it-IT" sz="2800" smtClean="0">
                <a:sym typeface="Symbol" pitchFamily="18" charset="2"/>
              </a:rPr>
              <a:t>G=Y/G fixed share</a:t>
            </a:r>
          </a:p>
          <a:p>
            <a:r>
              <a:rPr lang="it-IT" altLang="it-IT" sz="2800" smtClean="0">
                <a:sym typeface="Symbol" pitchFamily="18" charset="2"/>
              </a:rPr>
              <a:t>Growth in net income</a:t>
            </a:r>
          </a:p>
          <a:p>
            <a:pPr lvl="1"/>
            <a:r>
              <a:rPr lang="it-IT" altLang="it-IT" sz="2400" smtClean="0">
                <a:sym typeface="Symbol" pitchFamily="18" charset="2"/>
              </a:rPr>
              <a:t>(C+G)/(C+G) = net saving (constant)* MPK (r)/</a:t>
            </a:r>
            <a:r>
              <a:rPr lang="el-GR" altLang="it-IT" sz="2400" smtClean="0">
                <a:sym typeface="Symbol" pitchFamily="18" charset="2"/>
              </a:rPr>
              <a:t>α</a:t>
            </a:r>
            <a:endParaRPr lang="it-IT" altLang="it-IT" sz="2400" smtClean="0">
              <a:sym typeface="Symbol" pitchFamily="18" charset="2"/>
            </a:endParaRPr>
          </a:p>
          <a:p>
            <a:pPr lvl="1"/>
            <a:r>
              <a:rPr lang="it-IT" altLang="it-IT" sz="2400" smtClean="0">
                <a:sym typeface="Symbol" pitchFamily="18" charset="2"/>
              </a:rPr>
              <a:t>MPK 0.07 o 7%</a:t>
            </a:r>
          </a:p>
          <a:p>
            <a:pPr lvl="1"/>
            <a:r>
              <a:rPr lang="el-GR" altLang="it-IT" sz="2400" smtClean="0">
                <a:sym typeface="Symbol" pitchFamily="18" charset="2"/>
              </a:rPr>
              <a:t>α </a:t>
            </a:r>
            <a:r>
              <a:rPr lang="it-IT" altLang="it-IT" sz="2400" smtClean="0">
                <a:sym typeface="Symbol" pitchFamily="18" charset="2"/>
              </a:rPr>
              <a:t>= non nat resource share, around 0.7 average</a:t>
            </a:r>
          </a:p>
          <a:p>
            <a:pPr lvl="1"/>
            <a:r>
              <a:rPr lang="it-IT" altLang="it-IT" sz="2400" smtClean="0">
                <a:sym typeface="Symbol" pitchFamily="18" charset="2"/>
              </a:rPr>
              <a:t>So (C+G)/(C+G) = net saving (constant)* 0.1</a:t>
            </a:r>
          </a:p>
          <a:p>
            <a:pPr lvl="2"/>
            <a:r>
              <a:rPr lang="it-IT" altLang="it-IT" sz="2000" smtClean="0">
                <a:sym typeface="Symbol" pitchFamily="18" charset="2"/>
              </a:rPr>
              <a:t>Growth 10% of net saving</a:t>
            </a:r>
          </a:p>
          <a:p>
            <a:pPr lvl="1"/>
            <a:endParaRPr lang="el-GR" altLang="it-IT" sz="2400" smtClean="0">
              <a:sym typeface="Symbol" pitchFamily="18" charset="2"/>
            </a:endParaRPr>
          </a:p>
        </p:txBody>
      </p:sp>
    </p:spTree>
    <p:extLst>
      <p:ext uri="{BB962C8B-B14F-4D97-AF65-F5344CB8AC3E}">
        <p14:creationId xmlns:p14="http://schemas.microsoft.com/office/powerpoint/2010/main" val="324421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altLang="it-IT" sz="4000" smtClean="0"/>
              <a:t>Ferreira Hamilton Vincent (2008)</a:t>
            </a:r>
          </a:p>
        </p:txBody>
      </p:sp>
      <p:sp>
        <p:nvSpPr>
          <p:cNvPr id="8195" name="Rectangle 3"/>
          <p:cNvSpPr>
            <a:spLocks noGrp="1" noChangeArrowheads="1"/>
          </p:cNvSpPr>
          <p:nvPr>
            <p:ph type="body" idx="1"/>
          </p:nvPr>
        </p:nvSpPr>
        <p:spPr/>
        <p:txBody>
          <a:bodyPr/>
          <a:lstStyle/>
          <a:p>
            <a:r>
              <a:rPr lang="it-IT" altLang="it-IT" smtClean="0"/>
              <a:t>Current saving </a:t>
            </a:r>
            <a:r>
              <a:rPr lang="it-IT" altLang="it-IT" smtClean="0">
                <a:sym typeface="Wingdings" pitchFamily="2" charset="2"/>
              </a:rPr>
              <a:t> future consumption</a:t>
            </a:r>
          </a:p>
          <a:p>
            <a:pPr lvl="1"/>
            <a:r>
              <a:rPr lang="it-IT" altLang="it-IT" smtClean="0">
                <a:sym typeface="Wingdings" pitchFamily="2" charset="2"/>
              </a:rPr>
              <a:t>Gross		-0.76*</a:t>
            </a:r>
          </a:p>
          <a:p>
            <a:pPr lvl="1"/>
            <a:r>
              <a:rPr lang="it-IT" altLang="it-IT" smtClean="0">
                <a:sym typeface="Wingdings" pitchFamily="2" charset="2"/>
              </a:rPr>
              <a:t>Net save	-0.72*</a:t>
            </a:r>
          </a:p>
          <a:p>
            <a:pPr lvl="1"/>
            <a:r>
              <a:rPr lang="it-IT" altLang="it-IT" smtClean="0">
                <a:sym typeface="Wingdings" pitchFamily="2" charset="2"/>
              </a:rPr>
              <a:t>Green saving	0.558**</a:t>
            </a:r>
          </a:p>
          <a:p>
            <a:pPr lvl="1"/>
            <a:r>
              <a:rPr lang="it-IT" altLang="it-IT" smtClean="0">
                <a:sym typeface="Wingdings" pitchFamily="2" charset="2"/>
              </a:rPr>
              <a:t>Pop adjusted	0.560**</a:t>
            </a:r>
          </a:p>
          <a:p>
            <a:r>
              <a:rPr lang="it-IT" altLang="it-IT" smtClean="0"/>
              <a:t>Ferreira Vincent add developing countries</a:t>
            </a:r>
          </a:p>
        </p:txBody>
      </p:sp>
    </p:spTree>
    <p:extLst>
      <p:ext uri="{BB962C8B-B14F-4D97-AF65-F5344CB8AC3E}">
        <p14:creationId xmlns:p14="http://schemas.microsoft.com/office/powerpoint/2010/main" val="2873578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sz="4000" smtClean="0">
                <a:solidFill>
                  <a:schemeClr val="folHlink"/>
                </a:solidFill>
              </a:rPr>
              <a:t>Holland vs Kenya capital stocks shares of wealth</a:t>
            </a:r>
          </a:p>
        </p:txBody>
      </p:sp>
      <p:sp>
        <p:nvSpPr>
          <p:cNvPr id="9219" name="Rectangle 3"/>
          <p:cNvSpPr>
            <a:spLocks noGrp="1" noChangeArrowheads="1"/>
          </p:cNvSpPr>
          <p:nvPr>
            <p:ph type="body" idx="1"/>
          </p:nvPr>
        </p:nvSpPr>
        <p:spPr/>
        <p:txBody>
          <a:bodyPr/>
          <a:lstStyle/>
          <a:p>
            <a:pPr eaLnBrk="1" hangingPunct="1"/>
            <a:r>
              <a:rPr lang="it-IT" altLang="it-IT" sz="2800" smtClean="0">
                <a:solidFill>
                  <a:schemeClr val="folHlink"/>
                </a:solidFill>
              </a:rPr>
              <a:t>Holland</a:t>
            </a:r>
          </a:p>
          <a:p>
            <a:pPr lvl="1" eaLnBrk="1" hangingPunct="1"/>
            <a:r>
              <a:rPr lang="it-IT" altLang="it-IT" sz="2400" smtClean="0"/>
              <a:t>78% Human capital + institutions</a:t>
            </a:r>
          </a:p>
          <a:p>
            <a:pPr lvl="2" eaLnBrk="1" hangingPunct="1"/>
            <a:r>
              <a:rPr lang="it-IT" altLang="it-IT" sz="2000" smtClean="0"/>
              <a:t>Of which 36% schooling; 57% institutions, property rights</a:t>
            </a:r>
          </a:p>
          <a:p>
            <a:pPr lvl="1" eaLnBrk="1" hangingPunct="1"/>
            <a:r>
              <a:rPr lang="it-IT" altLang="it-IT" sz="2400" smtClean="0"/>
              <a:t>3% natural capital (of which 57% land)</a:t>
            </a:r>
          </a:p>
          <a:p>
            <a:pPr lvl="1" eaLnBrk="1" hangingPunct="1"/>
            <a:r>
              <a:rPr lang="it-IT" altLang="it-IT" sz="2400" smtClean="0"/>
              <a:t>19% produced man made capital</a:t>
            </a:r>
          </a:p>
          <a:p>
            <a:pPr eaLnBrk="1" hangingPunct="1"/>
            <a:r>
              <a:rPr lang="it-IT" altLang="it-IT" sz="2800" smtClean="0">
                <a:solidFill>
                  <a:schemeClr val="folHlink"/>
                </a:solidFill>
              </a:rPr>
              <a:t>Kenya</a:t>
            </a:r>
          </a:p>
          <a:p>
            <a:pPr lvl="1" eaLnBrk="1" hangingPunct="1"/>
            <a:r>
              <a:rPr lang="it-IT" altLang="it-IT" sz="2400" smtClean="0"/>
              <a:t>46% natural capital (1/2 crops)</a:t>
            </a:r>
          </a:p>
          <a:p>
            <a:pPr lvl="1" eaLnBrk="1" hangingPunct="1"/>
            <a:r>
              <a:rPr lang="it-IT" altLang="it-IT" sz="2400" smtClean="0"/>
              <a:t>13% man made</a:t>
            </a:r>
          </a:p>
          <a:p>
            <a:pPr lvl="1" eaLnBrk="1" hangingPunct="1"/>
            <a:r>
              <a:rPr lang="it-IT" altLang="it-IT" sz="2400" smtClean="0"/>
              <a:t>42% intangible including human capital</a:t>
            </a:r>
          </a:p>
          <a:p>
            <a:pPr eaLnBrk="1" hangingPunct="1"/>
            <a:endParaRPr lang="it-IT" altLang="it-IT" sz="2800" smtClean="0"/>
          </a:p>
        </p:txBody>
      </p:sp>
    </p:spTree>
    <p:extLst>
      <p:ext uri="{BB962C8B-B14F-4D97-AF65-F5344CB8AC3E}">
        <p14:creationId xmlns:p14="http://schemas.microsoft.com/office/powerpoint/2010/main" val="2409568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US" dirty="0" smtClean="0"/>
              <a:t>Ghana – decomposition of </a:t>
            </a:r>
            <a:r>
              <a:rPr lang="en-US" dirty="0" smtClean="0">
                <a:solidFill>
                  <a:srgbClr val="FF0000"/>
                </a:solidFill>
              </a:rPr>
              <a:t>genuine saving</a:t>
            </a:r>
            <a:endParaRPr lang="en-US" dirty="0" smtClean="0"/>
          </a:p>
        </p:txBody>
      </p:sp>
      <p:pic>
        <p:nvPicPr>
          <p:cNvPr id="10243"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11188" y="1600200"/>
            <a:ext cx="7777162" cy="4525963"/>
          </a:xfrm>
        </p:spPr>
      </p:pic>
      <p:sp>
        <p:nvSpPr>
          <p:cNvPr id="4" name="TextBox 3"/>
          <p:cNvSpPr txBox="1"/>
          <p:nvPr/>
        </p:nvSpPr>
        <p:spPr>
          <a:xfrm>
            <a:off x="323850" y="6021388"/>
            <a:ext cx="8208963" cy="11080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it-IT" sz="2400" b="1" dirty="0"/>
              <a:t>SD </a:t>
            </a:r>
            <a:r>
              <a:rPr lang="it-IT" sz="2400" b="1" dirty="0">
                <a:sym typeface="Wingdings" pitchFamily="2" charset="2"/>
              </a:rPr>
              <a:t> </a:t>
            </a:r>
            <a:r>
              <a:rPr lang="it-IT" sz="2400" b="1" dirty="0" err="1"/>
              <a:t>What</a:t>
            </a:r>
            <a:r>
              <a:rPr lang="it-IT" sz="2400" b="1" dirty="0"/>
              <a:t> </a:t>
            </a:r>
            <a:r>
              <a:rPr lang="it-IT" sz="2400" b="1" dirty="0" err="1"/>
              <a:t>matters</a:t>
            </a:r>
            <a:r>
              <a:rPr lang="it-IT" sz="2400" b="1" dirty="0"/>
              <a:t> is to accumulate </a:t>
            </a:r>
            <a:r>
              <a:rPr lang="it-IT" sz="2400" b="1" dirty="0" err="1"/>
              <a:t>an</a:t>
            </a:r>
            <a:r>
              <a:rPr lang="it-IT" sz="2400" b="1" dirty="0"/>
              <a:t> </a:t>
            </a:r>
            <a:r>
              <a:rPr lang="it-IT" sz="2400" b="1" dirty="0" err="1"/>
              <a:t>increasing</a:t>
            </a:r>
            <a:r>
              <a:rPr lang="it-IT" sz="2400" b="1" dirty="0"/>
              <a:t> stock of total capital </a:t>
            </a:r>
            <a:r>
              <a:rPr lang="it-IT" sz="2400" b="1" dirty="0" err="1"/>
              <a:t>forms</a:t>
            </a:r>
            <a:endParaRPr lang="it-IT" sz="2400" b="1" dirty="0"/>
          </a:p>
          <a:p>
            <a:pPr>
              <a:defRPr/>
            </a:pPr>
            <a:endParaRPr lang="en-GB" b="1" dirty="0"/>
          </a:p>
        </p:txBody>
      </p:sp>
    </p:spTree>
    <p:extLst>
      <p:ext uri="{BB962C8B-B14F-4D97-AF65-F5344CB8AC3E}">
        <p14:creationId xmlns:p14="http://schemas.microsoft.com/office/powerpoint/2010/main" val="1486480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altLang="it-IT" smtClean="0"/>
              <a:t>Key issues</a:t>
            </a:r>
          </a:p>
        </p:txBody>
      </p:sp>
      <p:sp>
        <p:nvSpPr>
          <p:cNvPr id="11267" name="Rectangle 3"/>
          <p:cNvSpPr>
            <a:spLocks noGrp="1" noChangeArrowheads="1"/>
          </p:cNvSpPr>
          <p:nvPr>
            <p:ph type="body" idx="1"/>
          </p:nvPr>
        </p:nvSpPr>
        <p:spPr/>
        <p:txBody>
          <a:bodyPr/>
          <a:lstStyle/>
          <a:p>
            <a:pPr>
              <a:lnSpc>
                <a:spcPct val="90000"/>
              </a:lnSpc>
            </a:pPr>
            <a:r>
              <a:rPr lang="it-IT" altLang="it-IT" sz="2800" smtClean="0"/>
              <a:t>Sustainable development</a:t>
            </a:r>
          </a:p>
          <a:p>
            <a:pPr lvl="1">
              <a:lnSpc>
                <a:spcPct val="90000"/>
              </a:lnSpc>
            </a:pPr>
            <a:r>
              <a:rPr lang="it-IT" altLang="it-IT" sz="2400" smtClean="0"/>
              <a:t>Weak and strong economic perspectives</a:t>
            </a:r>
          </a:p>
          <a:p>
            <a:pPr lvl="1">
              <a:lnSpc>
                <a:spcPct val="90000"/>
              </a:lnSpc>
            </a:pPr>
            <a:r>
              <a:rPr lang="it-IT" altLang="it-IT" sz="2400" smtClean="0"/>
              <a:t>Daly idea of zero growth</a:t>
            </a:r>
          </a:p>
          <a:p>
            <a:pPr lvl="1">
              <a:lnSpc>
                <a:spcPct val="90000"/>
              </a:lnSpc>
            </a:pPr>
            <a:r>
              <a:rPr lang="it-IT" altLang="it-IT" sz="2400" smtClean="0"/>
              <a:t>Renewable and non renewable resources</a:t>
            </a:r>
          </a:p>
          <a:p>
            <a:pPr>
              <a:lnSpc>
                <a:spcPct val="90000"/>
              </a:lnSpc>
            </a:pPr>
            <a:r>
              <a:rPr lang="it-IT" altLang="it-IT" sz="2800" smtClean="0"/>
              <a:t>Environmental efficiency of economic systems</a:t>
            </a:r>
          </a:p>
          <a:p>
            <a:pPr lvl="1">
              <a:lnSpc>
                <a:spcPct val="90000"/>
              </a:lnSpc>
            </a:pPr>
            <a:r>
              <a:rPr lang="it-IT" altLang="it-IT" sz="2400" smtClean="0"/>
              <a:t>The critical role of innovation</a:t>
            </a:r>
            <a:r>
              <a:rPr lang="it-IT" altLang="it-IT" sz="2400" smtClean="0">
                <a:sym typeface="Wingdings" pitchFamily="2" charset="2"/>
              </a:rPr>
              <a:t> only engine for sustainaed economic growth and sustainability (Solow models)</a:t>
            </a:r>
          </a:p>
          <a:p>
            <a:pPr lvl="1">
              <a:lnSpc>
                <a:spcPct val="90000"/>
              </a:lnSpc>
            </a:pPr>
            <a:r>
              <a:rPr lang="it-IT" altLang="it-IT" sz="2400" smtClean="0"/>
              <a:t>Sustanaibility and sustaianed growth entangled issues: trade offs but also complementarities through the role of innovation</a:t>
            </a:r>
          </a:p>
          <a:p>
            <a:pPr lvl="1">
              <a:lnSpc>
                <a:spcPct val="90000"/>
              </a:lnSpc>
            </a:pPr>
            <a:endParaRPr lang="it-IT" altLang="it-IT" sz="2400" smtClean="0"/>
          </a:p>
          <a:p>
            <a:pPr>
              <a:lnSpc>
                <a:spcPct val="90000"/>
              </a:lnSpc>
              <a:buFontTx/>
              <a:buNone/>
            </a:pPr>
            <a:endParaRPr lang="it-IT" altLang="it-IT" sz="2800" smtClean="0"/>
          </a:p>
        </p:txBody>
      </p:sp>
    </p:spTree>
    <p:extLst>
      <p:ext uri="{BB962C8B-B14F-4D97-AF65-F5344CB8AC3E}">
        <p14:creationId xmlns:p14="http://schemas.microsoft.com/office/powerpoint/2010/main" val="1054466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ltLang="it-IT" sz="4000" smtClean="0"/>
              <a:t>What is sustainable development?</a:t>
            </a:r>
          </a:p>
        </p:txBody>
      </p:sp>
      <p:sp>
        <p:nvSpPr>
          <p:cNvPr id="12291" name="Rectangle 3"/>
          <p:cNvSpPr>
            <a:spLocks noGrp="1" noChangeArrowheads="1"/>
          </p:cNvSpPr>
          <p:nvPr>
            <p:ph type="body" idx="1"/>
          </p:nvPr>
        </p:nvSpPr>
        <p:spPr/>
        <p:txBody>
          <a:bodyPr/>
          <a:lstStyle/>
          <a:p>
            <a:pPr>
              <a:lnSpc>
                <a:spcPct val="80000"/>
              </a:lnSpc>
            </a:pPr>
            <a:r>
              <a:rPr lang="it-IT" altLang="it-IT" sz="2800" smtClean="0"/>
              <a:t>SD is the achievement of a sustained path of economic growth which does not undermine future generation possibilities of consumption</a:t>
            </a:r>
          </a:p>
          <a:p>
            <a:pPr>
              <a:lnSpc>
                <a:spcPct val="80000"/>
              </a:lnSpc>
            </a:pPr>
            <a:r>
              <a:rPr lang="it-IT" altLang="it-IT" sz="2800" smtClean="0"/>
              <a:t>We may define what “future generation” means</a:t>
            </a:r>
          </a:p>
          <a:p>
            <a:pPr lvl="1">
              <a:lnSpc>
                <a:spcPct val="80000"/>
              </a:lnSpc>
            </a:pPr>
            <a:r>
              <a:rPr lang="it-IT" altLang="it-IT" sz="2400" smtClean="0"/>
              <a:t>An orthodox economist would claim that this depends on our time preference </a:t>
            </a:r>
            <a:r>
              <a:rPr lang="it-IT" altLang="it-IT" sz="2400" smtClean="0">
                <a:sym typeface="Wingdings" pitchFamily="2" charset="2"/>
              </a:rPr>
              <a:t> discount rate reasoning..</a:t>
            </a:r>
          </a:p>
          <a:p>
            <a:pPr lvl="1">
              <a:lnSpc>
                <a:spcPct val="80000"/>
              </a:lnSpc>
            </a:pPr>
            <a:r>
              <a:rPr lang="it-IT" altLang="it-IT" sz="2400" smtClean="0"/>
              <a:t>The higher the discount rate, depending on consumption and oportunity costs factors,  the less future benefits and costs are valued…</a:t>
            </a:r>
          </a:p>
          <a:p>
            <a:pPr lvl="1">
              <a:lnSpc>
                <a:spcPct val="80000"/>
              </a:lnSpc>
            </a:pPr>
            <a:r>
              <a:rPr lang="it-IT" altLang="it-IT" sz="2400" smtClean="0"/>
              <a:t>r = pure time myopic preference + consumption growth; otherwise equals tha market oppotunity cost, the foregone benefit of an investment</a:t>
            </a:r>
          </a:p>
        </p:txBody>
      </p:sp>
    </p:spTree>
    <p:extLst>
      <p:ext uri="{BB962C8B-B14F-4D97-AF65-F5344CB8AC3E}">
        <p14:creationId xmlns:p14="http://schemas.microsoft.com/office/powerpoint/2010/main" val="3487063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it-IT" altLang="it-IT" smtClean="0"/>
          </a:p>
        </p:txBody>
      </p:sp>
      <p:sp>
        <p:nvSpPr>
          <p:cNvPr id="13315" name="Rectangle 3"/>
          <p:cNvSpPr>
            <a:spLocks noGrp="1" noChangeArrowheads="1"/>
          </p:cNvSpPr>
          <p:nvPr>
            <p:ph type="body" idx="1"/>
          </p:nvPr>
        </p:nvSpPr>
        <p:spPr/>
        <p:txBody>
          <a:bodyPr/>
          <a:lstStyle/>
          <a:p>
            <a:r>
              <a:rPr lang="it-IT" altLang="it-IT" smtClean="0"/>
              <a:t>Recall that GNP=C+I</a:t>
            </a:r>
          </a:p>
          <a:p>
            <a:r>
              <a:rPr lang="it-IT" altLang="it-IT" smtClean="0"/>
              <a:t>Recall that NetNP= GNP – depreciation of capital</a:t>
            </a:r>
          </a:p>
          <a:p>
            <a:r>
              <a:rPr lang="it-IT" altLang="it-IT" smtClean="0"/>
              <a:t>Capital stocks dynamics depends on accumulation and depreciation</a:t>
            </a:r>
          </a:p>
          <a:p>
            <a:pPr>
              <a:buFontTx/>
              <a:buNone/>
            </a:pPr>
            <a:endParaRPr lang="it-IT" altLang="it-IT" smtClean="0"/>
          </a:p>
        </p:txBody>
      </p:sp>
    </p:spTree>
    <p:extLst>
      <p:ext uri="{BB962C8B-B14F-4D97-AF65-F5344CB8AC3E}">
        <p14:creationId xmlns:p14="http://schemas.microsoft.com/office/powerpoint/2010/main" val="71549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altLang="it-IT" sz="4000" smtClean="0"/>
              <a:t>SD is linked to Total capital or natural capital?</a:t>
            </a:r>
          </a:p>
        </p:txBody>
      </p:sp>
      <p:sp>
        <p:nvSpPr>
          <p:cNvPr id="14339" name="Rectangle 3"/>
          <p:cNvSpPr>
            <a:spLocks noGrp="1" noChangeArrowheads="1"/>
          </p:cNvSpPr>
          <p:nvPr>
            <p:ph type="body" idx="1"/>
          </p:nvPr>
        </p:nvSpPr>
        <p:spPr/>
        <p:txBody>
          <a:bodyPr/>
          <a:lstStyle/>
          <a:p>
            <a:pPr>
              <a:lnSpc>
                <a:spcPct val="90000"/>
              </a:lnSpc>
            </a:pPr>
            <a:r>
              <a:rPr lang="it-IT" altLang="it-IT" sz="2800" smtClean="0"/>
              <a:t>Total capital = manmade + human capital + natural capital</a:t>
            </a:r>
          </a:p>
          <a:p>
            <a:pPr>
              <a:lnSpc>
                <a:spcPct val="90000"/>
              </a:lnSpc>
            </a:pPr>
            <a:r>
              <a:rPr lang="it-IT" altLang="it-IT" sz="2800" smtClean="0"/>
              <a:t>Each capital stock is defined by a rate of growth, I – Deprec.</a:t>
            </a:r>
          </a:p>
          <a:p>
            <a:pPr>
              <a:lnSpc>
                <a:spcPct val="90000"/>
              </a:lnSpc>
            </a:pPr>
            <a:r>
              <a:rPr lang="it-IT" altLang="it-IT" sz="2800" smtClean="0"/>
              <a:t>If I=dep, then capital is steady</a:t>
            </a:r>
          </a:p>
          <a:p>
            <a:pPr>
              <a:lnSpc>
                <a:spcPct val="90000"/>
              </a:lnSpc>
            </a:pPr>
            <a:r>
              <a:rPr lang="it-IT" altLang="it-IT" sz="2800" smtClean="0"/>
              <a:t>Y=(TOT-K)</a:t>
            </a:r>
          </a:p>
          <a:p>
            <a:pPr>
              <a:lnSpc>
                <a:spcPct val="90000"/>
              </a:lnSpc>
            </a:pPr>
            <a:r>
              <a:rPr lang="it-IT" altLang="it-IT" sz="2800" smtClean="0"/>
              <a:t>Thus, a first intuitive golden rule for SD is that total K should be at least constant, Inv should at least match depreciation..</a:t>
            </a:r>
          </a:p>
          <a:p>
            <a:pPr>
              <a:lnSpc>
                <a:spcPct val="90000"/>
              </a:lnSpc>
            </a:pPr>
            <a:r>
              <a:rPr lang="it-IT" altLang="it-IT" sz="2800" smtClean="0"/>
              <a:t>Genuine saving rule: INV &gt;= depreciation</a:t>
            </a:r>
          </a:p>
        </p:txBody>
      </p:sp>
    </p:spTree>
    <p:extLst>
      <p:ext uri="{BB962C8B-B14F-4D97-AF65-F5344CB8AC3E}">
        <p14:creationId xmlns:p14="http://schemas.microsoft.com/office/powerpoint/2010/main" val="170082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t-IT" altLang="it-IT" smtClean="0"/>
              <a:t>..but..</a:t>
            </a:r>
          </a:p>
        </p:txBody>
      </p:sp>
      <p:sp>
        <p:nvSpPr>
          <p:cNvPr id="15363" name="Rectangle 3"/>
          <p:cNvSpPr>
            <a:spLocks noGrp="1" noChangeArrowheads="1"/>
          </p:cNvSpPr>
          <p:nvPr>
            <p:ph type="body" idx="1"/>
          </p:nvPr>
        </p:nvSpPr>
        <p:spPr/>
        <p:txBody>
          <a:bodyPr/>
          <a:lstStyle/>
          <a:p>
            <a:r>
              <a:rPr lang="it-IT" altLang="it-IT" smtClean="0"/>
              <a:t>This may imply a decreasing natural capital stock, if natK is substituted by other forms</a:t>
            </a:r>
          </a:p>
          <a:p>
            <a:pPr lvl="1"/>
            <a:r>
              <a:rPr lang="it-IT" altLang="it-IT" smtClean="0"/>
              <a:t>This is the western country history</a:t>
            </a:r>
          </a:p>
          <a:p>
            <a:pPr lvl="1"/>
            <a:r>
              <a:rPr lang="it-IT" altLang="it-IT" smtClean="0"/>
              <a:t>i.e. arab countries management of non renewable resources</a:t>
            </a:r>
          </a:p>
          <a:p>
            <a:pPr lvl="1"/>
            <a:r>
              <a:rPr lang="it-IT" altLang="it-IT" smtClean="0"/>
              <a:t>UK oil exploitation</a:t>
            </a:r>
          </a:p>
          <a:p>
            <a:pPr lvl="1"/>
            <a:r>
              <a:rPr lang="it-IT" altLang="it-IT" smtClean="0"/>
              <a:t>In any case, rents from natural resource use should be re-invested..</a:t>
            </a:r>
          </a:p>
        </p:txBody>
      </p:sp>
    </p:spTree>
    <p:extLst>
      <p:ext uri="{BB962C8B-B14F-4D97-AF65-F5344CB8AC3E}">
        <p14:creationId xmlns:p14="http://schemas.microsoft.com/office/powerpoint/2010/main" val="35291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Optimality</a:t>
            </a:r>
            <a:r>
              <a:rPr lang="it-IT" dirty="0" smtClean="0"/>
              <a:t> </a:t>
            </a:r>
            <a:r>
              <a:rPr lang="it-IT" dirty="0" err="1" smtClean="0"/>
              <a:t>conundrum</a:t>
            </a:r>
            <a:endParaRPr lang="it-IT" dirty="0"/>
          </a:p>
        </p:txBody>
      </p:sp>
      <p:sp>
        <p:nvSpPr>
          <p:cNvPr id="3" name="Segnaposto testo 2"/>
          <p:cNvSpPr>
            <a:spLocks noGrp="1"/>
          </p:cNvSpPr>
          <p:nvPr>
            <p:ph type="body" idx="1"/>
          </p:nvPr>
        </p:nvSpPr>
        <p:spPr/>
        <p:txBody>
          <a:bodyPr>
            <a:normAutofit/>
          </a:bodyPr>
          <a:lstStyle/>
          <a:p>
            <a:r>
              <a:rPr lang="it-IT" sz="4000" dirty="0" err="1" smtClean="0"/>
              <a:t>Externality</a:t>
            </a:r>
            <a:endParaRPr lang="it-IT" sz="4000" dirty="0"/>
          </a:p>
        </p:txBody>
      </p:sp>
    </p:spTree>
    <p:extLst>
      <p:ext uri="{BB962C8B-B14F-4D97-AF65-F5344CB8AC3E}">
        <p14:creationId xmlns:p14="http://schemas.microsoft.com/office/powerpoint/2010/main" val="187619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it-IT" altLang="it-IT" smtClean="0"/>
          </a:p>
        </p:txBody>
      </p:sp>
      <p:sp>
        <p:nvSpPr>
          <p:cNvPr id="16387" name="Rectangle 3"/>
          <p:cNvSpPr>
            <a:spLocks noGrp="1" noChangeArrowheads="1"/>
          </p:cNvSpPr>
          <p:nvPr>
            <p:ph type="body" idx="1"/>
          </p:nvPr>
        </p:nvSpPr>
        <p:spPr/>
        <p:txBody>
          <a:bodyPr/>
          <a:lstStyle/>
          <a:p>
            <a:pPr>
              <a:lnSpc>
                <a:spcPct val="80000"/>
              </a:lnSpc>
            </a:pPr>
            <a:r>
              <a:rPr lang="it-IT" altLang="it-IT" sz="2400" smtClean="0"/>
              <a:t>Thus, weak sustainability may also imply a complete exhaustion of natural resources…</a:t>
            </a:r>
          </a:p>
          <a:p>
            <a:pPr>
              <a:lnSpc>
                <a:spcPct val="80000"/>
              </a:lnSpc>
            </a:pPr>
            <a:r>
              <a:rPr lang="it-IT" altLang="it-IT" sz="2400" smtClean="0"/>
              <a:t>Strong sustainability is instead stressing the critical role of some natural capital forms…irreversible losses…eco-systemic losses</a:t>
            </a:r>
          </a:p>
          <a:p>
            <a:pPr>
              <a:lnSpc>
                <a:spcPct val="80000"/>
              </a:lnSpc>
            </a:pPr>
            <a:r>
              <a:rPr lang="it-IT" altLang="it-IT" sz="2400" smtClean="0"/>
              <a:t>The genuine saving rule is applied to specific environmental assets</a:t>
            </a:r>
          </a:p>
          <a:p>
            <a:pPr lvl="1">
              <a:lnSpc>
                <a:spcPct val="80000"/>
              </a:lnSpc>
            </a:pPr>
            <a:r>
              <a:rPr lang="it-IT" altLang="it-IT" sz="2000" smtClean="0"/>
              <a:t>i.e. compensation projects</a:t>
            </a:r>
          </a:p>
          <a:p>
            <a:pPr lvl="1">
              <a:lnSpc>
                <a:spcPct val="80000"/>
              </a:lnSpc>
            </a:pPr>
            <a:r>
              <a:rPr lang="it-IT" altLang="it-IT" sz="2000" smtClean="0"/>
              <a:t>It works for renewable resources (forests, fishery..)</a:t>
            </a:r>
          </a:p>
          <a:p>
            <a:pPr lvl="1">
              <a:lnSpc>
                <a:spcPct val="80000"/>
              </a:lnSpc>
            </a:pPr>
            <a:r>
              <a:rPr lang="it-IT" altLang="it-IT" sz="2000" smtClean="0"/>
              <a:t>Striking difference between the management of non renew resources (the problem is a correct price and a path of exploitation which takes into account the existence of an alternative backsyop technology) and renewable resources, which often posses use and non use values…</a:t>
            </a:r>
          </a:p>
        </p:txBody>
      </p:sp>
    </p:spTree>
    <p:extLst>
      <p:ext uri="{BB962C8B-B14F-4D97-AF65-F5344CB8AC3E}">
        <p14:creationId xmlns:p14="http://schemas.microsoft.com/office/powerpoint/2010/main" val="326963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it-IT" altLang="it-IT" smtClean="0"/>
          </a:p>
        </p:txBody>
      </p:sp>
      <p:sp>
        <p:nvSpPr>
          <p:cNvPr id="17411" name="Rectangle 3"/>
          <p:cNvSpPr>
            <a:spLocks noGrp="1" noChangeArrowheads="1"/>
          </p:cNvSpPr>
          <p:nvPr>
            <p:ph type="body" idx="1"/>
          </p:nvPr>
        </p:nvSpPr>
        <p:spPr/>
        <p:txBody>
          <a:bodyPr/>
          <a:lstStyle/>
          <a:p>
            <a:pPr>
              <a:lnSpc>
                <a:spcPct val="80000"/>
              </a:lnSpc>
            </a:pPr>
            <a:r>
              <a:rPr lang="it-IT" altLang="it-IT" sz="2000" smtClean="0"/>
              <a:t>SD is also possible in case a reduced amount of capital is inherited by future generations….</a:t>
            </a:r>
          </a:p>
          <a:p>
            <a:pPr>
              <a:lnSpc>
                <a:spcPct val="80000"/>
              </a:lnSpc>
            </a:pPr>
            <a:r>
              <a:rPr lang="it-IT" altLang="it-IT" sz="2000" smtClean="0"/>
              <a:t>…but this capital must be more productive..more efficient..</a:t>
            </a:r>
          </a:p>
          <a:p>
            <a:pPr>
              <a:lnSpc>
                <a:spcPct val="80000"/>
              </a:lnSpc>
            </a:pPr>
            <a:r>
              <a:rPr lang="it-IT" altLang="it-IT" sz="2000" smtClean="0"/>
              <a:t>We go back to the role of environmental innovation in triggering higher resource efficiency of the economy</a:t>
            </a:r>
          </a:p>
          <a:p>
            <a:pPr>
              <a:lnSpc>
                <a:spcPct val="80000"/>
              </a:lnSpc>
            </a:pPr>
            <a:r>
              <a:rPr lang="it-IT" altLang="it-IT" sz="2000" smtClean="0"/>
              <a:t>A key issue is what he driving forces of innovation are: </a:t>
            </a:r>
          </a:p>
          <a:p>
            <a:pPr lvl="1">
              <a:lnSpc>
                <a:spcPct val="80000"/>
              </a:lnSpc>
            </a:pPr>
            <a:r>
              <a:rPr lang="it-IT" altLang="it-IT" sz="1800" smtClean="0"/>
              <a:t>Prices (neoclassic view)</a:t>
            </a:r>
          </a:p>
          <a:p>
            <a:pPr lvl="1">
              <a:lnSpc>
                <a:spcPct val="80000"/>
              </a:lnSpc>
            </a:pPr>
            <a:r>
              <a:rPr lang="it-IT" altLang="it-IT" sz="1800" smtClean="0"/>
              <a:t>Policy </a:t>
            </a:r>
            <a:r>
              <a:rPr lang="it-IT" altLang="it-IT" sz="1800" smtClean="0">
                <a:sym typeface="Wingdings" pitchFamily="2" charset="2"/>
              </a:rPr>
              <a:t> which kind of policy…static reasoning demonstrate the higher efficiency of green taxes and tradable permits (over CAC)…dynamic efficiency should also be higher for economic instruments, but it is more an empirical matter</a:t>
            </a:r>
          </a:p>
          <a:p>
            <a:pPr lvl="1">
              <a:lnSpc>
                <a:spcPct val="80000"/>
              </a:lnSpc>
            </a:pPr>
            <a:r>
              <a:rPr lang="it-IT" altLang="it-IT" sz="1800" smtClean="0"/>
              <a:t>Firm internal strategies..Porter hp..firm gains from innovation in the long run, to achieve new competitive advantages…hp at macro and micro level</a:t>
            </a:r>
          </a:p>
          <a:p>
            <a:pPr lvl="1">
              <a:lnSpc>
                <a:spcPct val="80000"/>
              </a:lnSpc>
            </a:pPr>
            <a:r>
              <a:rPr lang="it-IT" altLang="it-IT" sz="1800" smtClean="0"/>
              <a:t>A weak version of the hp claims that in the long run the policy costs are lower than the induced innovation gains…NET benefits..</a:t>
            </a:r>
          </a:p>
          <a:p>
            <a:pPr lvl="1">
              <a:lnSpc>
                <a:spcPct val="80000"/>
              </a:lnSpc>
            </a:pPr>
            <a:endParaRPr lang="it-IT" altLang="it-IT" sz="1800" smtClean="0"/>
          </a:p>
        </p:txBody>
      </p:sp>
    </p:spTree>
    <p:extLst>
      <p:ext uri="{BB962C8B-B14F-4D97-AF65-F5344CB8AC3E}">
        <p14:creationId xmlns:p14="http://schemas.microsoft.com/office/powerpoint/2010/main" val="31507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altLang="it-IT" smtClean="0"/>
              <a:t>..summing up..</a:t>
            </a:r>
          </a:p>
        </p:txBody>
      </p:sp>
      <p:sp>
        <p:nvSpPr>
          <p:cNvPr id="18435" name="Rectangle 3"/>
          <p:cNvSpPr>
            <a:spLocks noGrp="1" noChangeArrowheads="1"/>
          </p:cNvSpPr>
          <p:nvPr>
            <p:ph type="body" idx="1"/>
          </p:nvPr>
        </p:nvSpPr>
        <p:spPr/>
        <p:txBody>
          <a:bodyPr/>
          <a:lstStyle/>
          <a:p>
            <a:pPr>
              <a:lnSpc>
                <a:spcPct val="80000"/>
              </a:lnSpc>
            </a:pPr>
            <a:r>
              <a:rPr lang="it-IT" altLang="it-IT" sz="2400" smtClean="0"/>
              <a:t>SD depends on the decision on how much investing in each period…(recall Y=C+I)..a part of the investment is in innovation (tech and organizational)</a:t>
            </a:r>
          </a:p>
          <a:p>
            <a:pPr>
              <a:lnSpc>
                <a:spcPct val="80000"/>
              </a:lnSpc>
            </a:pPr>
            <a:r>
              <a:rPr lang="it-IT" altLang="it-IT" sz="2400" smtClean="0"/>
              <a:t>..but even sustained economic growth (Solow Model) is possible only in presence of technological change enhancing factor productivity..</a:t>
            </a:r>
          </a:p>
          <a:p>
            <a:pPr>
              <a:lnSpc>
                <a:spcPct val="80000"/>
              </a:lnSpc>
            </a:pPr>
            <a:r>
              <a:rPr lang="it-IT" altLang="it-IT" sz="2400" smtClean="0"/>
              <a:t>SD intrinsically depends on innovation, which is an investment, which also depends on economic growth..</a:t>
            </a:r>
          </a:p>
          <a:p>
            <a:pPr>
              <a:lnSpc>
                <a:spcPct val="80000"/>
              </a:lnSpc>
            </a:pPr>
            <a:r>
              <a:rPr lang="it-IT" altLang="it-IT" sz="2400" smtClean="0"/>
              <a:t>The possibility of achieving a SD path relies on the extent to which innovation investments are capable of reducing the impact of a sustained economic growth..</a:t>
            </a:r>
          </a:p>
          <a:p>
            <a:pPr>
              <a:lnSpc>
                <a:spcPct val="80000"/>
              </a:lnSpc>
            </a:pPr>
            <a:r>
              <a:rPr lang="it-IT" altLang="it-IT" sz="2400" smtClean="0"/>
              <a:t>This issue is known as Delinking: environmental impact from economic growth</a:t>
            </a:r>
          </a:p>
          <a:p>
            <a:pPr>
              <a:lnSpc>
                <a:spcPct val="80000"/>
              </a:lnSpc>
            </a:pPr>
            <a:endParaRPr lang="it-IT" altLang="it-IT" sz="2400" smtClean="0"/>
          </a:p>
        </p:txBody>
      </p:sp>
    </p:spTree>
    <p:extLst>
      <p:ext uri="{BB962C8B-B14F-4D97-AF65-F5344CB8AC3E}">
        <p14:creationId xmlns:p14="http://schemas.microsoft.com/office/powerpoint/2010/main" val="346224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81128"/>
            <a:ext cx="7659687" cy="1168400"/>
          </a:xfrm>
        </p:spPr>
        <p:txBody>
          <a:bodyPr rtlCol="0">
            <a:normAutofit fontScale="90000"/>
          </a:bodyPr>
          <a:lstStyle/>
          <a:p>
            <a:pPr eaLnBrk="1" fontAlgn="auto" hangingPunct="1">
              <a:spcAft>
                <a:spcPts val="0"/>
              </a:spcAft>
              <a:defRPr/>
            </a:pPr>
            <a:r>
              <a:rPr lang="it-IT" dirty="0" smtClean="0"/>
              <a:t>Sustainable society is a society </a:t>
            </a:r>
            <a:r>
              <a:rPr lang="it-IT" dirty="0" err="1" smtClean="0"/>
              <a:t>that</a:t>
            </a:r>
            <a:r>
              <a:rPr lang="it-IT" dirty="0" smtClean="0"/>
              <a:t> ‘</a:t>
            </a:r>
            <a:r>
              <a:rPr lang="it-IT" dirty="0" err="1" smtClean="0"/>
              <a:t>de-couples</a:t>
            </a:r>
            <a:r>
              <a:rPr lang="it-IT" dirty="0" smtClean="0"/>
              <a:t>’ environmental performance from growth</a:t>
            </a:r>
            <a:br>
              <a:rPr lang="it-IT" dirty="0" smtClean="0"/>
            </a:br>
            <a:r>
              <a:rPr lang="it-IT" dirty="0" smtClean="0"/>
              <a:t/>
            </a:r>
            <a:br>
              <a:rPr lang="it-IT" dirty="0" smtClean="0"/>
            </a:br>
            <a:r>
              <a:rPr lang="it-IT" dirty="0" smtClean="0"/>
              <a:t/>
            </a:r>
            <a:br>
              <a:rPr lang="it-IT" dirty="0" smtClean="0"/>
            </a:br>
            <a:endParaRPr lang="en-GB" dirty="0" smtClean="0"/>
          </a:p>
        </p:txBody>
      </p:sp>
      <p:sp>
        <p:nvSpPr>
          <p:cNvPr id="3" name="Text Placeholder 2"/>
          <p:cNvSpPr>
            <a:spLocks noGrp="1"/>
          </p:cNvSpPr>
          <p:nvPr>
            <p:ph type="body" idx="1"/>
          </p:nvPr>
        </p:nvSpPr>
        <p:spPr>
          <a:xfrm>
            <a:off x="755576" y="2420888"/>
            <a:ext cx="6135687" cy="1633538"/>
          </a:xfrm>
        </p:spPr>
        <p:txBody>
          <a:bodyPr rtlCol="0">
            <a:normAutofit/>
          </a:bodyPr>
          <a:lstStyle/>
          <a:p>
            <a:pPr eaLnBrk="1" fontAlgn="auto" hangingPunct="1">
              <a:spcAft>
                <a:spcPts val="0"/>
              </a:spcAft>
              <a:buFont typeface="Arial" pitchFamily="34" charset="0"/>
              <a:buNone/>
              <a:defRPr/>
            </a:pPr>
            <a:r>
              <a:rPr lang="it-IT" sz="3600" dirty="0" err="1" smtClean="0"/>
              <a:t>Sustainability</a:t>
            </a:r>
            <a:r>
              <a:rPr lang="it-IT" sz="3600" dirty="0" smtClean="0"/>
              <a:t> II: </a:t>
            </a:r>
            <a:r>
              <a:rPr lang="it-IT" sz="3600" dirty="0" err="1" smtClean="0"/>
              <a:t>efficient</a:t>
            </a:r>
            <a:r>
              <a:rPr lang="it-IT" sz="3600" dirty="0" smtClean="0"/>
              <a:t> growth</a:t>
            </a:r>
            <a:endParaRPr lang="en-GB" sz="3600" dirty="0" smtClean="0"/>
          </a:p>
        </p:txBody>
      </p:sp>
    </p:spTree>
    <p:extLst>
      <p:ext uri="{BB962C8B-B14F-4D97-AF65-F5344CB8AC3E}">
        <p14:creationId xmlns:p14="http://schemas.microsoft.com/office/powerpoint/2010/main" val="2915667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277813"/>
            <a:ext cx="8229600" cy="703262"/>
          </a:xfrm>
        </p:spPr>
        <p:txBody>
          <a:bodyPr/>
          <a:lstStyle/>
          <a:p>
            <a:pPr eaLnBrk="1" hangingPunct="1"/>
            <a:endParaRPr lang="it-IT" altLang="it-IT" sz="2400" b="1" smtClean="0"/>
          </a:p>
        </p:txBody>
      </p:sp>
      <p:pic>
        <p:nvPicPr>
          <p:cNvPr id="2765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773238"/>
            <a:ext cx="77755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900113" y="1052513"/>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600">
                <a:latin typeface="Arial" charset="0"/>
              </a:rPr>
              <a:t>CO2/GDP intensity - 42% over 1950-2000</a:t>
            </a:r>
          </a:p>
          <a:p>
            <a:pPr lvl="1" eaLnBrk="1" hangingPunct="1">
              <a:spcBef>
                <a:spcPct val="0"/>
              </a:spcBef>
              <a:buFontTx/>
              <a:buChar char="•"/>
            </a:pPr>
            <a:r>
              <a:rPr lang="it-IT" altLang="it-IT" sz="1600">
                <a:latin typeface="Arial" charset="0"/>
              </a:rPr>
              <a:t> GDP per capita: three times higher over1950-2000</a:t>
            </a:r>
          </a:p>
        </p:txBody>
      </p:sp>
    </p:spTree>
    <p:extLst>
      <p:ext uri="{BB962C8B-B14F-4D97-AF65-F5344CB8AC3E}">
        <p14:creationId xmlns:p14="http://schemas.microsoft.com/office/powerpoint/2010/main" val="2215748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0"/>
            <a:ext cx="89646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5288" y="5589588"/>
            <a:ext cx="201612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dirty="0"/>
              <a:t>ITALY</a:t>
            </a:r>
            <a:endParaRPr lang="en-GB" dirty="0"/>
          </a:p>
        </p:txBody>
      </p:sp>
      <p:cxnSp>
        <p:nvCxnSpPr>
          <p:cNvPr id="5" name="Straight Arrow Connector 4"/>
          <p:cNvCxnSpPr/>
          <p:nvPr/>
        </p:nvCxnSpPr>
        <p:spPr>
          <a:xfrm flipV="1">
            <a:off x="1835150" y="4076700"/>
            <a:ext cx="280828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77" name="TextBox 5"/>
          <p:cNvSpPr txBox="1">
            <a:spLocks noChangeArrowheads="1"/>
          </p:cNvSpPr>
          <p:nvPr/>
        </p:nvSpPr>
        <p:spPr bwMode="auto">
          <a:xfrm>
            <a:off x="2268538" y="3789363"/>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800">
                <a:latin typeface="Arial" charset="0"/>
              </a:rPr>
              <a:t>High growth</a:t>
            </a:r>
            <a:endParaRPr lang="en-GB" altLang="it-IT" sz="1800">
              <a:latin typeface="Arial" charset="0"/>
            </a:endParaRPr>
          </a:p>
        </p:txBody>
      </p:sp>
    </p:spTree>
    <p:extLst>
      <p:ext uri="{BB962C8B-B14F-4D97-AF65-F5344CB8AC3E}">
        <p14:creationId xmlns:p14="http://schemas.microsoft.com/office/powerpoint/2010/main" val="1152777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95288" y="400050"/>
            <a:ext cx="1425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it-IT" sz="2400" b="1">
                <a:latin typeface="Garamond" pitchFamily="18" charset="0"/>
                <a:cs typeface="Times New Roman" pitchFamily="18" charset="0"/>
              </a:rPr>
              <a:t>EU south</a:t>
            </a:r>
            <a:endParaRPr lang="it-IT" altLang="it-IT" sz="2400" b="1">
              <a:cs typeface="Arial" charset="0"/>
            </a:endParaRPr>
          </a:p>
          <a:p>
            <a:endParaRPr lang="it-IT" altLang="it-IT" sz="1600" b="1">
              <a:cs typeface="Arial" charset="0"/>
            </a:endParaRPr>
          </a:p>
        </p:txBody>
      </p:sp>
      <p:pic>
        <p:nvPicPr>
          <p:cNvPr id="46083" name="Picture 3" descr="INTERVENTION_EUSUD"/>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916113"/>
            <a:ext cx="7416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0" y="496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cs typeface="Arial" charset="0"/>
            </a:endParaRPr>
          </a:p>
        </p:txBody>
      </p:sp>
    </p:spTree>
    <p:extLst>
      <p:ext uri="{BB962C8B-B14F-4D97-AF65-F5344CB8AC3E}">
        <p14:creationId xmlns:p14="http://schemas.microsoft.com/office/powerpoint/2010/main" val="680177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16013" y="503238"/>
            <a:ext cx="318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it-IT" b="1">
                <a:cs typeface="Arial" charset="0"/>
              </a:rPr>
              <a:t>North America and Oceania</a:t>
            </a:r>
            <a:endParaRPr lang="en-GB" altLang="it-IT" b="1">
              <a:latin typeface="Garamond" pitchFamily="18" charset="0"/>
              <a:cs typeface="Times New Roman" pitchFamily="18" charset="0"/>
            </a:endParaRPr>
          </a:p>
        </p:txBody>
      </p:sp>
      <p:pic>
        <p:nvPicPr>
          <p:cNvPr id="47107" name="Picture 3" descr="INTERVENTION_UMBRELLA"/>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44675"/>
            <a:ext cx="770413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108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900113" y="385763"/>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it-IT" sz="2400" b="1">
                <a:latin typeface="Garamond" pitchFamily="18" charset="0"/>
                <a:cs typeface="Times New Roman" pitchFamily="18" charset="0"/>
              </a:rPr>
              <a:t>EU North</a:t>
            </a:r>
          </a:p>
        </p:txBody>
      </p:sp>
      <p:pic>
        <p:nvPicPr>
          <p:cNvPr id="48131" name="Picture 3" descr="INTERVENTION_EUNORD"/>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628775"/>
            <a:ext cx="75596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088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Grp="1" noChangeArrowheads="1"/>
          </p:cNvSpPr>
          <p:nvPr>
            <p:ph type="title"/>
          </p:nvPr>
        </p:nvSpPr>
        <p:spPr>
          <a:xfrm>
            <a:off x="457200" y="128588"/>
            <a:ext cx="82296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solidFill>
                  <a:srgbClr val="FF0000"/>
                </a:solidFill>
              </a:rPr>
              <a:t>Scenarios:</a:t>
            </a:r>
            <a:r>
              <a:rPr lang="en-GB" smtClean="0"/>
              <a:t> MSW generation and landfilling in the EU-27</a:t>
            </a:r>
          </a:p>
        </p:txBody>
      </p:sp>
      <p:pic>
        <p:nvPicPr>
          <p:cNvPr id="10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313" y="2133600"/>
            <a:ext cx="6256337"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0" name="Rectangle 3"/>
          <p:cNvSpPr>
            <a:spLocks noChangeArrowheads="1"/>
          </p:cNvSpPr>
          <p:nvPr/>
        </p:nvSpPr>
        <p:spPr bwMode="auto">
          <a:xfrm>
            <a:off x="1201738" y="5916613"/>
            <a:ext cx="68135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pitchFamily="18" charset="0"/>
              </a:rPr>
              <a:t>Note: Figures from 1980-2004 are data from Eurostat.</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pitchFamily="18" charset="0"/>
              </a:rPr>
              <a:t>Figures from 2005-2020 are projections. BMW = biodegradable municipal waste.</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imes New Roman" pitchFamily="18" charset="0"/>
              </a:rPr>
              <a:t>Source: EEA (2007). </a:t>
            </a:r>
          </a:p>
        </p:txBody>
      </p:sp>
      <p:graphicFrame>
        <p:nvGraphicFramePr>
          <p:cNvPr id="1026" name="Object 4"/>
          <p:cNvGraphicFramePr>
            <a:graphicFrameLocks noChangeAspect="1"/>
          </p:cNvGraphicFramePr>
          <p:nvPr/>
        </p:nvGraphicFramePr>
        <p:xfrm>
          <a:off x="179388" y="1844675"/>
          <a:ext cx="8715375" cy="5013325"/>
        </p:xfrm>
        <a:graphic>
          <a:graphicData uri="http://schemas.openxmlformats.org/presentationml/2006/ole">
            <mc:AlternateContent xmlns:mc="http://schemas.openxmlformats.org/markup-compatibility/2006">
              <mc:Choice xmlns:v="urn:schemas-microsoft-com:vml" Requires="v">
                <p:oleObj spid="_x0000_s2053" r:id="rId5" imgW="4950720" imgH="2946600" progId="">
                  <p:embed/>
                </p:oleObj>
              </mc:Choice>
              <mc:Fallback>
                <p:oleObj r:id="rId5" imgW="4950720" imgH="2946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44675"/>
                        <a:ext cx="8715375" cy="50133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Connettore 1 2"/>
          <p:cNvCxnSpPr/>
          <p:nvPr/>
        </p:nvCxnSpPr>
        <p:spPr>
          <a:xfrm>
            <a:off x="4211960" y="3068960"/>
            <a:ext cx="0" cy="290162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39201057"/>
      </p:ext>
    </p:extLst>
  </p:cSld>
  <p:clrMapOvr>
    <a:masterClrMapping/>
  </p:clrMapOvr>
  <p:transition advTm="3072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620000" cy="1143000"/>
          </a:xfrm>
        </p:spPr>
        <p:txBody>
          <a:bodyPr/>
          <a:lstStyle/>
          <a:p>
            <a:r>
              <a:rPr lang="it-IT" sz="3200" b="1" dirty="0" err="1" smtClean="0"/>
              <a:t>Externality</a:t>
            </a:r>
            <a:r>
              <a:rPr lang="it-IT" sz="3200" b="1" dirty="0" smtClean="0"/>
              <a:t> or </a:t>
            </a:r>
            <a:r>
              <a:rPr lang="it-IT" sz="3200" b="1" dirty="0" err="1" smtClean="0"/>
              <a:t>sustainability</a:t>
            </a:r>
            <a:r>
              <a:rPr lang="it-IT" sz="3200" b="1" dirty="0" smtClean="0"/>
              <a:t> economics? </a:t>
            </a:r>
            <a:r>
              <a:rPr lang="it-IT" sz="3200" dirty="0" err="1" smtClean="0"/>
              <a:t>Ecological</a:t>
            </a:r>
            <a:r>
              <a:rPr lang="it-IT" sz="3200" dirty="0" smtClean="0"/>
              <a:t> Economics 2010, JCJM van </a:t>
            </a:r>
            <a:r>
              <a:rPr lang="it-IT" sz="3200" dirty="0" err="1" smtClean="0"/>
              <a:t>den</a:t>
            </a:r>
            <a:r>
              <a:rPr lang="it-IT" sz="3200" dirty="0" smtClean="0"/>
              <a:t> </a:t>
            </a:r>
            <a:r>
              <a:rPr lang="it-IT" sz="3200" dirty="0" err="1"/>
              <a:t>B</a:t>
            </a:r>
            <a:r>
              <a:rPr lang="it-IT" sz="3200" dirty="0" err="1" smtClean="0"/>
              <a:t>ergh</a:t>
            </a:r>
            <a:r>
              <a:rPr lang="it-IT" sz="3200" dirty="0" smtClean="0"/>
              <a:t> </a:t>
            </a:r>
            <a:endParaRPr lang="it-IT" sz="3200" dirty="0"/>
          </a:p>
        </p:txBody>
      </p:sp>
      <p:sp>
        <p:nvSpPr>
          <p:cNvPr id="3" name="Segnaposto contenuto 2"/>
          <p:cNvSpPr>
            <a:spLocks noGrp="1"/>
          </p:cNvSpPr>
          <p:nvPr>
            <p:ph idx="1"/>
          </p:nvPr>
        </p:nvSpPr>
        <p:spPr/>
        <p:txBody>
          <a:bodyPr>
            <a:normAutofit/>
          </a:bodyPr>
          <a:lstStyle/>
          <a:p>
            <a:pPr marL="114300" indent="0">
              <a:buNone/>
            </a:pPr>
            <a:endParaRPr lang="it-IT" sz="2800" dirty="0" smtClean="0"/>
          </a:p>
          <a:p>
            <a:pPr marL="114300" indent="0">
              <a:buNone/>
            </a:pPr>
            <a:r>
              <a:rPr lang="it-IT" sz="2800" dirty="0" smtClean="0"/>
              <a:t>Are </a:t>
            </a:r>
            <a:r>
              <a:rPr lang="it-IT" sz="2800" dirty="0" err="1" smtClean="0"/>
              <a:t>externalities</a:t>
            </a:r>
            <a:r>
              <a:rPr lang="it-IT" sz="2800" dirty="0" smtClean="0"/>
              <a:t> a </a:t>
            </a:r>
            <a:r>
              <a:rPr lang="it-IT" sz="2800" dirty="0" err="1" smtClean="0"/>
              <a:t>neoclassic</a:t>
            </a:r>
            <a:r>
              <a:rPr lang="it-IT" sz="2800" dirty="0" smtClean="0"/>
              <a:t> </a:t>
            </a:r>
            <a:r>
              <a:rPr lang="it-IT" sz="2800" dirty="0" err="1" smtClean="0"/>
              <a:t>concept</a:t>
            </a:r>
            <a:r>
              <a:rPr lang="it-IT" sz="2800" dirty="0" smtClean="0"/>
              <a:t> or a </a:t>
            </a:r>
            <a:r>
              <a:rPr lang="it-IT" sz="2800" dirty="0" err="1" smtClean="0"/>
              <a:t>fact</a:t>
            </a:r>
            <a:r>
              <a:rPr lang="it-IT" sz="2800" dirty="0" smtClean="0"/>
              <a:t> of socio </a:t>
            </a:r>
            <a:r>
              <a:rPr lang="it-IT" sz="2800" dirty="0" err="1" smtClean="0"/>
              <a:t>economic</a:t>
            </a:r>
            <a:r>
              <a:rPr lang="it-IT" sz="2800" dirty="0" smtClean="0"/>
              <a:t> life?</a:t>
            </a:r>
          </a:p>
          <a:p>
            <a:pPr marL="114300" indent="0">
              <a:buNone/>
            </a:pPr>
            <a:endParaRPr lang="it-IT" sz="2800" dirty="0">
              <a:solidFill>
                <a:srgbClr val="002060"/>
              </a:solidFill>
            </a:endParaRPr>
          </a:p>
          <a:p>
            <a:pPr marL="114300" indent="0">
              <a:buNone/>
            </a:pPr>
            <a:r>
              <a:rPr lang="it-IT" sz="2800" dirty="0" smtClean="0">
                <a:solidFill>
                  <a:srgbClr val="002060"/>
                </a:solidFill>
              </a:rPr>
              <a:t>«the </a:t>
            </a:r>
            <a:r>
              <a:rPr lang="it-IT" sz="2800" dirty="0" err="1" smtClean="0">
                <a:solidFill>
                  <a:srgbClr val="002060"/>
                </a:solidFill>
              </a:rPr>
              <a:t>notion</a:t>
            </a:r>
            <a:r>
              <a:rPr lang="it-IT" sz="2800" dirty="0" smtClean="0">
                <a:solidFill>
                  <a:srgbClr val="002060"/>
                </a:solidFill>
              </a:rPr>
              <a:t> of </a:t>
            </a:r>
            <a:r>
              <a:rPr lang="it-IT" sz="2800" dirty="0" err="1" smtClean="0">
                <a:solidFill>
                  <a:srgbClr val="002060"/>
                </a:solidFill>
              </a:rPr>
              <a:t>externality</a:t>
            </a:r>
            <a:r>
              <a:rPr lang="it-IT" sz="2800" dirty="0" smtClean="0">
                <a:solidFill>
                  <a:srgbClr val="002060"/>
                </a:solidFill>
              </a:rPr>
              <a:t> </a:t>
            </a:r>
            <a:r>
              <a:rPr lang="it-IT" sz="2800" dirty="0" err="1" smtClean="0">
                <a:solidFill>
                  <a:srgbClr val="002060"/>
                </a:solidFill>
              </a:rPr>
              <a:t>merely</a:t>
            </a:r>
            <a:r>
              <a:rPr lang="it-IT" sz="2800" dirty="0" smtClean="0">
                <a:solidFill>
                  <a:srgbClr val="002060"/>
                </a:solidFill>
              </a:rPr>
              <a:t> </a:t>
            </a:r>
            <a:r>
              <a:rPr lang="it-IT" sz="2800" dirty="0" err="1" smtClean="0">
                <a:solidFill>
                  <a:srgbClr val="002060"/>
                </a:solidFill>
              </a:rPr>
              <a:t>conveys</a:t>
            </a:r>
            <a:r>
              <a:rPr lang="it-IT" sz="2800" dirty="0" smtClean="0">
                <a:solidFill>
                  <a:srgbClr val="002060"/>
                </a:solidFill>
              </a:rPr>
              <a:t> the idea </a:t>
            </a:r>
            <a:r>
              <a:rPr lang="it-IT" sz="2800" dirty="0" err="1" smtClean="0">
                <a:solidFill>
                  <a:srgbClr val="002060"/>
                </a:solidFill>
              </a:rPr>
              <a:t>that</a:t>
            </a:r>
            <a:r>
              <a:rPr lang="it-IT" sz="2800" dirty="0" smtClean="0">
                <a:solidFill>
                  <a:srgbClr val="002060"/>
                </a:solidFill>
              </a:rPr>
              <a:t> human </a:t>
            </a:r>
            <a:r>
              <a:rPr lang="it-IT" sz="2800" dirty="0" err="1" smtClean="0">
                <a:solidFill>
                  <a:srgbClr val="002060"/>
                </a:solidFill>
              </a:rPr>
              <a:t>interactions</a:t>
            </a:r>
            <a:r>
              <a:rPr lang="it-IT" sz="2800" dirty="0" smtClean="0">
                <a:solidFill>
                  <a:srgbClr val="002060"/>
                </a:solidFill>
              </a:rPr>
              <a:t> or </a:t>
            </a:r>
            <a:r>
              <a:rPr lang="it-IT" sz="2800" dirty="0" err="1" smtClean="0">
                <a:solidFill>
                  <a:srgbClr val="002060"/>
                </a:solidFill>
              </a:rPr>
              <a:t>interdependencies</a:t>
            </a:r>
            <a:r>
              <a:rPr lang="it-IT" sz="2800" dirty="0" smtClean="0">
                <a:solidFill>
                  <a:srgbClr val="002060"/>
                </a:solidFill>
              </a:rPr>
              <a:t> </a:t>
            </a:r>
            <a:r>
              <a:rPr lang="it-IT" sz="2800" dirty="0" err="1" smtClean="0">
                <a:solidFill>
                  <a:srgbClr val="002060"/>
                </a:solidFill>
              </a:rPr>
              <a:t>extend</a:t>
            </a:r>
            <a:r>
              <a:rPr lang="it-IT" sz="2800" dirty="0" smtClean="0">
                <a:solidFill>
                  <a:srgbClr val="002060"/>
                </a:solidFill>
              </a:rPr>
              <a:t> </a:t>
            </a:r>
            <a:r>
              <a:rPr lang="it-IT" sz="2800" dirty="0" err="1" smtClean="0">
                <a:solidFill>
                  <a:srgbClr val="002060"/>
                </a:solidFill>
              </a:rPr>
              <a:t>beyond</a:t>
            </a:r>
            <a:r>
              <a:rPr lang="it-IT" sz="2800" dirty="0" smtClean="0">
                <a:solidFill>
                  <a:srgbClr val="002060"/>
                </a:solidFill>
              </a:rPr>
              <a:t> </a:t>
            </a:r>
            <a:r>
              <a:rPr lang="it-IT" sz="2800" dirty="0" err="1" smtClean="0">
                <a:solidFill>
                  <a:srgbClr val="002060"/>
                </a:solidFill>
              </a:rPr>
              <a:t>formal</a:t>
            </a:r>
            <a:r>
              <a:rPr lang="it-IT" sz="2800" dirty="0" smtClean="0">
                <a:solidFill>
                  <a:srgbClr val="002060"/>
                </a:solidFill>
              </a:rPr>
              <a:t> </a:t>
            </a:r>
            <a:r>
              <a:rPr lang="it-IT" sz="2800" dirty="0" err="1" smtClean="0">
                <a:solidFill>
                  <a:srgbClr val="002060"/>
                </a:solidFill>
              </a:rPr>
              <a:t>markets</a:t>
            </a:r>
            <a:r>
              <a:rPr lang="it-IT" sz="2800" dirty="0" smtClean="0">
                <a:solidFill>
                  <a:srgbClr val="002060"/>
                </a:solidFill>
              </a:rPr>
              <a:t> characterised by </a:t>
            </a:r>
            <a:r>
              <a:rPr lang="it-IT" sz="2800" dirty="0" err="1" smtClean="0">
                <a:solidFill>
                  <a:srgbClr val="002060"/>
                </a:solidFill>
              </a:rPr>
              <a:t>prices</a:t>
            </a:r>
            <a:r>
              <a:rPr lang="it-IT" sz="2800" dirty="0" smtClean="0">
                <a:solidFill>
                  <a:srgbClr val="002060"/>
                </a:solidFill>
              </a:rPr>
              <a:t> and </a:t>
            </a:r>
            <a:r>
              <a:rPr lang="it-IT" sz="2800" dirty="0" err="1" smtClean="0">
                <a:solidFill>
                  <a:srgbClr val="002060"/>
                </a:solidFill>
              </a:rPr>
              <a:t>exchanges</a:t>
            </a:r>
            <a:r>
              <a:rPr lang="it-IT" sz="2800" dirty="0" smtClean="0">
                <a:solidFill>
                  <a:srgbClr val="002060"/>
                </a:solidFill>
              </a:rPr>
              <a:t>. (..) the </a:t>
            </a:r>
            <a:r>
              <a:rPr lang="it-IT" sz="2800" dirty="0" err="1" smtClean="0">
                <a:solidFill>
                  <a:srgbClr val="002060"/>
                </a:solidFill>
              </a:rPr>
              <a:t>notion</a:t>
            </a:r>
            <a:r>
              <a:rPr lang="it-IT" sz="2800" dirty="0" smtClean="0">
                <a:solidFill>
                  <a:srgbClr val="002060"/>
                </a:solidFill>
              </a:rPr>
              <a:t> of </a:t>
            </a:r>
            <a:r>
              <a:rPr lang="it-IT" sz="2800" dirty="0" err="1" smtClean="0">
                <a:solidFill>
                  <a:srgbClr val="002060"/>
                </a:solidFill>
              </a:rPr>
              <a:t>externality</a:t>
            </a:r>
            <a:r>
              <a:rPr lang="it-IT" sz="2800" dirty="0" smtClean="0">
                <a:solidFill>
                  <a:srgbClr val="002060"/>
                </a:solidFill>
              </a:rPr>
              <a:t> </a:t>
            </a:r>
            <a:r>
              <a:rPr lang="it-IT" sz="2800" dirty="0" err="1" smtClean="0">
                <a:solidFill>
                  <a:srgbClr val="002060"/>
                </a:solidFill>
              </a:rPr>
              <a:t>reflects</a:t>
            </a:r>
            <a:r>
              <a:rPr lang="it-IT" sz="2800" dirty="0" smtClean="0">
                <a:solidFill>
                  <a:srgbClr val="002060"/>
                </a:solidFill>
              </a:rPr>
              <a:t> the </a:t>
            </a:r>
            <a:r>
              <a:rPr lang="it-IT" sz="2800" dirty="0" err="1" smtClean="0">
                <a:solidFill>
                  <a:srgbClr val="002060"/>
                </a:solidFill>
              </a:rPr>
              <a:t>adoption</a:t>
            </a:r>
            <a:r>
              <a:rPr lang="it-IT" sz="2800" dirty="0" smtClean="0">
                <a:solidFill>
                  <a:srgbClr val="002060"/>
                </a:solidFill>
              </a:rPr>
              <a:t> of a </a:t>
            </a:r>
            <a:r>
              <a:rPr lang="it-IT" sz="2800" dirty="0" err="1" smtClean="0">
                <a:solidFill>
                  <a:srgbClr val="002060"/>
                </a:solidFill>
              </a:rPr>
              <a:t>system</a:t>
            </a:r>
            <a:r>
              <a:rPr lang="it-IT" sz="2800" dirty="0" smtClean="0">
                <a:solidFill>
                  <a:srgbClr val="002060"/>
                </a:solidFill>
              </a:rPr>
              <a:t> </a:t>
            </a:r>
            <a:r>
              <a:rPr lang="it-IT" sz="2800" dirty="0" err="1" smtClean="0">
                <a:solidFill>
                  <a:srgbClr val="002060"/>
                </a:solidFill>
              </a:rPr>
              <a:t>perspective</a:t>
            </a:r>
            <a:r>
              <a:rPr lang="it-IT" sz="2800" dirty="0" smtClean="0">
                <a:solidFill>
                  <a:srgbClr val="002060"/>
                </a:solidFill>
              </a:rPr>
              <a:t> by a </a:t>
            </a:r>
            <a:r>
              <a:rPr lang="it-IT" sz="2800" dirty="0" err="1" smtClean="0">
                <a:solidFill>
                  <a:srgbClr val="002060"/>
                </a:solidFill>
              </a:rPr>
              <a:t>researcher</a:t>
            </a:r>
            <a:r>
              <a:rPr lang="it-IT" sz="2800" dirty="0" smtClean="0">
                <a:solidFill>
                  <a:srgbClr val="002060"/>
                </a:solidFill>
              </a:rPr>
              <a:t>»</a:t>
            </a:r>
          </a:p>
          <a:p>
            <a:pPr marL="114300" indent="0">
              <a:buNone/>
            </a:pPr>
            <a:endParaRPr lang="it-IT" dirty="0"/>
          </a:p>
          <a:p>
            <a:pPr marL="114300" indent="0">
              <a:buNone/>
            </a:pPr>
            <a:endParaRPr lang="it-IT" dirty="0"/>
          </a:p>
        </p:txBody>
      </p:sp>
    </p:spTree>
    <p:extLst>
      <p:ext uri="{BB962C8B-B14F-4D97-AF65-F5344CB8AC3E}">
        <p14:creationId xmlns:p14="http://schemas.microsoft.com/office/powerpoint/2010/main" val="2906380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it-IT" altLang="it-IT" smtClean="0"/>
              <a:t> Delinking and Kuznets curves</a:t>
            </a:r>
          </a:p>
        </p:txBody>
      </p:sp>
      <p:sp>
        <p:nvSpPr>
          <p:cNvPr id="29699" name="Rectangle 3"/>
          <p:cNvSpPr>
            <a:spLocks noGrp="1" noChangeArrowheads="1"/>
          </p:cNvSpPr>
          <p:nvPr>
            <p:ph type="body" idx="1"/>
          </p:nvPr>
        </p:nvSpPr>
        <p:spPr/>
        <p:txBody>
          <a:bodyPr/>
          <a:lstStyle/>
          <a:p>
            <a:pPr eaLnBrk="1" hangingPunct="1"/>
            <a:endParaRPr lang="it-IT" altLang="it-IT" sz="3600" smtClean="0">
              <a:latin typeface="Angsana New" pitchFamily="18" charset="-34"/>
            </a:endParaRPr>
          </a:p>
          <a:p>
            <a:pPr eaLnBrk="1" hangingPunct="1"/>
            <a:endParaRPr lang="it-IT" altLang="it-IT" smtClean="0">
              <a:solidFill>
                <a:schemeClr val="accent2"/>
              </a:solidFill>
            </a:endParaRPr>
          </a:p>
          <a:p>
            <a:pPr eaLnBrk="1" hangingPunct="1"/>
            <a:endParaRPr lang="it-IT" altLang="it-IT"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565400"/>
            <a:ext cx="6985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4859338" y="5876925"/>
            <a:ext cx="187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600">
                <a:latin typeface="Arial" charset="0"/>
              </a:rPr>
              <a:t>Economic drivers</a:t>
            </a:r>
          </a:p>
        </p:txBody>
      </p:sp>
      <p:sp>
        <p:nvSpPr>
          <p:cNvPr id="29702" name="Text Box 6"/>
          <p:cNvSpPr txBox="1">
            <a:spLocks noChangeArrowheads="1"/>
          </p:cNvSpPr>
          <p:nvPr/>
        </p:nvSpPr>
        <p:spPr bwMode="auto">
          <a:xfrm>
            <a:off x="323850" y="342900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it-IT" altLang="it-IT" sz="1800">
              <a:latin typeface="Arial" charset="0"/>
            </a:endParaRPr>
          </a:p>
        </p:txBody>
      </p:sp>
      <p:sp>
        <p:nvSpPr>
          <p:cNvPr id="29703" name="Text Box 7"/>
          <p:cNvSpPr txBox="1">
            <a:spLocks noChangeArrowheads="1"/>
          </p:cNvSpPr>
          <p:nvPr/>
        </p:nvSpPr>
        <p:spPr bwMode="auto">
          <a:xfrm>
            <a:off x="323850" y="2997200"/>
            <a:ext cx="1008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600">
                <a:latin typeface="Arial" charset="0"/>
              </a:rPr>
              <a:t>Environmental pressure</a:t>
            </a:r>
          </a:p>
        </p:txBody>
      </p:sp>
      <p:sp>
        <p:nvSpPr>
          <p:cNvPr id="29704" name="Text Box 8"/>
          <p:cNvSpPr txBox="1">
            <a:spLocks noChangeArrowheads="1"/>
          </p:cNvSpPr>
          <p:nvPr/>
        </p:nvSpPr>
        <p:spPr bwMode="auto">
          <a:xfrm>
            <a:off x="4427538" y="2636838"/>
            <a:ext cx="1225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800">
                <a:latin typeface="Arial" charset="0"/>
              </a:rPr>
              <a:t>Policy effect?</a:t>
            </a:r>
          </a:p>
        </p:txBody>
      </p:sp>
      <p:sp>
        <p:nvSpPr>
          <p:cNvPr id="29705" name="Line 9"/>
          <p:cNvSpPr>
            <a:spLocks noChangeShapeType="1"/>
          </p:cNvSpPr>
          <p:nvPr/>
        </p:nvSpPr>
        <p:spPr bwMode="auto">
          <a:xfrm flipH="1">
            <a:off x="3779838" y="3573463"/>
            <a:ext cx="863600" cy="503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it-IT"/>
          </a:p>
        </p:txBody>
      </p:sp>
      <p:sp>
        <p:nvSpPr>
          <p:cNvPr id="29706" name="Line 10"/>
          <p:cNvSpPr>
            <a:spLocks noChangeShapeType="1"/>
          </p:cNvSpPr>
          <p:nvPr/>
        </p:nvSpPr>
        <p:spPr bwMode="auto">
          <a:xfrm flipH="1">
            <a:off x="3348038" y="3141663"/>
            <a:ext cx="1081087"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07" name="Text Box 13"/>
          <p:cNvSpPr txBox="1">
            <a:spLocks noChangeArrowheads="1"/>
          </p:cNvSpPr>
          <p:nvPr/>
        </p:nvSpPr>
        <p:spPr bwMode="auto">
          <a:xfrm>
            <a:off x="6227763" y="4437063"/>
            <a:ext cx="1944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800">
                <a:latin typeface="Arial" charset="0"/>
              </a:rPr>
              <a:t>Recoupling possibility (?)</a:t>
            </a:r>
          </a:p>
        </p:txBody>
      </p:sp>
      <p:sp>
        <p:nvSpPr>
          <p:cNvPr id="29708" name="Text Box 14"/>
          <p:cNvSpPr txBox="1">
            <a:spLocks noChangeArrowheads="1"/>
          </p:cNvSpPr>
          <p:nvPr/>
        </p:nvSpPr>
        <p:spPr bwMode="auto">
          <a:xfrm>
            <a:off x="1763713" y="4941888"/>
            <a:ext cx="15843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600">
                <a:latin typeface="Arial" charset="0"/>
              </a:rPr>
              <a:t>Relative delinking </a:t>
            </a:r>
          </a:p>
          <a:p>
            <a:pPr eaLnBrk="1" hangingPunct="1">
              <a:spcBef>
                <a:spcPct val="50000"/>
              </a:spcBef>
              <a:buFontTx/>
              <a:buNone/>
            </a:pPr>
            <a:r>
              <a:rPr lang="it-IT" altLang="it-IT" sz="1600">
                <a:latin typeface="Arial" charset="0"/>
              </a:rPr>
              <a:t>(if any)</a:t>
            </a:r>
          </a:p>
        </p:txBody>
      </p:sp>
      <p:sp>
        <p:nvSpPr>
          <p:cNvPr id="29709" name="Text Box 15"/>
          <p:cNvSpPr txBox="1">
            <a:spLocks noChangeArrowheads="1"/>
          </p:cNvSpPr>
          <p:nvPr/>
        </p:nvSpPr>
        <p:spPr bwMode="auto">
          <a:xfrm>
            <a:off x="3924300" y="4005263"/>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600" b="1">
                <a:latin typeface="Arial" charset="0"/>
              </a:rPr>
              <a:t>Absolute delinking</a:t>
            </a:r>
          </a:p>
        </p:txBody>
      </p:sp>
      <p:sp>
        <p:nvSpPr>
          <p:cNvPr id="29710" name="Line 16"/>
          <p:cNvSpPr>
            <a:spLocks noChangeShapeType="1"/>
          </p:cNvSpPr>
          <p:nvPr/>
        </p:nvSpPr>
        <p:spPr bwMode="auto">
          <a:xfrm flipH="1" flipV="1">
            <a:off x="2339975" y="4292600"/>
            <a:ext cx="144463" cy="504825"/>
          </a:xfrm>
          <a:prstGeom prst="line">
            <a:avLst/>
          </a:prstGeom>
          <a:noFill/>
          <a:ln w="19050">
            <a:solidFill>
              <a:schemeClr val="bg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1" name="Line 17"/>
          <p:cNvSpPr>
            <a:spLocks noChangeShapeType="1"/>
          </p:cNvSpPr>
          <p:nvPr/>
        </p:nvSpPr>
        <p:spPr bwMode="auto">
          <a:xfrm flipH="1">
            <a:off x="3995738" y="4365625"/>
            <a:ext cx="215900" cy="142875"/>
          </a:xfrm>
          <a:prstGeom prst="line">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2" name="Text Box 18"/>
          <p:cNvSpPr txBox="1">
            <a:spLocks noChangeArrowheads="1"/>
          </p:cNvSpPr>
          <p:nvPr/>
        </p:nvSpPr>
        <p:spPr bwMode="auto">
          <a:xfrm>
            <a:off x="1979613" y="27082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it-IT" altLang="it-IT" sz="1800">
              <a:latin typeface="Arial" charset="0"/>
            </a:endParaRPr>
          </a:p>
        </p:txBody>
      </p:sp>
      <p:sp>
        <p:nvSpPr>
          <p:cNvPr id="29713" name="Line 19"/>
          <p:cNvSpPr>
            <a:spLocks noChangeShapeType="1"/>
          </p:cNvSpPr>
          <p:nvPr/>
        </p:nvSpPr>
        <p:spPr bwMode="auto">
          <a:xfrm>
            <a:off x="2700338" y="2997200"/>
            <a:ext cx="431800" cy="647700"/>
          </a:xfrm>
          <a:prstGeom prst="line">
            <a:avLst/>
          </a:prstGeom>
          <a:noFill/>
          <a:ln w="28575">
            <a:solidFill>
              <a:schemeClr val="bg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4" name="Text Box 20"/>
          <p:cNvSpPr txBox="1">
            <a:spLocks noChangeArrowheads="1"/>
          </p:cNvSpPr>
          <p:nvPr/>
        </p:nvSpPr>
        <p:spPr bwMode="auto">
          <a:xfrm>
            <a:off x="1979613" y="2636838"/>
            <a:ext cx="187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it-IT" altLang="it-IT" sz="1600">
                <a:latin typeface="Arial" charset="0"/>
              </a:rPr>
              <a:t>Turning point</a:t>
            </a:r>
          </a:p>
        </p:txBody>
      </p:sp>
      <p:sp>
        <p:nvSpPr>
          <p:cNvPr id="29715" name="Line 21"/>
          <p:cNvSpPr>
            <a:spLocks noChangeShapeType="1"/>
          </p:cNvSpPr>
          <p:nvPr/>
        </p:nvSpPr>
        <p:spPr bwMode="auto">
          <a:xfrm flipH="1">
            <a:off x="4500563" y="3429000"/>
            <a:ext cx="287337" cy="576263"/>
          </a:xfrm>
          <a:prstGeom prst="line">
            <a:avLst/>
          </a:prstGeom>
          <a:noFill/>
          <a:ln w="9525">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6" name="Line 22"/>
          <p:cNvSpPr>
            <a:spLocks noChangeShapeType="1"/>
          </p:cNvSpPr>
          <p:nvPr/>
        </p:nvSpPr>
        <p:spPr bwMode="auto">
          <a:xfrm flipH="1">
            <a:off x="2700338" y="3357563"/>
            <a:ext cx="1727200" cy="1295400"/>
          </a:xfrm>
          <a:prstGeom prst="line">
            <a:avLst/>
          </a:prstGeom>
          <a:noFill/>
          <a:ln w="9525">
            <a:solidFill>
              <a:srgbClr val="FF00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7" name="Oval 23"/>
          <p:cNvSpPr>
            <a:spLocks noChangeArrowheads="1"/>
          </p:cNvSpPr>
          <p:nvPr/>
        </p:nvSpPr>
        <p:spPr bwMode="auto">
          <a:xfrm>
            <a:off x="3059113" y="3716338"/>
            <a:ext cx="144462" cy="7302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it-IT" sz="1800">
              <a:latin typeface="Arial" charset="0"/>
            </a:endParaRPr>
          </a:p>
        </p:txBody>
      </p:sp>
    </p:spTree>
    <p:extLst>
      <p:ext uri="{BB962C8B-B14F-4D97-AF65-F5344CB8AC3E}">
        <p14:creationId xmlns:p14="http://schemas.microsoft.com/office/powerpoint/2010/main" val="2709707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EKC and IPAT</a:t>
            </a:r>
            <a:endParaRPr lang="it-IT" dirty="0"/>
          </a:p>
        </p:txBody>
      </p:sp>
      <p:sp>
        <p:nvSpPr>
          <p:cNvPr id="3" name="Segnaposto contenuto 2"/>
          <p:cNvSpPr>
            <a:spLocks noGrp="1"/>
          </p:cNvSpPr>
          <p:nvPr>
            <p:ph idx="1"/>
          </p:nvPr>
        </p:nvSpPr>
        <p:spPr/>
        <p:txBody>
          <a:bodyPr/>
          <a:lstStyle/>
          <a:p>
            <a:r>
              <a:rPr lang="it-IT" dirty="0" smtClean="0"/>
              <a:t>IPAT Identity</a:t>
            </a:r>
          </a:p>
          <a:p>
            <a:pPr lvl="1"/>
            <a:r>
              <a:rPr lang="it-IT" dirty="0" smtClean="0"/>
              <a:t>I=P*A*T</a:t>
            </a:r>
          </a:p>
          <a:p>
            <a:pPr lvl="1"/>
            <a:r>
              <a:rPr lang="it-IT" dirty="0" smtClean="0"/>
              <a:t>I=P*A/P*I/T</a:t>
            </a:r>
          </a:p>
          <a:p>
            <a:pPr lvl="1"/>
            <a:r>
              <a:rPr lang="it-IT" dirty="0" err="1" smtClean="0"/>
              <a:t>Stochastic</a:t>
            </a:r>
            <a:r>
              <a:rPr lang="it-IT" dirty="0" smtClean="0"/>
              <a:t> IPAT can be </a:t>
            </a:r>
            <a:r>
              <a:rPr lang="it-IT" dirty="0" err="1" smtClean="0"/>
              <a:t>estimated</a:t>
            </a:r>
            <a:r>
              <a:rPr lang="it-IT" dirty="0" smtClean="0"/>
              <a:t> as</a:t>
            </a:r>
          </a:p>
          <a:p>
            <a:pPr lvl="2"/>
            <a:r>
              <a:rPr lang="it-IT" dirty="0" err="1" smtClean="0"/>
              <a:t>Emissions</a:t>
            </a:r>
            <a:r>
              <a:rPr lang="it-IT" dirty="0" smtClean="0"/>
              <a:t> = f(POP, GDP per capita, </a:t>
            </a:r>
            <a:r>
              <a:rPr lang="it-IT" dirty="0" err="1" smtClean="0"/>
              <a:t>Tech</a:t>
            </a:r>
            <a:r>
              <a:rPr lang="it-IT" dirty="0" smtClean="0"/>
              <a:t>, </a:t>
            </a:r>
            <a:r>
              <a:rPr lang="it-IT" dirty="0" err="1" smtClean="0"/>
              <a:t>etc</a:t>
            </a:r>
            <a:r>
              <a:rPr lang="it-IT" dirty="0" smtClean="0"/>
              <a:t>…)</a:t>
            </a:r>
          </a:p>
          <a:p>
            <a:r>
              <a:rPr lang="it-IT" dirty="0" smtClean="0"/>
              <a:t>! </a:t>
            </a:r>
            <a:r>
              <a:rPr lang="it-IT" dirty="0" err="1" smtClean="0"/>
              <a:t>Different</a:t>
            </a:r>
            <a:r>
              <a:rPr lang="it-IT" dirty="0" smtClean="0"/>
              <a:t> from the </a:t>
            </a:r>
            <a:r>
              <a:rPr lang="it-IT" dirty="0" err="1" smtClean="0"/>
              <a:t>estimation</a:t>
            </a:r>
            <a:r>
              <a:rPr lang="it-IT" dirty="0" smtClean="0"/>
              <a:t> of </a:t>
            </a:r>
          </a:p>
          <a:p>
            <a:pPr lvl="1"/>
            <a:r>
              <a:rPr lang="it-IT" dirty="0" err="1" smtClean="0"/>
              <a:t>Environmental</a:t>
            </a:r>
            <a:r>
              <a:rPr lang="it-IT" dirty="0" smtClean="0"/>
              <a:t> </a:t>
            </a:r>
            <a:r>
              <a:rPr lang="it-IT" dirty="0" err="1" smtClean="0"/>
              <a:t>productivity</a:t>
            </a:r>
            <a:endParaRPr lang="it-IT" dirty="0" smtClean="0"/>
          </a:p>
          <a:p>
            <a:pPr lvl="2"/>
            <a:r>
              <a:rPr lang="it-IT" dirty="0" err="1" smtClean="0"/>
              <a:t>Emissions</a:t>
            </a:r>
            <a:r>
              <a:rPr lang="it-IT" dirty="0" smtClean="0"/>
              <a:t> on GDP</a:t>
            </a:r>
          </a:p>
          <a:p>
            <a:pPr lvl="2"/>
            <a:r>
              <a:rPr lang="it-IT" dirty="0" err="1" smtClean="0"/>
              <a:t>Emissions</a:t>
            </a:r>
            <a:r>
              <a:rPr lang="it-IT" dirty="0" smtClean="0"/>
              <a:t> per capita</a:t>
            </a:r>
            <a:endParaRPr lang="it-IT" dirty="0"/>
          </a:p>
        </p:txBody>
      </p:sp>
    </p:spTree>
    <p:extLst>
      <p:ext uri="{BB962C8B-B14F-4D97-AF65-F5344CB8AC3E}">
        <p14:creationId xmlns:p14="http://schemas.microsoft.com/office/powerpoint/2010/main" val="59571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altLang="it-IT" smtClean="0"/>
              <a:t>Delinking</a:t>
            </a:r>
          </a:p>
        </p:txBody>
      </p:sp>
      <p:sp>
        <p:nvSpPr>
          <p:cNvPr id="30723" name="Rectangle 3"/>
          <p:cNvSpPr>
            <a:spLocks noGrp="1" noChangeArrowheads="1"/>
          </p:cNvSpPr>
          <p:nvPr>
            <p:ph type="body" idx="1"/>
          </p:nvPr>
        </p:nvSpPr>
        <p:spPr/>
        <p:txBody>
          <a:bodyPr/>
          <a:lstStyle/>
          <a:p>
            <a:pPr>
              <a:lnSpc>
                <a:spcPct val="90000"/>
              </a:lnSpc>
            </a:pPr>
            <a:r>
              <a:rPr lang="en-GB" altLang="it-IT" sz="2800" dirty="0" smtClean="0"/>
              <a:t>Advanced economic systems have been characterised by a decreasing intensity of energy and materials per unit of output, driven by technological dynamics and regulatory pressures. </a:t>
            </a:r>
            <a:endParaRPr lang="it-IT" altLang="it-IT" sz="2800" dirty="0" smtClean="0"/>
          </a:p>
        </p:txBody>
      </p:sp>
    </p:spTree>
    <p:extLst>
      <p:ext uri="{BB962C8B-B14F-4D97-AF65-F5344CB8AC3E}">
        <p14:creationId xmlns:p14="http://schemas.microsoft.com/office/powerpoint/2010/main" val="4102773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it-IT" altLang="it-IT" smtClean="0"/>
          </a:p>
        </p:txBody>
      </p:sp>
      <p:sp>
        <p:nvSpPr>
          <p:cNvPr id="31747" name="Rectangle 3"/>
          <p:cNvSpPr>
            <a:spLocks noGrp="1" noChangeArrowheads="1"/>
          </p:cNvSpPr>
          <p:nvPr>
            <p:ph type="body" idx="1"/>
          </p:nvPr>
        </p:nvSpPr>
        <p:spPr/>
        <p:txBody>
          <a:bodyPr/>
          <a:lstStyle/>
          <a:p>
            <a:pPr>
              <a:lnSpc>
                <a:spcPct val="80000"/>
              </a:lnSpc>
            </a:pPr>
            <a:r>
              <a:rPr lang="en-GB" altLang="it-IT" sz="2800" smtClean="0"/>
              <a:t>Delinking may occur on a relative basis (the elasticity of the environmental impact indicator with respect to an economic driver is positive, but less than unity) or on an absolute basis (negative elasticity). </a:t>
            </a:r>
          </a:p>
          <a:p>
            <a:pPr>
              <a:lnSpc>
                <a:spcPct val="80000"/>
              </a:lnSpc>
            </a:pPr>
            <a:r>
              <a:rPr lang="en-GB" altLang="it-IT" sz="2800" smtClean="0"/>
              <a:t>The assessment of both de-linking processes can be referred to the mostly applied research field concerning Environmental Kuznets Curves (EKC). </a:t>
            </a:r>
          </a:p>
          <a:p>
            <a:pPr>
              <a:lnSpc>
                <a:spcPct val="80000"/>
              </a:lnSpc>
            </a:pPr>
            <a:r>
              <a:rPr lang="en-GB" altLang="it-IT" sz="2800" smtClean="0"/>
              <a:t>The hypothesis derives from the original analysis of Kuznets on the relationship between income level and income distribution</a:t>
            </a:r>
          </a:p>
          <a:p>
            <a:pPr>
              <a:lnSpc>
                <a:spcPct val="80000"/>
              </a:lnSpc>
            </a:pPr>
            <a:endParaRPr lang="it-IT" altLang="it-IT" sz="2800" smtClean="0"/>
          </a:p>
        </p:txBody>
      </p:sp>
    </p:spTree>
    <p:extLst>
      <p:ext uri="{BB962C8B-B14F-4D97-AF65-F5344CB8AC3E}">
        <p14:creationId xmlns:p14="http://schemas.microsoft.com/office/powerpoint/2010/main" val="2074475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it-IT" altLang="it-IT" smtClean="0"/>
          </a:p>
        </p:txBody>
      </p:sp>
      <p:sp>
        <p:nvSpPr>
          <p:cNvPr id="32771" name="Rectangle 3"/>
          <p:cNvSpPr>
            <a:spLocks noGrp="1" noChangeArrowheads="1"/>
          </p:cNvSpPr>
          <p:nvPr>
            <p:ph type="body" idx="1"/>
          </p:nvPr>
        </p:nvSpPr>
        <p:spPr/>
        <p:txBody>
          <a:bodyPr/>
          <a:lstStyle/>
          <a:p>
            <a:pPr>
              <a:lnSpc>
                <a:spcPct val="80000"/>
              </a:lnSpc>
            </a:pPr>
            <a:r>
              <a:rPr lang="en-GB" altLang="it-IT" sz="2000" smtClean="0"/>
              <a:t>The EKC hypothesis is shortly that for many environmental impacts, an inverted U-shaped relationships between per capita income and pollution is documented. </a:t>
            </a:r>
          </a:p>
          <a:p>
            <a:pPr>
              <a:lnSpc>
                <a:spcPct val="80000"/>
              </a:lnSpc>
            </a:pPr>
            <a:r>
              <a:rPr lang="en-GB" altLang="it-IT" sz="2000" smtClean="0"/>
              <a:t>The concentration of a certain pollutant first increases with income/production, reflecting a scale effect, more or less proportional, then eventually starts to decrease, de-linking from income even on an absolute basis. </a:t>
            </a:r>
          </a:p>
          <a:p>
            <a:pPr>
              <a:lnSpc>
                <a:spcPct val="80000"/>
              </a:lnSpc>
            </a:pPr>
            <a:r>
              <a:rPr lang="en-GB" altLang="it-IT" sz="2000" smtClean="0"/>
              <a:t>More specifically, the hypothesis predicts that the “environmental income elasticity” decreases monotonically with income, and that it eventually changes its sign from positive to negative, thus defining a turning point for the inverted U-shaped relationship.</a:t>
            </a:r>
            <a:r>
              <a:rPr lang="it-IT" altLang="it-IT" sz="2000" smtClean="0"/>
              <a:t> </a:t>
            </a:r>
          </a:p>
          <a:p>
            <a:pPr>
              <a:lnSpc>
                <a:spcPct val="80000"/>
              </a:lnSpc>
            </a:pPr>
            <a:r>
              <a:rPr lang="it-IT" altLang="it-IT" sz="2000" smtClean="0"/>
              <a:t>It does not derive from a theoretical model, it is an intuitive conceptual approach, inductive in nature..though some theoretical explanations have emerged… </a:t>
            </a:r>
          </a:p>
        </p:txBody>
      </p:sp>
    </p:spTree>
    <p:extLst>
      <p:ext uri="{BB962C8B-B14F-4D97-AF65-F5344CB8AC3E}">
        <p14:creationId xmlns:p14="http://schemas.microsoft.com/office/powerpoint/2010/main" val="2584295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t-IT" altLang="it-IT" smtClean="0"/>
              <a:t>EKC motivations</a:t>
            </a:r>
          </a:p>
        </p:txBody>
      </p:sp>
      <p:sp>
        <p:nvSpPr>
          <p:cNvPr id="33795" name="Rectangle 3"/>
          <p:cNvSpPr>
            <a:spLocks noGrp="1" noChangeArrowheads="1"/>
          </p:cNvSpPr>
          <p:nvPr>
            <p:ph type="body" idx="1"/>
          </p:nvPr>
        </p:nvSpPr>
        <p:spPr/>
        <p:txBody>
          <a:bodyPr/>
          <a:lstStyle/>
          <a:p>
            <a:pPr>
              <a:lnSpc>
                <a:spcPct val="80000"/>
              </a:lnSpc>
            </a:pPr>
            <a:r>
              <a:rPr lang="it-IT" altLang="it-IT" sz="1800" b="1" smtClean="0"/>
              <a:t>Supply side</a:t>
            </a:r>
          </a:p>
          <a:p>
            <a:pPr lvl="1">
              <a:lnSpc>
                <a:spcPct val="80000"/>
              </a:lnSpc>
            </a:pPr>
            <a:r>
              <a:rPr lang="it-IT" altLang="it-IT" sz="1600" smtClean="0"/>
              <a:t>Technology driven by economic growth (profits and investments..)</a:t>
            </a:r>
          </a:p>
          <a:p>
            <a:pPr lvl="1">
              <a:lnSpc>
                <a:spcPct val="80000"/>
              </a:lnSpc>
            </a:pPr>
            <a:r>
              <a:rPr lang="it-IT" altLang="it-IT" sz="1600" smtClean="0"/>
              <a:t>The share of cleaner activities in GDP increases with the scale of the economy (scale + composition effects)</a:t>
            </a:r>
          </a:p>
          <a:p>
            <a:pPr lvl="1">
              <a:lnSpc>
                <a:spcPct val="80000"/>
              </a:lnSpc>
            </a:pPr>
            <a:r>
              <a:rPr lang="it-IT" altLang="it-IT" sz="1600" smtClean="0"/>
              <a:t>As scarcity increases, market prices should reflect it..self-regulatory mechanism?</a:t>
            </a:r>
          </a:p>
          <a:p>
            <a:pPr lvl="1">
              <a:lnSpc>
                <a:spcPct val="80000"/>
              </a:lnSpc>
            </a:pPr>
            <a:r>
              <a:rPr lang="it-IT" altLang="it-IT" sz="1600" smtClean="0"/>
              <a:t>Environmental policy more likely in a developed economy </a:t>
            </a:r>
            <a:r>
              <a:rPr lang="it-IT" altLang="it-IT" sz="1600" smtClean="0">
                <a:sym typeface="Wingdings" pitchFamily="2" charset="2"/>
              </a:rPr>
              <a:t> economic and political conditions needed</a:t>
            </a:r>
          </a:p>
          <a:p>
            <a:pPr lvl="1">
              <a:lnSpc>
                <a:spcPct val="80000"/>
              </a:lnSpc>
            </a:pPr>
            <a:r>
              <a:rPr lang="it-IT" altLang="it-IT" sz="1600" smtClean="0"/>
              <a:t>Property right enforcement (policy issue)</a:t>
            </a:r>
          </a:p>
          <a:p>
            <a:pPr>
              <a:lnSpc>
                <a:spcPct val="80000"/>
              </a:lnSpc>
            </a:pPr>
            <a:r>
              <a:rPr lang="it-IT" altLang="it-IT" sz="1800" b="1" smtClean="0"/>
              <a:t>Demand side</a:t>
            </a:r>
          </a:p>
          <a:p>
            <a:pPr lvl="1">
              <a:lnSpc>
                <a:spcPct val="80000"/>
              </a:lnSpc>
            </a:pPr>
            <a:r>
              <a:rPr lang="it-IT" altLang="it-IT" sz="1600" smtClean="0"/>
              <a:t>Environmental quality is a normal luxury good (as culture)..higher incomes mean higher WTP for the environmental services..higher taxes are possible, new markets are profitable..</a:t>
            </a:r>
          </a:p>
          <a:p>
            <a:pPr lvl="1">
              <a:lnSpc>
                <a:spcPct val="80000"/>
              </a:lnSpc>
            </a:pPr>
            <a:r>
              <a:rPr lang="it-IT" altLang="it-IT" sz="1600" smtClean="0"/>
              <a:t>Preferences change as the society develops..the marginal value of consumption is positive but decreasing</a:t>
            </a:r>
          </a:p>
          <a:p>
            <a:pPr lvl="1">
              <a:lnSpc>
                <a:spcPct val="80000"/>
              </a:lnSpc>
            </a:pPr>
            <a:r>
              <a:rPr lang="it-IT" altLang="it-IT" sz="1600" smtClean="0"/>
              <a:t>Environmental costs are increasing even steeply…growth benefits decreasing….even a simple marginal cost-benefit scheme may explain why delinking may occur</a:t>
            </a:r>
          </a:p>
          <a:p>
            <a:pPr>
              <a:lnSpc>
                <a:spcPct val="80000"/>
              </a:lnSpc>
            </a:pPr>
            <a:r>
              <a:rPr lang="it-IT" altLang="it-IT" sz="1800" smtClean="0"/>
              <a:t>As it is evident, many forces play their role, in the interplay between supply and demand, and between policy and spontaneous market dynamics</a:t>
            </a:r>
          </a:p>
          <a:p>
            <a:pPr>
              <a:lnSpc>
                <a:spcPct val="80000"/>
              </a:lnSpc>
            </a:pPr>
            <a:endParaRPr lang="it-IT" altLang="it-IT" sz="1800" smtClean="0"/>
          </a:p>
          <a:p>
            <a:pPr lvl="1">
              <a:lnSpc>
                <a:spcPct val="80000"/>
              </a:lnSpc>
            </a:pPr>
            <a:endParaRPr lang="it-IT" altLang="it-IT" sz="1600" smtClean="0"/>
          </a:p>
        </p:txBody>
      </p:sp>
    </p:spTree>
    <p:extLst>
      <p:ext uri="{BB962C8B-B14F-4D97-AF65-F5344CB8AC3E}">
        <p14:creationId xmlns:p14="http://schemas.microsoft.com/office/powerpoint/2010/main" val="2303645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Eco </a:t>
            </a:r>
            <a:r>
              <a:rPr lang="it-IT" dirty="0" err="1" smtClean="0"/>
              <a:t>innovations</a:t>
            </a:r>
            <a:r>
              <a:rPr lang="it-IT" dirty="0" smtClean="0"/>
              <a:t> and </a:t>
            </a:r>
            <a:r>
              <a:rPr lang="it-IT" dirty="0" err="1" smtClean="0"/>
              <a:t>inventions</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973244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t-IT" dirty="0" smtClean="0"/>
              <a:t>Environmental Innovations</a:t>
            </a:r>
            <a:endParaRPr lang="en-GB" dirty="0"/>
          </a:p>
        </p:txBody>
      </p:sp>
      <p:sp>
        <p:nvSpPr>
          <p:cNvPr id="76803" name="Text Placeholder 2"/>
          <p:cNvSpPr>
            <a:spLocks noGrp="1"/>
          </p:cNvSpPr>
          <p:nvPr>
            <p:ph type="body" idx="1"/>
          </p:nvPr>
        </p:nvSpPr>
        <p:spPr/>
        <p:txBody>
          <a:bodyPr/>
          <a:lstStyle/>
          <a:p>
            <a:r>
              <a:rPr lang="it-IT" altLang="it-IT" sz="3200" smtClean="0">
                <a:solidFill>
                  <a:srgbClr val="FF0000"/>
                </a:solidFill>
              </a:rPr>
              <a:t>(unintended?) Induced effects of ETR: Porter and beyond…</a:t>
            </a:r>
            <a:endParaRPr lang="en-GB" altLang="it-IT" sz="3200" smtClean="0">
              <a:solidFill>
                <a:srgbClr val="FF0000"/>
              </a:solidFill>
            </a:endParaRPr>
          </a:p>
        </p:txBody>
      </p:sp>
    </p:spTree>
    <p:extLst>
      <p:ext uri="{BB962C8B-B14F-4D97-AF65-F5344CB8AC3E}">
        <p14:creationId xmlns:p14="http://schemas.microsoft.com/office/powerpoint/2010/main" val="126472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altLang="it-IT" sz="2800" smtClean="0"/>
              <a:t>MEI (Measuring Eco-Innovation) research project eco-innovation is defined as </a:t>
            </a:r>
            <a:br>
              <a:rPr lang="en-GB" altLang="it-IT" sz="2800" smtClean="0"/>
            </a:br>
            <a:endParaRPr lang="en-GB" altLang="it-IT" sz="2800" smtClean="0"/>
          </a:p>
        </p:txBody>
      </p:sp>
      <p:sp>
        <p:nvSpPr>
          <p:cNvPr id="33795" name="Content Placeholder 2"/>
          <p:cNvSpPr>
            <a:spLocks noGrp="1"/>
          </p:cNvSpPr>
          <p:nvPr>
            <p:ph idx="1"/>
          </p:nvPr>
        </p:nvSpPr>
        <p:spPr/>
        <p:txBody>
          <a:bodyPr/>
          <a:lstStyle/>
          <a:p>
            <a:pPr eaLnBrk="1" hangingPunct="1">
              <a:defRPr/>
            </a:pPr>
            <a:r>
              <a:rPr lang="en-GB" dirty="0" smtClean="0">
                <a:solidFill>
                  <a:schemeClr val="accent5">
                    <a:lumMod val="75000"/>
                  </a:schemeClr>
                </a:solidFill>
              </a:rPr>
              <a:t>“</a:t>
            </a:r>
            <a:r>
              <a:rPr lang="en-GB" i="1" dirty="0" smtClean="0">
                <a:solidFill>
                  <a:schemeClr val="accent5">
                    <a:lumMod val="75000"/>
                  </a:schemeClr>
                </a:solidFill>
              </a:rPr>
              <a:t>the production, assimilation or exploitation of a product, production process, service or management or business method that is novel to the organisation (developing or adopting it) and which results, throughout its life-cycle, in a reduction of environmental risks, pollution and other negative impacts of resources use (including energy use) compared to relevant alternatives</a:t>
            </a:r>
            <a:r>
              <a:rPr lang="en-GB" dirty="0" smtClean="0">
                <a:solidFill>
                  <a:schemeClr val="accent5">
                    <a:lumMod val="75000"/>
                  </a:schemeClr>
                </a:solidFill>
              </a:rPr>
              <a:t>”.</a:t>
            </a:r>
          </a:p>
        </p:txBody>
      </p:sp>
    </p:spTree>
    <p:extLst>
      <p:ext uri="{BB962C8B-B14F-4D97-AF65-F5344CB8AC3E}">
        <p14:creationId xmlns:p14="http://schemas.microsoft.com/office/powerpoint/2010/main" val="3793245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7772400" cy="762000"/>
          </a:xfrm>
        </p:spPr>
        <p:txBody>
          <a:bodyPr/>
          <a:lstStyle/>
          <a:p>
            <a:pPr eaLnBrk="1" hangingPunct="1"/>
            <a:r>
              <a:rPr lang="en-US" sz="3000" b="1" smtClean="0"/>
              <a:t>Categories of eco-innovation</a:t>
            </a:r>
            <a:endParaRPr lang="nl-NL" sz="3000" b="1" smtClean="0"/>
          </a:p>
        </p:txBody>
      </p:sp>
      <p:sp>
        <p:nvSpPr>
          <p:cNvPr id="5123" name="Text Box 4"/>
          <p:cNvSpPr>
            <a:spLocks noGrp="1" noChangeArrowheads="1"/>
          </p:cNvSpPr>
          <p:nvPr>
            <p:ph type="body" idx="1"/>
          </p:nvPr>
        </p:nvSpPr>
        <p:spPr>
          <a:xfrm>
            <a:off x="1219200" y="762000"/>
            <a:ext cx="6324600" cy="5867400"/>
          </a:xfrm>
          <a:solidFill>
            <a:srgbClr val="FFFFFF"/>
          </a:solidFill>
          <a:ln>
            <a:solidFill>
              <a:srgbClr val="000000"/>
            </a:solidFill>
          </a:ln>
        </p:spPr>
        <p:txBody>
          <a:bodyPr/>
          <a:lstStyle/>
          <a:p>
            <a:pPr eaLnBrk="1" hangingPunct="1">
              <a:lnSpc>
                <a:spcPct val="80000"/>
              </a:lnSpc>
            </a:pPr>
            <a:endParaRPr lang="nl-NL" sz="1000" smtClean="0"/>
          </a:p>
          <a:p>
            <a:pPr eaLnBrk="1" hangingPunct="1">
              <a:lnSpc>
                <a:spcPct val="80000"/>
              </a:lnSpc>
            </a:pPr>
            <a:r>
              <a:rPr lang="nl-NL" sz="1400" smtClean="0">
                <a:solidFill>
                  <a:schemeClr val="bg2"/>
                </a:solidFill>
              </a:rPr>
              <a:t>A. </a:t>
            </a:r>
            <a:r>
              <a:rPr lang="nl-NL" sz="1400" b="1" smtClean="0">
                <a:solidFill>
                  <a:schemeClr val="bg2"/>
                </a:solidFill>
              </a:rPr>
              <a:t>Environmental technologies</a:t>
            </a:r>
            <a:endParaRPr lang="nl-NL" sz="1400" smtClean="0">
              <a:solidFill>
                <a:schemeClr val="bg2"/>
              </a:solidFill>
            </a:endParaRPr>
          </a:p>
          <a:p>
            <a:pPr lvl="1" eaLnBrk="1" hangingPunct="1">
              <a:lnSpc>
                <a:spcPct val="80000"/>
              </a:lnSpc>
            </a:pPr>
            <a:r>
              <a:rPr lang="en-US" sz="1200" smtClean="0">
                <a:solidFill>
                  <a:schemeClr val="bg2"/>
                </a:solidFill>
              </a:rPr>
              <a:t>Pollution control technologies including waste water treatment technologies </a:t>
            </a:r>
          </a:p>
          <a:p>
            <a:pPr lvl="1" eaLnBrk="1" hangingPunct="1">
              <a:lnSpc>
                <a:spcPct val="80000"/>
              </a:lnSpc>
            </a:pPr>
            <a:r>
              <a:rPr lang="en-US" sz="1200" smtClean="0">
                <a:solidFill>
                  <a:schemeClr val="bg2"/>
                </a:solidFill>
              </a:rPr>
              <a:t>Cleaning technologies that treat pollution released into the environment</a:t>
            </a:r>
          </a:p>
          <a:p>
            <a:pPr lvl="1" eaLnBrk="1" hangingPunct="1">
              <a:lnSpc>
                <a:spcPct val="80000"/>
              </a:lnSpc>
            </a:pPr>
            <a:r>
              <a:rPr lang="nl-NL" sz="1200" smtClean="0">
                <a:solidFill>
                  <a:schemeClr val="bg2"/>
                </a:solidFill>
              </a:rPr>
              <a:t>Cleaner process technologies: new manufacturing processes that are less polluting and/or more resource efficient than relevant alternatives </a:t>
            </a:r>
          </a:p>
          <a:p>
            <a:pPr lvl="1" eaLnBrk="1" hangingPunct="1">
              <a:lnSpc>
                <a:spcPct val="80000"/>
              </a:lnSpc>
            </a:pPr>
            <a:r>
              <a:rPr lang="nl-NL" sz="1200" smtClean="0">
                <a:solidFill>
                  <a:schemeClr val="bg2"/>
                </a:solidFill>
              </a:rPr>
              <a:t>Waste management equipment</a:t>
            </a:r>
          </a:p>
          <a:p>
            <a:pPr lvl="1" eaLnBrk="1" hangingPunct="1">
              <a:lnSpc>
                <a:spcPct val="80000"/>
              </a:lnSpc>
            </a:pPr>
            <a:r>
              <a:rPr lang="nl-NL" sz="1200" smtClean="0">
                <a:solidFill>
                  <a:schemeClr val="bg2"/>
                </a:solidFill>
              </a:rPr>
              <a:t>Environmental monitoring and instrumentation</a:t>
            </a:r>
          </a:p>
          <a:p>
            <a:pPr lvl="1" eaLnBrk="1" hangingPunct="1">
              <a:lnSpc>
                <a:spcPct val="80000"/>
              </a:lnSpc>
            </a:pPr>
            <a:r>
              <a:rPr lang="nl-NL" sz="1200" smtClean="0">
                <a:solidFill>
                  <a:schemeClr val="bg2"/>
                </a:solidFill>
              </a:rPr>
              <a:t>Green energy technologies</a:t>
            </a:r>
          </a:p>
          <a:p>
            <a:pPr lvl="1" eaLnBrk="1" hangingPunct="1">
              <a:lnSpc>
                <a:spcPct val="80000"/>
              </a:lnSpc>
            </a:pPr>
            <a:r>
              <a:rPr lang="nl-NL" sz="1200" smtClean="0">
                <a:solidFill>
                  <a:schemeClr val="bg2"/>
                </a:solidFill>
              </a:rPr>
              <a:t>Water supply</a:t>
            </a:r>
          </a:p>
          <a:p>
            <a:pPr lvl="1" eaLnBrk="1" hangingPunct="1">
              <a:lnSpc>
                <a:spcPct val="80000"/>
              </a:lnSpc>
            </a:pPr>
            <a:r>
              <a:rPr lang="nl-NL" sz="1200" smtClean="0">
                <a:solidFill>
                  <a:schemeClr val="bg2"/>
                </a:solidFill>
              </a:rPr>
              <a:t>Noise and vibration control</a:t>
            </a:r>
          </a:p>
          <a:p>
            <a:pPr lvl="1" eaLnBrk="1" hangingPunct="1">
              <a:lnSpc>
                <a:spcPct val="80000"/>
              </a:lnSpc>
            </a:pPr>
            <a:endParaRPr lang="en-US" sz="1200" b="1" smtClean="0">
              <a:solidFill>
                <a:schemeClr val="bg2"/>
              </a:solidFill>
            </a:endParaRPr>
          </a:p>
          <a:p>
            <a:pPr eaLnBrk="1" hangingPunct="1">
              <a:lnSpc>
                <a:spcPct val="80000"/>
              </a:lnSpc>
            </a:pPr>
            <a:r>
              <a:rPr lang="nl-NL" sz="1400" b="1" smtClean="0">
                <a:solidFill>
                  <a:schemeClr val="bg2"/>
                </a:solidFill>
              </a:rPr>
              <a:t>B. Green energy technologies</a:t>
            </a:r>
          </a:p>
          <a:p>
            <a:pPr eaLnBrk="1" hangingPunct="1">
              <a:lnSpc>
                <a:spcPct val="80000"/>
              </a:lnSpc>
            </a:pPr>
            <a:endParaRPr lang="nl-NL" sz="1400" b="1" smtClean="0">
              <a:solidFill>
                <a:schemeClr val="bg2"/>
              </a:solidFill>
            </a:endParaRPr>
          </a:p>
          <a:p>
            <a:pPr eaLnBrk="1" hangingPunct="1">
              <a:lnSpc>
                <a:spcPct val="80000"/>
              </a:lnSpc>
            </a:pPr>
            <a:r>
              <a:rPr lang="nl-NL" sz="1400" b="1" smtClean="0">
                <a:solidFill>
                  <a:schemeClr val="bg2"/>
                </a:solidFill>
              </a:rPr>
              <a:t>C. Organizational innovation for the environment</a:t>
            </a:r>
            <a:r>
              <a:rPr lang="nl-NL" sz="1400" smtClean="0">
                <a:solidFill>
                  <a:schemeClr val="bg2"/>
                </a:solidFill>
              </a:rPr>
              <a:t>:</a:t>
            </a:r>
          </a:p>
          <a:p>
            <a:pPr lvl="1" eaLnBrk="1" hangingPunct="1">
              <a:lnSpc>
                <a:spcPct val="80000"/>
              </a:lnSpc>
            </a:pPr>
            <a:r>
              <a:rPr lang="nl-NL" sz="1200" smtClean="0">
                <a:solidFill>
                  <a:schemeClr val="bg2"/>
                </a:solidFill>
              </a:rPr>
              <a:t>Pollution prevention schemes</a:t>
            </a:r>
          </a:p>
          <a:p>
            <a:pPr lvl="1" eaLnBrk="1" hangingPunct="1">
              <a:lnSpc>
                <a:spcPct val="80000"/>
              </a:lnSpc>
            </a:pPr>
            <a:r>
              <a:rPr lang="nl-NL" sz="1200" smtClean="0">
                <a:solidFill>
                  <a:schemeClr val="bg2"/>
                </a:solidFill>
              </a:rPr>
              <a:t>Environmental management and auditing systems </a:t>
            </a:r>
          </a:p>
          <a:p>
            <a:pPr lvl="1" eaLnBrk="1" hangingPunct="1">
              <a:lnSpc>
                <a:spcPct val="80000"/>
              </a:lnSpc>
            </a:pPr>
            <a:r>
              <a:rPr lang="nl-NL" sz="1200" smtClean="0">
                <a:solidFill>
                  <a:schemeClr val="bg2"/>
                </a:solidFill>
              </a:rPr>
              <a:t>Chain management: cooperation between companies so as to close material loops and to avoid environmental damage across the value chain (from cradle to grave)</a:t>
            </a:r>
          </a:p>
          <a:p>
            <a:pPr eaLnBrk="1" hangingPunct="1">
              <a:lnSpc>
                <a:spcPct val="80000"/>
              </a:lnSpc>
              <a:buFontTx/>
              <a:buNone/>
            </a:pPr>
            <a:r>
              <a:rPr lang="en-GB" sz="1200" smtClean="0">
                <a:solidFill>
                  <a:schemeClr val="bg2"/>
                </a:solidFill>
              </a:rPr>
              <a:t> </a:t>
            </a:r>
          </a:p>
          <a:p>
            <a:pPr eaLnBrk="1" hangingPunct="1">
              <a:lnSpc>
                <a:spcPct val="80000"/>
              </a:lnSpc>
            </a:pPr>
            <a:r>
              <a:rPr lang="nl-NL" sz="1400" smtClean="0">
                <a:solidFill>
                  <a:schemeClr val="bg2"/>
                </a:solidFill>
              </a:rPr>
              <a:t>D. </a:t>
            </a:r>
            <a:r>
              <a:rPr lang="nl-NL" sz="1400" b="1" smtClean="0">
                <a:solidFill>
                  <a:schemeClr val="bg2"/>
                </a:solidFill>
              </a:rPr>
              <a:t>Product and service innovation </a:t>
            </a:r>
            <a:r>
              <a:rPr lang="nl-NL" sz="1400" smtClean="0">
                <a:solidFill>
                  <a:schemeClr val="bg2"/>
                </a:solidFill>
              </a:rPr>
              <a:t>offering environmental benefits: </a:t>
            </a:r>
            <a:r>
              <a:rPr lang="nl-NL" sz="1400" b="1" smtClean="0">
                <a:solidFill>
                  <a:schemeClr val="bg2"/>
                </a:solidFill>
              </a:rPr>
              <a:t> </a:t>
            </a:r>
            <a:endParaRPr lang="nl-NL" sz="1400" smtClean="0">
              <a:solidFill>
                <a:schemeClr val="bg2"/>
              </a:solidFill>
            </a:endParaRPr>
          </a:p>
          <a:p>
            <a:pPr lvl="1" eaLnBrk="1" hangingPunct="1">
              <a:lnSpc>
                <a:spcPct val="80000"/>
              </a:lnSpc>
            </a:pPr>
            <a:r>
              <a:rPr lang="nl-NL" sz="1200" smtClean="0">
                <a:solidFill>
                  <a:schemeClr val="bg2"/>
                </a:solidFill>
              </a:rPr>
              <a:t>New or environmentally improved products (goods) including eco-houses and buildings</a:t>
            </a:r>
          </a:p>
          <a:p>
            <a:pPr lvl="1" eaLnBrk="1" hangingPunct="1">
              <a:lnSpc>
                <a:spcPct val="80000"/>
              </a:lnSpc>
            </a:pPr>
            <a:r>
              <a:rPr lang="nl-NL" sz="1200" smtClean="0">
                <a:solidFill>
                  <a:schemeClr val="bg2"/>
                </a:solidFill>
              </a:rPr>
              <a:t>Green financial products (such as eco-lease or climate mortgages)</a:t>
            </a:r>
          </a:p>
          <a:p>
            <a:pPr lvl="1" eaLnBrk="1" hangingPunct="1">
              <a:lnSpc>
                <a:spcPct val="80000"/>
              </a:lnSpc>
            </a:pPr>
            <a:r>
              <a:rPr lang="nl-NL" sz="1200" smtClean="0">
                <a:solidFill>
                  <a:schemeClr val="bg2"/>
                </a:solidFill>
              </a:rPr>
              <a:t>Environmental services</a:t>
            </a:r>
          </a:p>
          <a:p>
            <a:pPr lvl="1" eaLnBrk="1" hangingPunct="1">
              <a:lnSpc>
                <a:spcPct val="80000"/>
              </a:lnSpc>
            </a:pPr>
            <a:r>
              <a:rPr lang="nl-NL" sz="1200" smtClean="0">
                <a:solidFill>
                  <a:schemeClr val="bg2"/>
                </a:solidFill>
              </a:rPr>
              <a:t>Services that are less pollution and resource intensive (car sharing is an example)</a:t>
            </a:r>
          </a:p>
          <a:p>
            <a:pPr eaLnBrk="1" hangingPunct="1">
              <a:lnSpc>
                <a:spcPct val="80000"/>
              </a:lnSpc>
            </a:pPr>
            <a:endParaRPr lang="nl-NL" sz="1200" i="1" smtClean="0">
              <a:solidFill>
                <a:schemeClr val="bg2"/>
              </a:solidFill>
            </a:endParaRPr>
          </a:p>
          <a:p>
            <a:pPr eaLnBrk="1" hangingPunct="1">
              <a:lnSpc>
                <a:spcPct val="80000"/>
              </a:lnSpc>
            </a:pPr>
            <a:r>
              <a:rPr lang="nl-NL" sz="1400" smtClean="0">
                <a:solidFill>
                  <a:schemeClr val="bg2"/>
                </a:solidFill>
              </a:rPr>
              <a:t>E. </a:t>
            </a:r>
            <a:r>
              <a:rPr lang="nl-NL" sz="1400" b="1" smtClean="0">
                <a:solidFill>
                  <a:schemeClr val="bg2"/>
                </a:solidFill>
              </a:rPr>
              <a:t>Green system innovations</a:t>
            </a:r>
          </a:p>
          <a:p>
            <a:pPr eaLnBrk="1" hangingPunct="1">
              <a:lnSpc>
                <a:spcPct val="80000"/>
              </a:lnSpc>
            </a:pPr>
            <a:endParaRPr lang="nl-NL" sz="1400" b="1" smtClean="0">
              <a:solidFill>
                <a:schemeClr val="bg2"/>
              </a:solidFill>
            </a:endParaRPr>
          </a:p>
          <a:p>
            <a:pPr eaLnBrk="1" hangingPunct="1">
              <a:lnSpc>
                <a:spcPct val="80000"/>
              </a:lnSpc>
            </a:pPr>
            <a:r>
              <a:rPr lang="nl-NL" sz="1400" b="1" smtClean="0">
                <a:solidFill>
                  <a:schemeClr val="bg2"/>
                </a:solidFill>
              </a:rPr>
              <a:t>F. General puropose technologies offering green benefits</a:t>
            </a:r>
          </a:p>
          <a:p>
            <a:pPr eaLnBrk="1" hangingPunct="1">
              <a:lnSpc>
                <a:spcPct val="80000"/>
              </a:lnSpc>
              <a:spcBef>
                <a:spcPct val="0"/>
              </a:spcBef>
              <a:buFontTx/>
              <a:buNone/>
            </a:pPr>
            <a:endParaRPr lang="nl-NL" sz="1400" smtClean="0">
              <a:solidFill>
                <a:schemeClr val="bg2"/>
              </a:solidFill>
            </a:endParaRPr>
          </a:p>
        </p:txBody>
      </p:sp>
    </p:spTree>
    <p:extLst>
      <p:ext uri="{BB962C8B-B14F-4D97-AF65-F5344CB8AC3E}">
        <p14:creationId xmlns:p14="http://schemas.microsoft.com/office/powerpoint/2010/main" val="37596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2" name="Group 18"/>
          <p:cNvGrpSpPr>
            <a:grpSpLocks/>
          </p:cNvGrpSpPr>
          <p:nvPr/>
        </p:nvGrpSpPr>
        <p:grpSpPr bwMode="auto">
          <a:xfrm>
            <a:off x="3619500" y="3708400"/>
            <a:ext cx="2592388" cy="2360613"/>
            <a:chOff x="2557" y="1776"/>
            <a:chExt cx="1633" cy="1487"/>
          </a:xfrm>
        </p:grpSpPr>
        <p:sp>
          <p:nvSpPr>
            <p:cNvPr id="5153" name="Line 19"/>
            <p:cNvSpPr>
              <a:spLocks noChangeAspect="1" noChangeShapeType="1"/>
            </p:cNvSpPr>
            <p:nvPr/>
          </p:nvSpPr>
          <p:spPr bwMode="auto">
            <a:xfrm rot="20896157" flipV="1">
              <a:off x="2557" y="2109"/>
              <a:ext cx="1513" cy="11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54" name="Text Box 20"/>
            <p:cNvSpPr txBox="1">
              <a:spLocks noChangeAspect="1" noChangeArrowheads="1"/>
            </p:cNvSpPr>
            <p:nvPr/>
          </p:nvSpPr>
          <p:spPr bwMode="auto">
            <a:xfrm>
              <a:off x="3421" y="1776"/>
              <a:ext cx="769"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latin typeface="Times New Roman" pitchFamily="18" charset="0"/>
                </a:rPr>
                <a:t>C</a:t>
              </a:r>
              <a:r>
                <a:rPr lang="it-IT" altLang="it-IT" sz="1600" baseline="30000">
                  <a:latin typeface="Times New Roman" pitchFamily="18" charset="0"/>
                </a:rPr>
                <a:t>I</a:t>
              </a:r>
              <a:r>
                <a:rPr lang="it-IT" altLang="it-IT" sz="1600" baseline="-25000">
                  <a:latin typeface="Times New Roman" pitchFamily="18" charset="0"/>
                </a:rPr>
                <a:t>S</a:t>
              </a:r>
              <a:r>
                <a:rPr lang="it-IT" altLang="it-IT" sz="1600">
                  <a:latin typeface="Times New Roman" pitchFamily="18" charset="0"/>
                </a:rPr>
                <a:t> </a:t>
              </a:r>
            </a:p>
          </p:txBody>
        </p:sp>
      </p:grpSp>
      <p:grpSp>
        <p:nvGrpSpPr>
          <p:cNvPr id="5123" name="Group 56"/>
          <p:cNvGrpSpPr>
            <a:grpSpLocks/>
          </p:cNvGrpSpPr>
          <p:nvPr/>
        </p:nvGrpSpPr>
        <p:grpSpPr bwMode="auto">
          <a:xfrm>
            <a:off x="3836988" y="4494213"/>
            <a:ext cx="1335087" cy="1830387"/>
            <a:chOff x="2417" y="2831"/>
            <a:chExt cx="841" cy="1153"/>
          </a:xfrm>
        </p:grpSpPr>
        <p:sp>
          <p:nvSpPr>
            <p:cNvPr id="5149" name="Freeform 36"/>
            <p:cNvSpPr>
              <a:spLocks/>
            </p:cNvSpPr>
            <p:nvPr/>
          </p:nvSpPr>
          <p:spPr bwMode="auto">
            <a:xfrm>
              <a:off x="2417" y="3085"/>
              <a:ext cx="768" cy="899"/>
            </a:xfrm>
            <a:custGeom>
              <a:avLst/>
              <a:gdLst>
                <a:gd name="T0" fmla="*/ 326 w 768"/>
                <a:gd name="T1" fmla="*/ 503 h 899"/>
                <a:gd name="T2" fmla="*/ 768 w 768"/>
                <a:gd name="T3" fmla="*/ 0 h 899"/>
                <a:gd name="T4" fmla="*/ 767 w 768"/>
                <a:gd name="T5" fmla="*/ 300 h 899"/>
                <a:gd name="T6" fmla="*/ 386 w 768"/>
                <a:gd name="T7" fmla="*/ 588 h 899"/>
                <a:gd name="T8" fmla="*/ 0 w 768"/>
                <a:gd name="T9" fmla="*/ 885 h 899"/>
                <a:gd name="T10" fmla="*/ 326 w 768"/>
                <a:gd name="T11" fmla="*/ 503 h 8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8" h="899">
                  <a:moveTo>
                    <a:pt x="326" y="503"/>
                  </a:moveTo>
                  <a:cubicBezTo>
                    <a:pt x="427" y="386"/>
                    <a:pt x="695" y="34"/>
                    <a:pt x="768" y="0"/>
                  </a:cubicBezTo>
                  <a:lnTo>
                    <a:pt x="767" y="300"/>
                  </a:lnTo>
                  <a:cubicBezTo>
                    <a:pt x="703" y="347"/>
                    <a:pt x="514" y="491"/>
                    <a:pt x="386" y="588"/>
                  </a:cubicBezTo>
                  <a:cubicBezTo>
                    <a:pt x="258" y="685"/>
                    <a:pt x="10" y="899"/>
                    <a:pt x="0" y="885"/>
                  </a:cubicBezTo>
                  <a:cubicBezTo>
                    <a:pt x="18" y="848"/>
                    <a:pt x="225" y="621"/>
                    <a:pt x="326" y="503"/>
                  </a:cubicBezTo>
                  <a:close/>
                </a:path>
              </a:pathLst>
            </a:custGeom>
            <a:solidFill>
              <a:schemeClr val="accent1">
                <a:alpha val="50195"/>
              </a:schemeClr>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endParaRPr lang="it-IT"/>
            </a:p>
          </p:txBody>
        </p:sp>
        <p:grpSp>
          <p:nvGrpSpPr>
            <p:cNvPr id="5150" name="Group 21"/>
            <p:cNvGrpSpPr>
              <a:grpSpLocks/>
            </p:cNvGrpSpPr>
            <p:nvPr/>
          </p:nvGrpSpPr>
          <p:grpSpPr bwMode="auto">
            <a:xfrm>
              <a:off x="3057" y="2831"/>
              <a:ext cx="201" cy="561"/>
              <a:chOff x="3334" y="2271"/>
              <a:chExt cx="201" cy="561"/>
            </a:xfrm>
          </p:grpSpPr>
          <p:sp>
            <p:nvSpPr>
              <p:cNvPr id="5151" name="Freeform 22"/>
              <p:cNvSpPr>
                <a:spLocks noChangeAspect="1"/>
              </p:cNvSpPr>
              <p:nvPr/>
            </p:nvSpPr>
            <p:spPr bwMode="auto">
              <a:xfrm>
                <a:off x="3463" y="2497"/>
                <a:ext cx="1" cy="335"/>
              </a:xfrm>
              <a:custGeom>
                <a:avLst/>
                <a:gdLst>
                  <a:gd name="T0" fmla="*/ 0 w 1"/>
                  <a:gd name="T1" fmla="*/ 0 h 335"/>
                  <a:gd name="T2" fmla="*/ 1 w 1"/>
                  <a:gd name="T3" fmla="*/ 335 h 335"/>
                  <a:gd name="T4" fmla="*/ 0 60000 65536"/>
                  <a:gd name="T5" fmla="*/ 0 60000 65536"/>
                </a:gdLst>
                <a:ahLst/>
                <a:cxnLst>
                  <a:cxn ang="T4">
                    <a:pos x="T0" y="T1"/>
                  </a:cxn>
                  <a:cxn ang="T5">
                    <a:pos x="T2" y="T3"/>
                  </a:cxn>
                </a:cxnLst>
                <a:rect l="0" t="0" r="r" b="b"/>
                <a:pathLst>
                  <a:path w="1" h="335">
                    <a:moveTo>
                      <a:pt x="0" y="0"/>
                    </a:moveTo>
                    <a:lnTo>
                      <a:pt x="1" y="335"/>
                    </a:lnTo>
                  </a:path>
                </a:pathLst>
              </a:custGeom>
              <a:noFill/>
              <a:ln w="9525" cap="rnd">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2" name="Text Box 23"/>
              <p:cNvSpPr txBox="1">
                <a:spLocks noChangeAspect="1" noChangeArrowheads="1"/>
              </p:cNvSpPr>
              <p:nvPr/>
            </p:nvSpPr>
            <p:spPr bwMode="auto">
              <a:xfrm>
                <a:off x="3334" y="2271"/>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spcBef>
                    <a:spcPct val="0"/>
                  </a:spcBef>
                </a:pPr>
                <a:r>
                  <a:rPr lang="it-IT" altLang="it-IT" sz="1600">
                    <a:latin typeface="Times New Roman" pitchFamily="18" charset="0"/>
                  </a:rPr>
                  <a:t>B</a:t>
                </a:r>
              </a:p>
            </p:txBody>
          </p:sp>
        </p:grpSp>
      </p:grpSp>
      <p:sp>
        <p:nvSpPr>
          <p:cNvPr id="5124" name="Rectangle 2"/>
          <p:cNvSpPr>
            <a:spLocks noGrp="1" noChangeArrowheads="1"/>
          </p:cNvSpPr>
          <p:nvPr>
            <p:ph type="subTitle" idx="1"/>
          </p:nvPr>
        </p:nvSpPr>
        <p:spPr>
          <a:xfrm>
            <a:off x="1828800" y="685800"/>
            <a:ext cx="7315200" cy="2887663"/>
          </a:xfrm>
        </p:spPr>
        <p:txBody>
          <a:bodyPr/>
          <a:lstStyle/>
          <a:p>
            <a:pPr defTabSz="711200" eaLnBrk="1" hangingPunct="1">
              <a:lnSpc>
                <a:spcPct val="85000"/>
              </a:lnSpc>
              <a:spcBef>
                <a:spcPct val="0"/>
              </a:spcBef>
              <a:buFont typeface="Wingdings" pitchFamily="2" charset="2"/>
              <a:buNone/>
            </a:pPr>
            <a:r>
              <a:rPr lang="it-IT" altLang="it-IT" sz="2400" b="1" dirty="0" smtClean="0">
                <a:cs typeface="Times New Roman" pitchFamily="18" charset="0"/>
              </a:rPr>
              <a:t>(</a:t>
            </a:r>
            <a:r>
              <a:rPr lang="it-IT" altLang="it-IT" sz="2400" b="1" dirty="0" smtClean="0">
                <a:cs typeface="Times New Roman" pitchFamily="18" charset="0"/>
              </a:rPr>
              <a:t>Arthur Cecil </a:t>
            </a:r>
            <a:r>
              <a:rPr lang="it-IT" altLang="it-IT" sz="2400" b="1" dirty="0" err="1" smtClean="0">
                <a:cs typeface="Times New Roman" pitchFamily="18" charset="0"/>
              </a:rPr>
              <a:t>Pigou</a:t>
            </a:r>
            <a:r>
              <a:rPr lang="it-IT" altLang="it-IT" sz="2400" b="1" dirty="0" smtClean="0">
                <a:cs typeface="Times New Roman" pitchFamily="18" charset="0"/>
              </a:rPr>
              <a:t>, 1920</a:t>
            </a:r>
            <a:r>
              <a:rPr lang="it-IT" altLang="it-IT" sz="2400" b="1" dirty="0" smtClean="0">
                <a:cs typeface="Times New Roman" pitchFamily="18" charset="0"/>
              </a:rPr>
              <a:t>)</a:t>
            </a:r>
            <a:endParaRPr lang="it-IT" altLang="it-IT" sz="2400" b="1" i="1" dirty="0" smtClean="0">
              <a:cs typeface="Times New Roman" pitchFamily="18" charset="0"/>
            </a:endParaRPr>
          </a:p>
        </p:txBody>
      </p:sp>
      <p:grpSp>
        <p:nvGrpSpPr>
          <p:cNvPr id="5125" name="Group 6"/>
          <p:cNvGrpSpPr>
            <a:grpSpLocks/>
          </p:cNvGrpSpPr>
          <p:nvPr/>
        </p:nvGrpSpPr>
        <p:grpSpPr bwMode="auto">
          <a:xfrm>
            <a:off x="3390900" y="3657600"/>
            <a:ext cx="3892550" cy="2925763"/>
            <a:chOff x="2413" y="1744"/>
            <a:chExt cx="2452" cy="1843"/>
          </a:xfrm>
        </p:grpSpPr>
        <p:sp>
          <p:nvSpPr>
            <p:cNvPr id="5145" name="Text Box 7"/>
            <p:cNvSpPr txBox="1">
              <a:spLocks noChangeAspect="1" noChangeArrowheads="1"/>
            </p:cNvSpPr>
            <p:nvPr/>
          </p:nvSpPr>
          <p:spPr bwMode="auto">
            <a:xfrm>
              <a:off x="2413" y="174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spcBef>
                  <a:spcPct val="0"/>
                </a:spcBef>
              </a:pPr>
              <a:r>
                <a:rPr lang="it-IT" altLang="it-IT" sz="1600">
                  <a:latin typeface="Times New Roman" pitchFamily="18" charset="0"/>
                </a:rPr>
                <a:t>p</a:t>
              </a:r>
            </a:p>
          </p:txBody>
        </p:sp>
        <p:sp>
          <p:nvSpPr>
            <p:cNvPr id="5146" name="Freeform 8"/>
            <p:cNvSpPr>
              <a:spLocks noChangeAspect="1"/>
            </p:cNvSpPr>
            <p:nvPr/>
          </p:nvSpPr>
          <p:spPr bwMode="auto">
            <a:xfrm>
              <a:off x="2680" y="3422"/>
              <a:ext cx="2077" cy="3"/>
            </a:xfrm>
            <a:custGeom>
              <a:avLst/>
              <a:gdLst>
                <a:gd name="T0" fmla="*/ 0 w 1384"/>
                <a:gd name="T1" fmla="*/ 0 h 2"/>
                <a:gd name="T2" fmla="*/ 2077 w 1384"/>
                <a:gd name="T3" fmla="*/ 3 h 2"/>
                <a:gd name="T4" fmla="*/ 0 60000 65536"/>
                <a:gd name="T5" fmla="*/ 0 60000 65536"/>
              </a:gdLst>
              <a:ahLst/>
              <a:cxnLst>
                <a:cxn ang="T4">
                  <a:pos x="T0" y="T1"/>
                </a:cxn>
                <a:cxn ang="T5">
                  <a:pos x="T2" y="T3"/>
                </a:cxn>
              </a:cxnLst>
              <a:rect l="0" t="0" r="r" b="b"/>
              <a:pathLst>
                <a:path w="1384" h="2">
                  <a:moveTo>
                    <a:pt x="0" y="0"/>
                  </a:moveTo>
                  <a:lnTo>
                    <a:pt x="1384" y="2"/>
                  </a:lnTo>
                </a:path>
              </a:pathLst>
            </a:custGeom>
            <a:noFill/>
            <a:ln w="12700">
              <a:solidFill>
                <a:schemeClr val="tx1"/>
              </a:solidFill>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7" name="Text Box 9"/>
            <p:cNvSpPr txBox="1">
              <a:spLocks noChangeAspect="1" noChangeArrowheads="1"/>
            </p:cNvSpPr>
            <p:nvPr/>
          </p:nvSpPr>
          <p:spPr bwMode="auto">
            <a:xfrm>
              <a:off x="4685" y="3374"/>
              <a:ext cx="18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spcBef>
                  <a:spcPct val="0"/>
                </a:spcBef>
              </a:pPr>
              <a:r>
                <a:rPr lang="it-IT" altLang="it-IT" sz="1600">
                  <a:latin typeface="Times New Roman" pitchFamily="18" charset="0"/>
                </a:rPr>
                <a:t>q</a:t>
              </a:r>
            </a:p>
          </p:txBody>
        </p:sp>
        <p:sp>
          <p:nvSpPr>
            <p:cNvPr id="5148" name="Line 10"/>
            <p:cNvSpPr>
              <a:spLocks noChangeAspect="1" noChangeShapeType="1"/>
            </p:cNvSpPr>
            <p:nvPr/>
          </p:nvSpPr>
          <p:spPr bwMode="auto">
            <a:xfrm flipV="1">
              <a:off x="2686" y="1911"/>
              <a:ext cx="2" cy="151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5126" name="Group 11"/>
          <p:cNvGrpSpPr>
            <a:grpSpLocks/>
          </p:cNvGrpSpPr>
          <p:nvPr/>
        </p:nvGrpSpPr>
        <p:grpSpPr bwMode="auto">
          <a:xfrm>
            <a:off x="3819525" y="4379913"/>
            <a:ext cx="2884488" cy="1946275"/>
            <a:chOff x="2683" y="2199"/>
            <a:chExt cx="1817" cy="1226"/>
          </a:xfrm>
        </p:grpSpPr>
        <p:sp>
          <p:nvSpPr>
            <p:cNvPr id="5143" name="Line 12"/>
            <p:cNvSpPr>
              <a:spLocks noChangeAspect="1" noChangeShapeType="1"/>
            </p:cNvSpPr>
            <p:nvPr/>
          </p:nvSpPr>
          <p:spPr bwMode="auto">
            <a:xfrm>
              <a:off x="2683" y="2199"/>
              <a:ext cx="1513" cy="12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4" name="Text Box 13"/>
            <p:cNvSpPr txBox="1">
              <a:spLocks noChangeAspect="1" noChangeArrowheads="1"/>
            </p:cNvSpPr>
            <p:nvPr/>
          </p:nvSpPr>
          <p:spPr bwMode="auto">
            <a:xfrm>
              <a:off x="4025" y="3073"/>
              <a:ext cx="47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latin typeface="Times New Roman" pitchFamily="18" charset="0"/>
                  <a:sym typeface="Symbol" pitchFamily="18" charset="2"/>
                </a:rPr>
                <a:t>DD</a:t>
              </a:r>
              <a:endParaRPr lang="it-IT" altLang="it-IT" sz="1600">
                <a:latin typeface="Times New Roman" pitchFamily="18" charset="0"/>
              </a:endParaRPr>
            </a:p>
          </p:txBody>
        </p:sp>
      </p:grpSp>
      <p:grpSp>
        <p:nvGrpSpPr>
          <p:cNvPr id="5127" name="Group 14"/>
          <p:cNvGrpSpPr>
            <a:grpSpLocks/>
          </p:cNvGrpSpPr>
          <p:nvPr/>
        </p:nvGrpSpPr>
        <p:grpSpPr bwMode="auto">
          <a:xfrm>
            <a:off x="3824288" y="4489450"/>
            <a:ext cx="3284537" cy="1831975"/>
            <a:chOff x="2686" y="2268"/>
            <a:chExt cx="2069" cy="1154"/>
          </a:xfrm>
        </p:grpSpPr>
        <p:sp>
          <p:nvSpPr>
            <p:cNvPr id="5141" name="Text Box 15"/>
            <p:cNvSpPr txBox="1">
              <a:spLocks noChangeAspect="1" noChangeArrowheads="1"/>
            </p:cNvSpPr>
            <p:nvPr/>
          </p:nvSpPr>
          <p:spPr bwMode="auto">
            <a:xfrm>
              <a:off x="3989" y="2271"/>
              <a:ext cx="76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latin typeface="Times New Roman" pitchFamily="18" charset="0"/>
                </a:rPr>
                <a:t>C</a:t>
              </a:r>
              <a:r>
                <a:rPr lang="it-IT" altLang="it-IT" sz="1600" baseline="30000">
                  <a:latin typeface="Times New Roman" pitchFamily="18" charset="0"/>
                </a:rPr>
                <a:t>I</a:t>
              </a:r>
              <a:r>
                <a:rPr lang="it-IT" altLang="it-IT" sz="1600" baseline="-25000">
                  <a:latin typeface="Times New Roman" pitchFamily="18" charset="0"/>
                </a:rPr>
                <a:t>P</a:t>
              </a:r>
              <a:r>
                <a:rPr lang="it-IT" altLang="it-IT" sz="1600">
                  <a:latin typeface="Times New Roman" pitchFamily="18" charset="0"/>
                </a:rPr>
                <a:t> </a:t>
              </a:r>
              <a:r>
                <a:rPr lang="it-IT" altLang="it-IT" sz="1600">
                  <a:latin typeface="Times New Roman" pitchFamily="18" charset="0"/>
                  <a:sym typeface="Symbol" pitchFamily="18" charset="2"/>
                </a:rPr>
                <a:t> SS</a:t>
              </a:r>
              <a:r>
                <a:rPr lang="it-IT" altLang="it-IT" sz="1600" baseline="-25000">
                  <a:latin typeface="Times New Roman" pitchFamily="18" charset="0"/>
                </a:rPr>
                <a:t>0</a:t>
              </a:r>
            </a:p>
          </p:txBody>
        </p:sp>
        <p:sp>
          <p:nvSpPr>
            <p:cNvPr id="5142" name="Line 16"/>
            <p:cNvSpPr>
              <a:spLocks noChangeAspect="1" noChangeShapeType="1"/>
            </p:cNvSpPr>
            <p:nvPr/>
          </p:nvSpPr>
          <p:spPr bwMode="auto">
            <a:xfrm flipV="1">
              <a:off x="2686" y="2268"/>
              <a:ext cx="1513" cy="115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64924" name="Group 60"/>
          <p:cNvGrpSpPr>
            <a:grpSpLocks/>
          </p:cNvGrpSpPr>
          <p:nvPr/>
        </p:nvGrpSpPr>
        <p:grpSpPr bwMode="auto">
          <a:xfrm>
            <a:off x="4424363" y="4827588"/>
            <a:ext cx="790575" cy="735012"/>
            <a:chOff x="2787" y="3041"/>
            <a:chExt cx="498" cy="463"/>
          </a:xfrm>
        </p:grpSpPr>
        <p:grpSp>
          <p:nvGrpSpPr>
            <p:cNvPr id="5137" name="Group 52"/>
            <p:cNvGrpSpPr>
              <a:grpSpLocks/>
            </p:cNvGrpSpPr>
            <p:nvPr/>
          </p:nvGrpSpPr>
          <p:grpSpPr bwMode="auto">
            <a:xfrm>
              <a:off x="2901" y="3264"/>
              <a:ext cx="334" cy="240"/>
              <a:chOff x="2901" y="3264"/>
              <a:chExt cx="334" cy="240"/>
            </a:xfrm>
          </p:grpSpPr>
          <p:sp>
            <p:nvSpPr>
              <p:cNvPr id="5139" name="Line 40"/>
              <p:cNvSpPr>
                <a:spLocks noChangeShapeType="1"/>
              </p:cNvSpPr>
              <p:nvPr/>
            </p:nvSpPr>
            <p:spPr bwMode="auto">
              <a:xfrm>
                <a:off x="3024" y="3264"/>
                <a:ext cx="0" cy="24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endParaRPr lang="it-IT"/>
              </a:p>
            </p:txBody>
          </p:sp>
          <p:sp>
            <p:nvSpPr>
              <p:cNvPr id="5140" name="Text Box 47"/>
              <p:cNvSpPr txBox="1">
                <a:spLocks noChangeAspect="1" noChangeArrowheads="1"/>
              </p:cNvSpPr>
              <p:nvPr/>
            </p:nvSpPr>
            <p:spPr bwMode="auto">
              <a:xfrm>
                <a:off x="2901" y="3264"/>
                <a:ext cx="33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solidFill>
                      <a:srgbClr val="FF0000"/>
                    </a:solidFill>
                    <a:latin typeface="Times New Roman" pitchFamily="18" charset="0"/>
                  </a:rPr>
                  <a:t>t</a:t>
                </a:r>
                <a:endParaRPr lang="it-IT" altLang="it-IT" sz="1600">
                  <a:latin typeface="Times New Roman" pitchFamily="18" charset="0"/>
                </a:endParaRPr>
              </a:p>
            </p:txBody>
          </p:sp>
        </p:grpSp>
        <p:sp>
          <p:nvSpPr>
            <p:cNvPr id="5138" name="Text Box 27"/>
            <p:cNvSpPr txBox="1">
              <a:spLocks noChangeAspect="1" noChangeArrowheads="1"/>
            </p:cNvSpPr>
            <p:nvPr/>
          </p:nvSpPr>
          <p:spPr bwMode="auto">
            <a:xfrm>
              <a:off x="2787" y="3041"/>
              <a:ext cx="49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latin typeface="Times New Roman" pitchFamily="18" charset="0"/>
                </a:rPr>
                <a:t>E</a:t>
              </a:r>
              <a:r>
                <a:rPr lang="it-IT" altLang="it-IT" sz="1600" baseline="30000">
                  <a:latin typeface="Times New Roman" pitchFamily="18" charset="0"/>
                </a:rPr>
                <a:t>I</a:t>
              </a:r>
              <a:endParaRPr lang="it-IT" altLang="it-IT" sz="1600">
                <a:latin typeface="Times New Roman" pitchFamily="18" charset="0"/>
              </a:endParaRPr>
            </a:p>
          </p:txBody>
        </p:sp>
      </p:grpSp>
      <p:grpSp>
        <p:nvGrpSpPr>
          <p:cNvPr id="5129" name="Group 59"/>
          <p:cNvGrpSpPr>
            <a:grpSpLocks/>
          </p:cNvGrpSpPr>
          <p:nvPr/>
        </p:nvGrpSpPr>
        <p:grpSpPr bwMode="auto">
          <a:xfrm>
            <a:off x="3367088" y="5240338"/>
            <a:ext cx="2119312" cy="1389062"/>
            <a:chOff x="2121" y="3301"/>
            <a:chExt cx="1335" cy="875"/>
          </a:xfrm>
        </p:grpSpPr>
        <p:sp>
          <p:nvSpPr>
            <p:cNvPr id="5133" name="Text Box 46"/>
            <p:cNvSpPr txBox="1">
              <a:spLocks noChangeAspect="1" noChangeArrowheads="1"/>
            </p:cNvSpPr>
            <p:nvPr/>
          </p:nvSpPr>
          <p:spPr bwMode="auto">
            <a:xfrm>
              <a:off x="3072" y="3964"/>
              <a:ext cx="38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latin typeface="Times New Roman" pitchFamily="18" charset="0"/>
                </a:rPr>
                <a:t>q</a:t>
              </a:r>
              <a:r>
                <a:rPr lang="it-IT" altLang="it-IT" sz="1600" baseline="30000">
                  <a:latin typeface="Times New Roman" pitchFamily="18" charset="0"/>
                </a:rPr>
                <a:t>B</a:t>
              </a:r>
              <a:endParaRPr lang="it-IT" altLang="it-IT" sz="1600">
                <a:latin typeface="Times New Roman" pitchFamily="18" charset="0"/>
              </a:endParaRPr>
            </a:p>
          </p:txBody>
        </p:sp>
        <p:sp>
          <p:nvSpPr>
            <p:cNvPr id="5134" name="Line 43"/>
            <p:cNvSpPr>
              <a:spLocks noChangeShapeType="1"/>
            </p:cNvSpPr>
            <p:nvPr/>
          </p:nvSpPr>
          <p:spPr bwMode="auto">
            <a:xfrm>
              <a:off x="3183" y="3396"/>
              <a:ext cx="0"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endParaRPr lang="it-IT"/>
            </a:p>
          </p:txBody>
        </p:sp>
        <p:sp>
          <p:nvSpPr>
            <p:cNvPr id="5135" name="Text Box 48"/>
            <p:cNvSpPr txBox="1">
              <a:spLocks noChangeAspect="1" noChangeArrowheads="1"/>
            </p:cNvSpPr>
            <p:nvPr/>
          </p:nvSpPr>
          <p:spPr bwMode="auto">
            <a:xfrm>
              <a:off x="2121" y="3301"/>
              <a:ext cx="38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it-IT" altLang="it-IT" sz="1600">
                  <a:latin typeface="Times New Roman" pitchFamily="18" charset="0"/>
                </a:rPr>
                <a:t>p</a:t>
              </a:r>
              <a:r>
                <a:rPr lang="it-IT" altLang="it-IT" sz="1600" baseline="30000">
                  <a:latin typeface="Times New Roman" pitchFamily="18" charset="0"/>
                </a:rPr>
                <a:t>B</a:t>
              </a:r>
              <a:endParaRPr lang="it-IT" altLang="it-IT" sz="1600">
                <a:latin typeface="Times New Roman" pitchFamily="18" charset="0"/>
              </a:endParaRPr>
            </a:p>
          </p:txBody>
        </p:sp>
        <p:sp>
          <p:nvSpPr>
            <p:cNvPr id="5136" name="Line 45"/>
            <p:cNvSpPr>
              <a:spLocks noChangeShapeType="1"/>
            </p:cNvSpPr>
            <p:nvPr/>
          </p:nvSpPr>
          <p:spPr bwMode="auto">
            <a:xfrm>
              <a:off x="2415" y="3393"/>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endParaRPr lang="it-IT"/>
            </a:p>
          </p:txBody>
        </p:sp>
      </p:grpSp>
      <p:sp>
        <p:nvSpPr>
          <p:cNvPr id="5131" name="Rectangle 65"/>
          <p:cNvSpPr>
            <a:spLocks noChangeArrowheads="1"/>
          </p:cNvSpPr>
          <p:nvPr/>
        </p:nvSpPr>
        <p:spPr bwMode="auto">
          <a:xfrm>
            <a:off x="1828800" y="0"/>
            <a:ext cx="7315200" cy="609600"/>
          </a:xfrm>
          <a:prstGeom prst="rect">
            <a:avLst/>
          </a:prstGeom>
          <a:solidFill>
            <a:schemeClr val="hlink">
              <a:alpha val="50195"/>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Tree>
    <p:extLst>
      <p:ext uri="{BB962C8B-B14F-4D97-AF65-F5344CB8AC3E}">
        <p14:creationId xmlns:p14="http://schemas.microsoft.com/office/powerpoint/2010/main" val="2249184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4924"/>
                                        </p:tgtEl>
                                        <p:attrNameLst>
                                          <p:attrName>style.visibility</p:attrName>
                                        </p:attrNameLst>
                                      </p:cBhvr>
                                      <p:to>
                                        <p:strVal val="visible"/>
                                      </p:to>
                                    </p:set>
                                    <p:animEffect transition="in" filter="checkerboard(across)">
                                      <p:cBhvr>
                                        <p:cTn id="7" dur="500"/>
                                        <p:tgtEl>
                                          <p:spTgt spid="164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Eco-innovation effects</a:t>
            </a:r>
            <a:endParaRPr lang="nl-NL" smtClean="0"/>
          </a:p>
        </p:txBody>
      </p:sp>
      <p:sp>
        <p:nvSpPr>
          <p:cNvPr id="6147" name="Rectangle 3"/>
          <p:cNvSpPr>
            <a:spLocks noGrp="1" noChangeArrowheads="1"/>
          </p:cNvSpPr>
          <p:nvPr>
            <p:ph type="body" idx="1"/>
          </p:nvPr>
        </p:nvSpPr>
        <p:spPr>
          <a:xfrm>
            <a:off x="1295400" y="1981200"/>
            <a:ext cx="7162800" cy="4114800"/>
          </a:xfrm>
        </p:spPr>
        <p:txBody>
          <a:bodyPr/>
          <a:lstStyle/>
          <a:p>
            <a:pPr eaLnBrk="1" hangingPunct="1"/>
            <a:r>
              <a:rPr lang="en-US" sz="2800" smtClean="0"/>
              <a:t>Less pollution</a:t>
            </a:r>
          </a:p>
          <a:p>
            <a:pPr eaLnBrk="1" hangingPunct="1"/>
            <a:r>
              <a:rPr lang="en-US" sz="2800" smtClean="0"/>
              <a:t>Less pollution and waste management costs</a:t>
            </a:r>
          </a:p>
          <a:p>
            <a:pPr eaLnBrk="1" hangingPunct="1"/>
            <a:r>
              <a:rPr lang="en-US" sz="2800" smtClean="0"/>
              <a:t>Less resource costs</a:t>
            </a:r>
          </a:p>
          <a:p>
            <a:pPr eaLnBrk="1" hangingPunct="1"/>
            <a:r>
              <a:rPr lang="en-US" sz="2800" smtClean="0"/>
              <a:t>Increased sales</a:t>
            </a:r>
          </a:p>
          <a:p>
            <a:pPr eaLnBrk="1" hangingPunct="1"/>
            <a:r>
              <a:rPr lang="en-US" sz="2800" smtClean="0"/>
              <a:t>Quality of life benefits</a:t>
            </a:r>
            <a:endParaRPr lang="nl-NL" sz="2800" smtClean="0"/>
          </a:p>
        </p:txBody>
      </p:sp>
    </p:spTree>
    <p:extLst>
      <p:ext uri="{BB962C8B-B14F-4D97-AF65-F5344CB8AC3E}">
        <p14:creationId xmlns:p14="http://schemas.microsoft.com/office/powerpoint/2010/main" val="2173592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en-US" smtClean="0"/>
              <a:t>Eco-innovation for a better Quality of Life</a:t>
            </a:r>
          </a:p>
        </p:txBody>
      </p:sp>
      <p:pic>
        <p:nvPicPr>
          <p:cNvPr id="7171" name="Picture 45" descr="toyota-edf-plug-in-prius-01"/>
          <p:cNvPicPr>
            <a:picLocks noGrp="1" noChangeAspect="1" noChangeArrowheads="1"/>
          </p:cNvPicPr>
          <p:nvPr>
            <p:ph idx="4294967295"/>
          </p:nvPr>
        </p:nvPicPr>
        <p:blipFill>
          <a:blip r:embed="rId2" cstate="print"/>
          <a:srcRect/>
          <a:stretch>
            <a:fillRect/>
          </a:stretch>
        </p:blipFill>
        <p:spPr>
          <a:xfrm>
            <a:off x="1258888" y="4316413"/>
            <a:ext cx="2592387" cy="1722437"/>
          </a:xfrm>
          <a:noFill/>
        </p:spPr>
      </p:pic>
      <p:pic>
        <p:nvPicPr>
          <p:cNvPr id="7172" name="Picture 49" descr="image"/>
          <p:cNvPicPr>
            <a:picLocks noChangeAspect="1" noChangeArrowheads="1"/>
          </p:cNvPicPr>
          <p:nvPr/>
        </p:nvPicPr>
        <p:blipFill>
          <a:blip r:embed="rId3" cstate="print"/>
          <a:srcRect/>
          <a:stretch>
            <a:fillRect/>
          </a:stretch>
        </p:blipFill>
        <p:spPr bwMode="auto">
          <a:xfrm>
            <a:off x="4932363" y="4076700"/>
            <a:ext cx="2640012" cy="1981200"/>
          </a:xfrm>
          <a:prstGeom prst="rect">
            <a:avLst/>
          </a:prstGeom>
          <a:noFill/>
          <a:ln w="9525">
            <a:noFill/>
            <a:miter lim="800000"/>
            <a:headEnd/>
            <a:tailEnd/>
          </a:ln>
        </p:spPr>
      </p:pic>
      <p:pic>
        <p:nvPicPr>
          <p:cNvPr id="7173" name="Picture 2" descr="http://t2.gstatic.com/images?q=tbn:ANd9GcS04-QAd3cMqnXYGE2EkzMPHb3IKU3HWGzHVHj_v8h4zZkCR1Qd"/>
          <p:cNvPicPr>
            <a:picLocks noChangeAspect="1" noChangeArrowheads="1"/>
          </p:cNvPicPr>
          <p:nvPr/>
        </p:nvPicPr>
        <p:blipFill>
          <a:blip r:embed="rId4" cstate="print"/>
          <a:srcRect/>
          <a:stretch>
            <a:fillRect/>
          </a:stretch>
        </p:blipFill>
        <p:spPr bwMode="auto">
          <a:xfrm>
            <a:off x="1258888" y="2133600"/>
            <a:ext cx="2466975" cy="1847850"/>
          </a:xfrm>
          <a:prstGeom prst="rect">
            <a:avLst/>
          </a:prstGeom>
          <a:noFill/>
          <a:ln w="9525">
            <a:noFill/>
            <a:miter lim="800000"/>
            <a:headEnd/>
            <a:tailEnd/>
          </a:ln>
        </p:spPr>
      </p:pic>
      <p:pic>
        <p:nvPicPr>
          <p:cNvPr id="7174" name="Picture 4" descr="http://t1.gstatic.com/images?q=tbn:ANd9GcS-ssehwKA4x8peW_tdyNlrvmfvUHQK0HlnKPVkqs2CoG9fti_C"/>
          <p:cNvPicPr>
            <a:picLocks noChangeAspect="1" noChangeArrowheads="1"/>
          </p:cNvPicPr>
          <p:nvPr/>
        </p:nvPicPr>
        <p:blipFill>
          <a:blip r:embed="rId5" cstate="print"/>
          <a:srcRect/>
          <a:stretch>
            <a:fillRect/>
          </a:stretch>
        </p:blipFill>
        <p:spPr bwMode="auto">
          <a:xfrm>
            <a:off x="4859338" y="2133600"/>
            <a:ext cx="2619375" cy="1743075"/>
          </a:xfrm>
          <a:prstGeom prst="rect">
            <a:avLst/>
          </a:prstGeom>
          <a:noFill/>
          <a:ln w="9525">
            <a:noFill/>
            <a:miter lim="800000"/>
            <a:headEnd/>
            <a:tailEnd/>
          </a:ln>
        </p:spPr>
      </p:pic>
    </p:spTree>
    <p:extLst>
      <p:ext uri="{BB962C8B-B14F-4D97-AF65-F5344CB8AC3E}">
        <p14:creationId xmlns:p14="http://schemas.microsoft.com/office/powerpoint/2010/main" val="639696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611188" y="188913"/>
            <a:ext cx="7772400" cy="1143000"/>
          </a:xfrm>
        </p:spPr>
        <p:txBody>
          <a:bodyPr/>
          <a:lstStyle/>
          <a:p>
            <a:pPr eaLnBrk="1" hangingPunct="1"/>
            <a:r>
              <a:rPr lang="en-GB" sz="3600" smtClean="0">
                <a:ea typeface="ＭＳ Ｐゴシック" charset="-128"/>
              </a:rPr>
              <a:t>A typology of innovation</a:t>
            </a:r>
          </a:p>
        </p:txBody>
      </p:sp>
      <p:sp>
        <p:nvSpPr>
          <p:cNvPr id="44034" name="Rectangle 5"/>
          <p:cNvSpPr>
            <a:spLocks noChangeArrowheads="1"/>
          </p:cNvSpPr>
          <p:nvPr/>
        </p:nvSpPr>
        <p:spPr bwMode="auto">
          <a:xfrm>
            <a:off x="1885950" y="2309813"/>
            <a:ext cx="9144000" cy="0"/>
          </a:xfrm>
          <a:prstGeom prst="rect">
            <a:avLst/>
          </a:prstGeom>
          <a:noFill/>
          <a:ln w="9525">
            <a:noFill/>
            <a:miter lim="800000"/>
            <a:headEnd/>
            <a:tailEnd/>
          </a:ln>
        </p:spPr>
        <p:txBody>
          <a:bodyPr>
            <a:spAutoFit/>
          </a:bodyPr>
          <a:lstStyle/>
          <a:p>
            <a:endParaRPr lang="nl-NL"/>
          </a:p>
        </p:txBody>
      </p:sp>
      <p:sp>
        <p:nvSpPr>
          <p:cNvPr id="44035" name="Text Box 7"/>
          <p:cNvSpPr txBox="1">
            <a:spLocks noChangeArrowheads="1"/>
          </p:cNvSpPr>
          <p:nvPr/>
        </p:nvSpPr>
        <p:spPr bwMode="auto">
          <a:xfrm>
            <a:off x="3995936" y="5949280"/>
            <a:ext cx="4572000" cy="307777"/>
          </a:xfrm>
          <a:prstGeom prst="rect">
            <a:avLst/>
          </a:prstGeom>
          <a:noFill/>
          <a:ln w="9525">
            <a:noFill/>
            <a:miter lim="800000"/>
            <a:headEnd/>
            <a:tailEnd/>
          </a:ln>
        </p:spPr>
        <p:txBody>
          <a:bodyPr>
            <a:spAutoFit/>
          </a:bodyPr>
          <a:lstStyle/>
          <a:p>
            <a:pPr>
              <a:spcBef>
                <a:spcPct val="50000"/>
              </a:spcBef>
            </a:pPr>
            <a:r>
              <a:rPr lang="en-GB" sz="1400" dirty="0" smtClean="0">
                <a:solidFill>
                  <a:schemeClr val="bg2"/>
                </a:solidFill>
              </a:rPr>
              <a:t>Source: Kemp (2012) based </a:t>
            </a:r>
            <a:r>
              <a:rPr lang="en-GB" sz="1400" dirty="0" err="1" smtClean="0">
                <a:solidFill>
                  <a:schemeClr val="bg2"/>
                </a:solidFill>
              </a:rPr>
              <a:t>onAbernathy</a:t>
            </a:r>
            <a:r>
              <a:rPr lang="en-GB" sz="1400" dirty="0" smtClean="0">
                <a:solidFill>
                  <a:schemeClr val="bg2"/>
                </a:solidFill>
              </a:rPr>
              <a:t> </a:t>
            </a:r>
            <a:r>
              <a:rPr lang="en-GB" sz="1400" dirty="0">
                <a:solidFill>
                  <a:schemeClr val="bg2"/>
                </a:solidFill>
              </a:rPr>
              <a:t>and Clark (1985)</a:t>
            </a:r>
          </a:p>
        </p:txBody>
      </p:sp>
      <p:pic>
        <p:nvPicPr>
          <p:cNvPr id="44036" name="Picture 7"/>
          <p:cNvPicPr>
            <a:picLocks noChangeAspect="1" noChangeArrowheads="1"/>
          </p:cNvPicPr>
          <p:nvPr/>
        </p:nvPicPr>
        <p:blipFill>
          <a:blip r:embed="rId2" cstate="print"/>
          <a:srcRect/>
          <a:stretch>
            <a:fillRect/>
          </a:stretch>
        </p:blipFill>
        <p:spPr bwMode="auto">
          <a:xfrm>
            <a:off x="468313" y="1125538"/>
            <a:ext cx="8221662" cy="4702175"/>
          </a:xfrm>
          <a:prstGeom prst="rect">
            <a:avLst/>
          </a:prstGeom>
          <a:noFill/>
          <a:ln w="9525">
            <a:noFill/>
            <a:miter lim="800000"/>
            <a:headEnd/>
            <a:tailEnd/>
          </a:ln>
        </p:spPr>
      </p:pic>
      <p:pic>
        <p:nvPicPr>
          <p:cNvPr id="44040" name="Picture 8" descr="=smartgrid_diagram"/>
          <p:cNvPicPr>
            <a:picLocks noChangeAspect="1" noChangeArrowheads="1"/>
          </p:cNvPicPr>
          <p:nvPr/>
        </p:nvPicPr>
        <p:blipFill>
          <a:blip r:embed="rId3" cstate="print"/>
          <a:srcRect/>
          <a:stretch>
            <a:fillRect/>
          </a:stretch>
        </p:blipFill>
        <p:spPr bwMode="auto">
          <a:xfrm>
            <a:off x="5940425" y="1451070"/>
            <a:ext cx="2303983" cy="1230217"/>
          </a:xfrm>
          <a:prstGeom prst="rect">
            <a:avLst/>
          </a:prstGeom>
          <a:noFill/>
        </p:spPr>
      </p:pic>
      <p:pic>
        <p:nvPicPr>
          <p:cNvPr id="44042" name="Picture 10" descr="carshare-ferranparedes-reuterscorbis460"/>
          <p:cNvPicPr>
            <a:picLocks noChangeAspect="1" noChangeArrowheads="1"/>
          </p:cNvPicPr>
          <p:nvPr/>
        </p:nvPicPr>
        <p:blipFill>
          <a:blip r:embed="rId4" cstate="print"/>
          <a:srcRect/>
          <a:stretch>
            <a:fillRect/>
          </a:stretch>
        </p:blipFill>
        <p:spPr bwMode="auto">
          <a:xfrm>
            <a:off x="1908175" y="1916832"/>
            <a:ext cx="1294269" cy="775568"/>
          </a:xfrm>
          <a:prstGeom prst="rect">
            <a:avLst/>
          </a:prstGeom>
          <a:noFill/>
        </p:spPr>
      </p:pic>
      <p:pic>
        <p:nvPicPr>
          <p:cNvPr id="44044" name="Picture 12" descr="E112_wind_turbine1"/>
          <p:cNvPicPr>
            <a:picLocks noChangeAspect="1" noChangeArrowheads="1"/>
          </p:cNvPicPr>
          <p:nvPr/>
        </p:nvPicPr>
        <p:blipFill>
          <a:blip r:embed="rId5" cstate="print"/>
          <a:srcRect/>
          <a:stretch>
            <a:fillRect/>
          </a:stretch>
        </p:blipFill>
        <p:spPr bwMode="auto">
          <a:xfrm>
            <a:off x="1979712" y="4581127"/>
            <a:ext cx="720080" cy="641999"/>
          </a:xfrm>
          <a:prstGeom prst="rect">
            <a:avLst/>
          </a:prstGeom>
          <a:noFill/>
        </p:spPr>
      </p:pic>
      <p:pic>
        <p:nvPicPr>
          <p:cNvPr id="44046" name="Picture 14" descr="cradle-to-cradle"/>
          <p:cNvPicPr>
            <a:picLocks noChangeAspect="1" noChangeArrowheads="1"/>
          </p:cNvPicPr>
          <p:nvPr/>
        </p:nvPicPr>
        <p:blipFill>
          <a:blip r:embed="rId6" cstate="print"/>
          <a:srcRect/>
          <a:stretch>
            <a:fillRect/>
          </a:stretch>
        </p:blipFill>
        <p:spPr bwMode="auto">
          <a:xfrm>
            <a:off x="3995738" y="1556792"/>
            <a:ext cx="1311925" cy="1037183"/>
          </a:xfrm>
          <a:prstGeom prst="rect">
            <a:avLst/>
          </a:prstGeom>
          <a:noFill/>
        </p:spPr>
      </p:pic>
      <p:pic>
        <p:nvPicPr>
          <p:cNvPr id="44048" name="Picture 16" descr="http://t2.gstatic.com/images?q=tbn:ANd9GcR9cEey_QAm50QFNucd__Jmjb9xp0wlIEBOakasF6ZdWvNUn8GMDg"/>
          <p:cNvPicPr>
            <a:picLocks noChangeAspect="1" noChangeArrowheads="1"/>
          </p:cNvPicPr>
          <p:nvPr/>
        </p:nvPicPr>
        <p:blipFill>
          <a:blip r:embed="rId7" cstate="print"/>
          <a:srcRect/>
          <a:stretch>
            <a:fillRect/>
          </a:stretch>
        </p:blipFill>
        <p:spPr bwMode="auto">
          <a:xfrm>
            <a:off x="5652120" y="4725144"/>
            <a:ext cx="684140" cy="473831"/>
          </a:xfrm>
          <a:prstGeom prst="rect">
            <a:avLst/>
          </a:prstGeom>
          <a:noFill/>
        </p:spPr>
      </p:pic>
    </p:spTree>
    <p:extLst>
      <p:ext uri="{BB962C8B-B14F-4D97-AF65-F5344CB8AC3E}">
        <p14:creationId xmlns:p14="http://schemas.microsoft.com/office/powerpoint/2010/main" val="13293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4"/>
                                        </p:tgtEl>
                                        <p:attrNameLst>
                                          <p:attrName>style.visibility</p:attrName>
                                        </p:attrNameLst>
                                      </p:cBhvr>
                                      <p:to>
                                        <p:strVal val="visible"/>
                                      </p:to>
                                    </p:set>
                                    <p:anim calcmode="lin" valueType="num">
                                      <p:cBhvr additive="base">
                                        <p:cTn id="7" dur="500" fill="hold"/>
                                        <p:tgtEl>
                                          <p:spTgt spid="44044"/>
                                        </p:tgtEl>
                                        <p:attrNameLst>
                                          <p:attrName>ppt_x</p:attrName>
                                        </p:attrNameLst>
                                      </p:cBhvr>
                                      <p:tavLst>
                                        <p:tav tm="0">
                                          <p:val>
                                            <p:strVal val="#ppt_x"/>
                                          </p:val>
                                        </p:tav>
                                        <p:tav tm="100000">
                                          <p:val>
                                            <p:strVal val="#ppt_x"/>
                                          </p:val>
                                        </p:tav>
                                      </p:tavLst>
                                    </p:anim>
                                    <p:anim calcmode="lin" valueType="num">
                                      <p:cBhvr additive="base">
                                        <p:cTn id="8"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40"/>
                                        </p:tgtEl>
                                        <p:attrNameLst>
                                          <p:attrName>style.visibility</p:attrName>
                                        </p:attrNameLst>
                                      </p:cBhvr>
                                      <p:to>
                                        <p:strVal val="visible"/>
                                      </p:to>
                                    </p:set>
                                    <p:anim calcmode="lin" valueType="num">
                                      <p:cBhvr additive="base">
                                        <p:cTn id="13" dur="500" fill="hold"/>
                                        <p:tgtEl>
                                          <p:spTgt spid="44040"/>
                                        </p:tgtEl>
                                        <p:attrNameLst>
                                          <p:attrName>ppt_x</p:attrName>
                                        </p:attrNameLst>
                                      </p:cBhvr>
                                      <p:tavLst>
                                        <p:tav tm="0">
                                          <p:val>
                                            <p:strVal val="#ppt_x"/>
                                          </p:val>
                                        </p:tav>
                                        <p:tav tm="100000">
                                          <p:val>
                                            <p:strVal val="#ppt_x"/>
                                          </p:val>
                                        </p:tav>
                                      </p:tavLst>
                                    </p:anim>
                                    <p:anim calcmode="lin" valueType="num">
                                      <p:cBhvr additive="base">
                                        <p:cTn id="14"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42"/>
                                        </p:tgtEl>
                                        <p:attrNameLst>
                                          <p:attrName>style.visibility</p:attrName>
                                        </p:attrNameLst>
                                      </p:cBhvr>
                                      <p:to>
                                        <p:strVal val="visible"/>
                                      </p:to>
                                    </p:set>
                                    <p:anim calcmode="lin" valueType="num">
                                      <p:cBhvr additive="base">
                                        <p:cTn id="19" dur="500" fill="hold"/>
                                        <p:tgtEl>
                                          <p:spTgt spid="44042"/>
                                        </p:tgtEl>
                                        <p:attrNameLst>
                                          <p:attrName>ppt_x</p:attrName>
                                        </p:attrNameLst>
                                      </p:cBhvr>
                                      <p:tavLst>
                                        <p:tav tm="0">
                                          <p:val>
                                            <p:strVal val="#ppt_x"/>
                                          </p:val>
                                        </p:tav>
                                        <p:tav tm="100000">
                                          <p:val>
                                            <p:strVal val="#ppt_x"/>
                                          </p:val>
                                        </p:tav>
                                      </p:tavLst>
                                    </p:anim>
                                    <p:anim calcmode="lin" valueType="num">
                                      <p:cBhvr additive="base">
                                        <p:cTn id="20"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46"/>
                                        </p:tgtEl>
                                        <p:attrNameLst>
                                          <p:attrName>style.visibility</p:attrName>
                                        </p:attrNameLst>
                                      </p:cBhvr>
                                      <p:to>
                                        <p:strVal val="visible"/>
                                      </p:to>
                                    </p:set>
                                    <p:anim calcmode="lin" valueType="num">
                                      <p:cBhvr additive="base">
                                        <p:cTn id="25" dur="500" fill="hold"/>
                                        <p:tgtEl>
                                          <p:spTgt spid="44046"/>
                                        </p:tgtEl>
                                        <p:attrNameLst>
                                          <p:attrName>ppt_x</p:attrName>
                                        </p:attrNameLst>
                                      </p:cBhvr>
                                      <p:tavLst>
                                        <p:tav tm="0">
                                          <p:val>
                                            <p:strVal val="#ppt_x"/>
                                          </p:val>
                                        </p:tav>
                                        <p:tav tm="100000">
                                          <p:val>
                                            <p:strVal val="#ppt_x"/>
                                          </p:val>
                                        </p:tav>
                                      </p:tavLst>
                                    </p:anim>
                                    <p:anim calcmode="lin" valueType="num">
                                      <p:cBhvr additive="base">
                                        <p:cTn id="26"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US" smtClean="0"/>
              <a:t>Smart grids + plug-in EV</a:t>
            </a:r>
          </a:p>
        </p:txBody>
      </p:sp>
      <p:pic>
        <p:nvPicPr>
          <p:cNvPr id="10243" name="Picture 4"/>
          <p:cNvPicPr>
            <a:picLocks noChangeAspect="1" noChangeArrowheads="1"/>
          </p:cNvPicPr>
          <p:nvPr/>
        </p:nvPicPr>
        <p:blipFill>
          <a:blip r:embed="rId2" cstate="print"/>
          <a:srcRect/>
          <a:stretch>
            <a:fillRect/>
          </a:stretch>
        </p:blipFill>
        <p:spPr bwMode="auto">
          <a:xfrm>
            <a:off x="1116013" y="2133600"/>
            <a:ext cx="7273925" cy="3835400"/>
          </a:xfrm>
          <a:prstGeom prst="rect">
            <a:avLst/>
          </a:prstGeom>
          <a:noFill/>
          <a:ln w="9525">
            <a:noFill/>
            <a:miter lim="800000"/>
            <a:headEnd/>
            <a:tailEnd/>
          </a:ln>
        </p:spPr>
      </p:pic>
    </p:spTree>
    <p:extLst>
      <p:ext uri="{BB962C8B-B14F-4D97-AF65-F5344CB8AC3E}">
        <p14:creationId xmlns:p14="http://schemas.microsoft.com/office/powerpoint/2010/main" val="183798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609600"/>
            <a:ext cx="4102100" cy="1143000"/>
          </a:xfrm>
        </p:spPr>
        <p:txBody>
          <a:bodyPr/>
          <a:lstStyle/>
          <a:p>
            <a:pPr eaLnBrk="1" hangingPunct="1"/>
            <a:r>
              <a:rPr lang="en-US" smtClean="0"/>
              <a:t>Possemarré </a:t>
            </a:r>
            <a:r>
              <a:rPr lang="en-US" sz="3800" smtClean="0"/>
              <a:t>(Germany)</a:t>
            </a:r>
          </a:p>
        </p:txBody>
      </p:sp>
      <p:sp>
        <p:nvSpPr>
          <p:cNvPr id="12291" name="Rectangle 3"/>
          <p:cNvSpPr>
            <a:spLocks noGrp="1" noChangeArrowheads="1"/>
          </p:cNvSpPr>
          <p:nvPr>
            <p:ph idx="4294967295"/>
          </p:nvPr>
        </p:nvSpPr>
        <p:spPr>
          <a:xfrm>
            <a:off x="900113" y="2276475"/>
            <a:ext cx="7772400" cy="4114800"/>
          </a:xfrm>
        </p:spPr>
        <p:txBody>
          <a:bodyPr/>
          <a:lstStyle/>
          <a:p>
            <a:pPr eaLnBrk="1" hangingPunct="1">
              <a:lnSpc>
                <a:spcPct val="90000"/>
              </a:lnSpc>
            </a:pPr>
            <a:r>
              <a:rPr lang="en-US" sz="2400" dirty="0" smtClean="0"/>
              <a:t>Passive homes with heat exchange system (100 m deep)</a:t>
            </a:r>
          </a:p>
          <a:p>
            <a:pPr eaLnBrk="1" hangingPunct="1">
              <a:lnSpc>
                <a:spcPct val="90000"/>
              </a:lnSpc>
            </a:pPr>
            <a:r>
              <a:rPr lang="en-US" sz="2400" dirty="0" smtClean="0">
                <a:solidFill>
                  <a:srgbClr val="333399"/>
                </a:solidFill>
              </a:rPr>
              <a:t>New destination of old factory</a:t>
            </a:r>
          </a:p>
          <a:p>
            <a:pPr eaLnBrk="1" hangingPunct="1">
              <a:lnSpc>
                <a:spcPct val="90000"/>
              </a:lnSpc>
            </a:pPr>
            <a:r>
              <a:rPr lang="en-US" sz="2400" dirty="0" smtClean="0"/>
              <a:t>Located near public transport hubs to Dusseldorf and Wuppertal</a:t>
            </a:r>
          </a:p>
          <a:p>
            <a:pPr eaLnBrk="1" hangingPunct="1">
              <a:lnSpc>
                <a:spcPct val="90000"/>
              </a:lnSpc>
            </a:pPr>
            <a:r>
              <a:rPr lang="en-US" sz="2400" dirty="0" smtClean="0">
                <a:solidFill>
                  <a:srgbClr val="333399"/>
                </a:solidFill>
              </a:rPr>
              <a:t>Urban element in green environment (</a:t>
            </a:r>
            <a:r>
              <a:rPr lang="en-US" sz="2400" dirty="0" err="1" smtClean="0">
                <a:solidFill>
                  <a:srgbClr val="333399"/>
                </a:solidFill>
              </a:rPr>
              <a:t>Neadertal</a:t>
            </a:r>
            <a:r>
              <a:rPr lang="en-US" sz="2400" dirty="0" smtClean="0">
                <a:solidFill>
                  <a:srgbClr val="333399"/>
                </a:solidFill>
              </a:rPr>
              <a:t>)</a:t>
            </a:r>
          </a:p>
          <a:p>
            <a:pPr eaLnBrk="1" hangingPunct="1">
              <a:lnSpc>
                <a:spcPct val="90000"/>
              </a:lnSpc>
            </a:pPr>
            <a:r>
              <a:rPr lang="en-US" sz="2400" dirty="0" smtClean="0"/>
              <a:t>Different age groups</a:t>
            </a:r>
          </a:p>
          <a:p>
            <a:pPr eaLnBrk="1" hangingPunct="1">
              <a:lnSpc>
                <a:spcPct val="90000"/>
              </a:lnSpc>
            </a:pPr>
            <a:r>
              <a:rPr lang="en-US" sz="2400" dirty="0" smtClean="0">
                <a:solidFill>
                  <a:srgbClr val="333399"/>
                </a:solidFill>
              </a:rPr>
              <a:t>Working and living</a:t>
            </a:r>
          </a:p>
          <a:p>
            <a:pPr eaLnBrk="1" hangingPunct="1">
              <a:lnSpc>
                <a:spcPct val="90000"/>
              </a:lnSpc>
            </a:pPr>
            <a:r>
              <a:rPr lang="en-US" sz="2400" dirty="0" smtClean="0"/>
              <a:t>KFW loans for eco-houses</a:t>
            </a:r>
          </a:p>
          <a:p>
            <a:pPr eaLnBrk="1" hangingPunct="1">
              <a:lnSpc>
                <a:spcPct val="90000"/>
              </a:lnSpc>
            </a:pPr>
            <a:endParaRPr lang="en-US" sz="2600" dirty="0" smtClean="0"/>
          </a:p>
        </p:txBody>
      </p:sp>
      <p:pic>
        <p:nvPicPr>
          <p:cNvPr id="12292" name="Picture 5" descr="start03"/>
          <p:cNvPicPr>
            <a:picLocks noChangeAspect="1" noChangeArrowheads="1"/>
          </p:cNvPicPr>
          <p:nvPr/>
        </p:nvPicPr>
        <p:blipFill>
          <a:blip r:embed="rId2" cstate="print"/>
          <a:srcRect/>
          <a:stretch>
            <a:fillRect/>
          </a:stretch>
        </p:blipFill>
        <p:spPr bwMode="auto">
          <a:xfrm>
            <a:off x="5003800" y="549275"/>
            <a:ext cx="3657600" cy="1257300"/>
          </a:xfrm>
          <a:prstGeom prst="rect">
            <a:avLst/>
          </a:prstGeom>
          <a:noFill/>
          <a:ln w="9525">
            <a:noFill/>
            <a:miter lim="800000"/>
            <a:headEnd/>
            <a:tailEnd/>
          </a:ln>
        </p:spPr>
      </p:pic>
    </p:spTree>
    <p:extLst>
      <p:ext uri="{BB962C8B-B14F-4D97-AF65-F5344CB8AC3E}">
        <p14:creationId xmlns:p14="http://schemas.microsoft.com/office/powerpoint/2010/main" val="1789391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195513" y="609600"/>
            <a:ext cx="4608512" cy="1143000"/>
          </a:xfrm>
        </p:spPr>
        <p:txBody>
          <a:bodyPr/>
          <a:lstStyle/>
          <a:p>
            <a:pPr eaLnBrk="1" hangingPunct="1"/>
            <a:r>
              <a:rPr lang="en-US" sz="4400" b="1" smtClean="0"/>
              <a:t>Bike – train integration (NL)</a:t>
            </a:r>
          </a:p>
        </p:txBody>
      </p:sp>
      <p:sp>
        <p:nvSpPr>
          <p:cNvPr id="14339" name="Rectangle 3"/>
          <p:cNvSpPr>
            <a:spLocks noGrp="1" noChangeArrowheads="1"/>
          </p:cNvSpPr>
          <p:nvPr>
            <p:ph idx="4294967295"/>
          </p:nvPr>
        </p:nvSpPr>
        <p:spPr>
          <a:xfrm>
            <a:off x="684213" y="2349500"/>
            <a:ext cx="7977187" cy="4114800"/>
          </a:xfrm>
        </p:spPr>
        <p:txBody>
          <a:bodyPr/>
          <a:lstStyle/>
          <a:p>
            <a:pPr eaLnBrk="1" hangingPunct="1"/>
            <a:r>
              <a:rPr lang="en-US" sz="2400" dirty="0" smtClean="0"/>
              <a:t>Public bikes at railway stations (OV-</a:t>
            </a:r>
            <a:r>
              <a:rPr lang="en-US" sz="2400" dirty="0" err="1" smtClean="0"/>
              <a:t>fiets</a:t>
            </a:r>
            <a:r>
              <a:rPr lang="en-US" sz="2400" dirty="0" smtClean="0"/>
              <a:t>)</a:t>
            </a:r>
          </a:p>
          <a:p>
            <a:pPr eaLnBrk="1" hangingPunct="1"/>
            <a:r>
              <a:rPr lang="en-US" sz="2400" dirty="0" smtClean="0">
                <a:solidFill>
                  <a:srgbClr val="333399"/>
                </a:solidFill>
              </a:rPr>
              <a:t>3€ per day, 10 € subscription</a:t>
            </a:r>
          </a:p>
          <a:p>
            <a:pPr eaLnBrk="1" hangingPunct="1"/>
            <a:r>
              <a:rPr lang="en-US" sz="2400" dirty="0" smtClean="0"/>
              <a:t>Bikes serviced and stalled in special racks</a:t>
            </a:r>
          </a:p>
          <a:p>
            <a:pPr eaLnBrk="1" hangingPunct="1"/>
            <a:r>
              <a:rPr lang="en-US" sz="2400" dirty="0" smtClean="0">
                <a:solidFill>
                  <a:srgbClr val="333399"/>
                </a:solidFill>
              </a:rPr>
              <a:t>1 million trips in 2011, large share of business trips</a:t>
            </a:r>
          </a:p>
          <a:p>
            <a:pPr eaLnBrk="1" hangingPunct="1"/>
            <a:r>
              <a:rPr lang="en-US" sz="2400" dirty="0" smtClean="0"/>
              <a:t>Development opportunities</a:t>
            </a:r>
          </a:p>
          <a:p>
            <a:pPr lvl="1" eaLnBrk="1" hangingPunct="1">
              <a:lnSpc>
                <a:spcPct val="90000"/>
              </a:lnSpc>
            </a:pPr>
            <a:r>
              <a:rPr lang="en-US" sz="2000" dirty="0" smtClean="0">
                <a:solidFill>
                  <a:srgbClr val="3366FF"/>
                </a:solidFill>
              </a:rPr>
              <a:t>Electric bikes, scooters</a:t>
            </a:r>
          </a:p>
          <a:p>
            <a:pPr lvl="1" eaLnBrk="1" hangingPunct="1">
              <a:lnSpc>
                <a:spcPct val="90000"/>
              </a:lnSpc>
            </a:pPr>
            <a:r>
              <a:rPr lang="en-US" sz="2000" dirty="0" smtClean="0">
                <a:solidFill>
                  <a:srgbClr val="3366FF"/>
                </a:solidFill>
              </a:rPr>
              <a:t>Public bikes at P+R sites</a:t>
            </a:r>
          </a:p>
          <a:p>
            <a:pPr lvl="1" eaLnBrk="1" hangingPunct="1">
              <a:lnSpc>
                <a:spcPct val="90000"/>
              </a:lnSpc>
            </a:pPr>
            <a:r>
              <a:rPr lang="en-US" sz="2000" dirty="0" smtClean="0">
                <a:solidFill>
                  <a:srgbClr val="3366FF"/>
                </a:solidFill>
              </a:rPr>
              <a:t>From an alternative to public transport</a:t>
            </a:r>
          </a:p>
          <a:p>
            <a:pPr lvl="1" eaLnBrk="1" hangingPunct="1">
              <a:lnSpc>
                <a:spcPct val="90000"/>
              </a:lnSpc>
              <a:buFontTx/>
              <a:buNone/>
            </a:pPr>
            <a:r>
              <a:rPr lang="en-US" sz="2000" dirty="0" smtClean="0">
                <a:solidFill>
                  <a:srgbClr val="3366FF"/>
                </a:solidFill>
              </a:rPr>
              <a:t>	to an alternative to cars</a:t>
            </a:r>
          </a:p>
          <a:p>
            <a:pPr lvl="1" eaLnBrk="1" hangingPunct="1">
              <a:lnSpc>
                <a:spcPct val="90000"/>
              </a:lnSpc>
            </a:pPr>
            <a:r>
              <a:rPr lang="en-US" sz="2000" dirty="0" smtClean="0">
                <a:solidFill>
                  <a:srgbClr val="3366FF"/>
                </a:solidFill>
              </a:rPr>
              <a:t>Smart phone bicycle route navigation</a:t>
            </a:r>
          </a:p>
          <a:p>
            <a:pPr eaLnBrk="1" hangingPunct="1"/>
            <a:endParaRPr lang="en-US" sz="3000" dirty="0" smtClean="0">
              <a:solidFill>
                <a:srgbClr val="3366FF"/>
              </a:solidFill>
            </a:endParaRPr>
          </a:p>
          <a:p>
            <a:pPr eaLnBrk="1" hangingPunct="1"/>
            <a:endParaRPr lang="en-US" dirty="0" smtClean="0">
              <a:solidFill>
                <a:srgbClr val="333399"/>
              </a:solidFill>
            </a:endParaRPr>
          </a:p>
          <a:p>
            <a:pPr eaLnBrk="1" hangingPunct="1"/>
            <a:endParaRPr lang="en-US" dirty="0" smtClean="0">
              <a:solidFill>
                <a:srgbClr val="333399"/>
              </a:solidFill>
            </a:endParaRPr>
          </a:p>
        </p:txBody>
      </p:sp>
      <p:pic>
        <p:nvPicPr>
          <p:cNvPr id="14340" name="Picture 5" descr="ANd9GcSjvxNXLk8myH2o_ezTq5Oen6wqTa2gkBAUtucwjpXm4xl-g6qj1w"/>
          <p:cNvPicPr>
            <a:picLocks noChangeAspect="1" noChangeArrowheads="1"/>
          </p:cNvPicPr>
          <p:nvPr/>
        </p:nvPicPr>
        <p:blipFill>
          <a:blip r:embed="rId2" cstate="print"/>
          <a:srcRect/>
          <a:stretch>
            <a:fillRect/>
          </a:stretch>
        </p:blipFill>
        <p:spPr bwMode="auto">
          <a:xfrm>
            <a:off x="7092950" y="200025"/>
            <a:ext cx="1557338" cy="1557338"/>
          </a:xfrm>
          <a:prstGeom prst="rect">
            <a:avLst/>
          </a:prstGeom>
          <a:noFill/>
          <a:ln w="9525">
            <a:noFill/>
            <a:miter lim="800000"/>
            <a:headEnd/>
            <a:tailEnd/>
          </a:ln>
        </p:spPr>
      </p:pic>
      <p:pic>
        <p:nvPicPr>
          <p:cNvPr id="14341" name="Picture 7" descr="ANd9GcQC3GTXlaxGCQ8-0QG0Cylfs1JUNJfC-Wn-UzKhf4ElsK3m9_xwXQ"/>
          <p:cNvPicPr>
            <a:picLocks noChangeAspect="1" noChangeArrowheads="1"/>
          </p:cNvPicPr>
          <p:nvPr/>
        </p:nvPicPr>
        <p:blipFill>
          <a:blip r:embed="rId3" cstate="print"/>
          <a:srcRect/>
          <a:stretch>
            <a:fillRect/>
          </a:stretch>
        </p:blipFill>
        <p:spPr bwMode="auto">
          <a:xfrm>
            <a:off x="5795963" y="4652963"/>
            <a:ext cx="2822575" cy="1692275"/>
          </a:xfrm>
          <a:prstGeom prst="rect">
            <a:avLst/>
          </a:prstGeom>
          <a:noFill/>
          <a:ln w="9525">
            <a:noFill/>
            <a:miter lim="800000"/>
            <a:headEnd/>
            <a:tailEnd/>
          </a:ln>
        </p:spPr>
      </p:pic>
      <p:sp>
        <p:nvSpPr>
          <p:cNvPr id="14342" name="AutoShape 9" descr="Z"/>
          <p:cNvSpPr>
            <a:spLocks noChangeAspect="1" noChangeArrowheads="1"/>
          </p:cNvSpPr>
          <p:nvPr/>
        </p:nvSpPr>
        <p:spPr bwMode="auto">
          <a:xfrm>
            <a:off x="168275" y="46038"/>
            <a:ext cx="2619375" cy="1743075"/>
          </a:xfrm>
          <a:prstGeom prst="rect">
            <a:avLst/>
          </a:prstGeom>
          <a:noFill/>
          <a:ln w="9525">
            <a:noFill/>
            <a:miter lim="800000"/>
            <a:headEnd/>
            <a:tailEnd/>
          </a:ln>
        </p:spPr>
        <p:txBody>
          <a:bodyPr/>
          <a:lstStyle/>
          <a:p>
            <a:endParaRPr lang="nl-NL"/>
          </a:p>
        </p:txBody>
      </p:sp>
      <p:sp>
        <p:nvSpPr>
          <p:cNvPr id="14343" name="AutoShape 11" descr="Z"/>
          <p:cNvSpPr>
            <a:spLocks noChangeAspect="1" noChangeArrowheads="1"/>
          </p:cNvSpPr>
          <p:nvPr/>
        </p:nvSpPr>
        <p:spPr bwMode="auto">
          <a:xfrm>
            <a:off x="168275" y="46038"/>
            <a:ext cx="2619375" cy="1743075"/>
          </a:xfrm>
          <a:prstGeom prst="rect">
            <a:avLst/>
          </a:prstGeom>
          <a:noFill/>
          <a:ln w="9525">
            <a:noFill/>
            <a:miter lim="800000"/>
            <a:headEnd/>
            <a:tailEnd/>
          </a:ln>
        </p:spPr>
        <p:txBody>
          <a:bodyPr/>
          <a:lstStyle/>
          <a:p>
            <a:endParaRPr lang="nl-NL"/>
          </a:p>
        </p:txBody>
      </p:sp>
      <p:sp>
        <p:nvSpPr>
          <p:cNvPr id="14344" name="AutoShape 13" descr="Z"/>
          <p:cNvSpPr>
            <a:spLocks noChangeAspect="1" noChangeArrowheads="1"/>
          </p:cNvSpPr>
          <p:nvPr/>
        </p:nvSpPr>
        <p:spPr bwMode="auto">
          <a:xfrm>
            <a:off x="168275" y="46038"/>
            <a:ext cx="2619375" cy="1743075"/>
          </a:xfrm>
          <a:prstGeom prst="rect">
            <a:avLst/>
          </a:prstGeom>
          <a:noFill/>
          <a:ln w="9525">
            <a:noFill/>
            <a:miter lim="800000"/>
            <a:headEnd/>
            <a:tailEnd/>
          </a:ln>
        </p:spPr>
        <p:txBody>
          <a:bodyPr/>
          <a:lstStyle/>
          <a:p>
            <a:endParaRPr lang="nl-NL"/>
          </a:p>
        </p:txBody>
      </p:sp>
      <p:pic>
        <p:nvPicPr>
          <p:cNvPr id="14345" name="Picture 17" descr="ANd9GcQ4VT3Sy2pQcJvZLa_xpLVIas5D1gIuBN9tSpbXOA2xslB9260J"/>
          <p:cNvPicPr>
            <a:picLocks noChangeAspect="1" noChangeArrowheads="1"/>
          </p:cNvPicPr>
          <p:nvPr/>
        </p:nvPicPr>
        <p:blipFill>
          <a:blip r:embed="rId4" cstate="print"/>
          <a:srcRect/>
          <a:stretch>
            <a:fillRect/>
          </a:stretch>
        </p:blipFill>
        <p:spPr bwMode="auto">
          <a:xfrm>
            <a:off x="250825" y="260350"/>
            <a:ext cx="1908175" cy="1428750"/>
          </a:xfrm>
          <a:prstGeom prst="rect">
            <a:avLst/>
          </a:prstGeom>
          <a:noFill/>
          <a:ln w="9525">
            <a:noFill/>
            <a:miter lim="800000"/>
            <a:headEnd/>
            <a:tailEnd/>
          </a:ln>
        </p:spPr>
      </p:pic>
    </p:spTree>
    <p:extLst>
      <p:ext uri="{BB962C8B-B14F-4D97-AF65-F5344CB8AC3E}">
        <p14:creationId xmlns:p14="http://schemas.microsoft.com/office/powerpoint/2010/main" val="1296170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Why</a:t>
            </a:r>
            <a:r>
              <a:rPr lang="it-IT" dirty="0" smtClean="0"/>
              <a:t> </a:t>
            </a:r>
            <a:r>
              <a:rPr lang="it-IT" dirty="0" err="1" smtClean="0"/>
              <a:t>should</a:t>
            </a:r>
            <a:r>
              <a:rPr lang="it-IT" dirty="0" smtClean="0"/>
              <a:t> </a:t>
            </a:r>
            <a:r>
              <a:rPr lang="it-IT" dirty="0" err="1" smtClean="0"/>
              <a:t>we</a:t>
            </a:r>
            <a:r>
              <a:rPr lang="it-IT" dirty="0" smtClean="0"/>
              <a:t> eco innovate?</a:t>
            </a:r>
            <a:endParaRPr lang="it-IT" dirty="0"/>
          </a:p>
        </p:txBody>
      </p:sp>
      <p:sp>
        <p:nvSpPr>
          <p:cNvPr id="3" name="Segnaposto testo 2"/>
          <p:cNvSpPr>
            <a:spLocks noGrp="1"/>
          </p:cNvSpPr>
          <p:nvPr>
            <p:ph type="body" idx="1"/>
          </p:nvPr>
        </p:nvSpPr>
        <p:spPr/>
        <p:txBody>
          <a:bodyPr/>
          <a:lstStyle/>
          <a:p>
            <a:endParaRPr lang="it-IT"/>
          </a:p>
        </p:txBody>
      </p:sp>
      <p:sp>
        <p:nvSpPr>
          <p:cNvPr id="4" name="Segnaposto contenuto 3"/>
          <p:cNvSpPr>
            <a:spLocks noGrp="1"/>
          </p:cNvSpPr>
          <p:nvPr>
            <p:ph sz="half" idx="2"/>
          </p:nvPr>
        </p:nvSpPr>
        <p:spPr/>
        <p:txBody>
          <a:bodyPr/>
          <a:lstStyle/>
          <a:p>
            <a:r>
              <a:rPr lang="it-IT" dirty="0" smtClean="0"/>
              <a:t>Policy and </a:t>
            </a:r>
            <a:r>
              <a:rPr lang="it-IT" dirty="0" err="1" smtClean="0"/>
              <a:t>regulations</a:t>
            </a:r>
            <a:endParaRPr lang="it-IT" dirty="0" smtClean="0"/>
          </a:p>
          <a:p>
            <a:pPr lvl="1"/>
            <a:r>
              <a:rPr lang="it-IT" dirty="0" smtClean="0"/>
              <a:t>Command and control</a:t>
            </a:r>
          </a:p>
          <a:p>
            <a:pPr lvl="1"/>
            <a:r>
              <a:rPr lang="it-IT" dirty="0" err="1" smtClean="0"/>
              <a:t>Economic</a:t>
            </a:r>
            <a:r>
              <a:rPr lang="it-IT" dirty="0" smtClean="0"/>
              <a:t> </a:t>
            </a:r>
            <a:r>
              <a:rPr lang="it-IT" dirty="0" err="1" smtClean="0"/>
              <a:t>instruments</a:t>
            </a:r>
            <a:endParaRPr lang="it-IT" dirty="0" smtClean="0"/>
          </a:p>
          <a:p>
            <a:r>
              <a:rPr lang="it-IT" dirty="0" smtClean="0"/>
              <a:t>Abate </a:t>
            </a:r>
            <a:r>
              <a:rPr lang="it-IT" dirty="0" err="1" smtClean="0"/>
              <a:t>energy</a:t>
            </a:r>
            <a:r>
              <a:rPr lang="it-IT" dirty="0" smtClean="0"/>
              <a:t> </a:t>
            </a:r>
            <a:r>
              <a:rPr lang="it-IT" dirty="0" err="1" smtClean="0"/>
              <a:t>costs</a:t>
            </a:r>
            <a:endParaRPr lang="it-IT" dirty="0" smtClean="0"/>
          </a:p>
          <a:p>
            <a:pPr lvl="1"/>
            <a:r>
              <a:rPr lang="it-IT" dirty="0" smtClean="0"/>
              <a:t>‘</a:t>
            </a:r>
            <a:r>
              <a:rPr lang="it-IT" dirty="0" err="1" smtClean="0"/>
              <a:t>paradox</a:t>
            </a:r>
            <a:r>
              <a:rPr lang="it-IT" dirty="0" smtClean="0"/>
              <a:t> of </a:t>
            </a:r>
            <a:r>
              <a:rPr lang="it-IT" dirty="0" err="1" smtClean="0"/>
              <a:t>Monopoly</a:t>
            </a:r>
            <a:r>
              <a:rPr lang="it-IT" dirty="0" smtClean="0"/>
              <a:t> </a:t>
            </a:r>
            <a:r>
              <a:rPr lang="it-IT" dirty="0" err="1" smtClean="0"/>
              <a:t>power</a:t>
            </a:r>
            <a:r>
              <a:rPr lang="it-IT" dirty="0" smtClean="0"/>
              <a:t>’ – </a:t>
            </a:r>
            <a:r>
              <a:rPr lang="it-IT" dirty="0" err="1" smtClean="0"/>
              <a:t>Italian</a:t>
            </a:r>
            <a:r>
              <a:rPr lang="it-IT" dirty="0" smtClean="0"/>
              <a:t> </a:t>
            </a:r>
            <a:r>
              <a:rPr lang="it-IT" dirty="0" err="1" smtClean="0"/>
              <a:t>energy</a:t>
            </a:r>
            <a:r>
              <a:rPr lang="it-IT" dirty="0" smtClean="0"/>
              <a:t> </a:t>
            </a:r>
            <a:r>
              <a:rPr lang="it-IT" dirty="0" err="1" smtClean="0"/>
              <a:t>efficiency</a:t>
            </a:r>
            <a:endParaRPr lang="it-IT" dirty="0" smtClean="0"/>
          </a:p>
          <a:p>
            <a:pPr lvl="1"/>
            <a:r>
              <a:rPr lang="it-IT" dirty="0" err="1" smtClean="0"/>
              <a:t>Also</a:t>
            </a:r>
            <a:r>
              <a:rPr lang="it-IT" dirty="0" smtClean="0"/>
              <a:t> Energy vs carbon </a:t>
            </a:r>
            <a:r>
              <a:rPr lang="it-IT" dirty="0" err="1" smtClean="0"/>
              <a:t>taxation</a:t>
            </a:r>
            <a:endParaRPr lang="it-IT" dirty="0"/>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r>
              <a:rPr lang="it-IT" dirty="0" smtClean="0"/>
              <a:t>CSR – go </a:t>
            </a:r>
            <a:r>
              <a:rPr lang="it-IT" dirty="0" err="1" smtClean="0"/>
              <a:t>beyond</a:t>
            </a:r>
            <a:r>
              <a:rPr lang="it-IT" dirty="0" smtClean="0"/>
              <a:t> </a:t>
            </a:r>
            <a:r>
              <a:rPr lang="it-IT" dirty="0" err="1" smtClean="0"/>
              <a:t>policies</a:t>
            </a:r>
            <a:endParaRPr lang="it-IT" dirty="0" smtClean="0"/>
          </a:p>
          <a:p>
            <a:r>
              <a:rPr lang="it-IT" dirty="0" smtClean="0"/>
              <a:t>Create </a:t>
            </a:r>
            <a:r>
              <a:rPr lang="it-IT" dirty="0" err="1" smtClean="0"/>
              <a:t>value</a:t>
            </a:r>
            <a:r>
              <a:rPr lang="it-IT" dirty="0" smtClean="0"/>
              <a:t> and </a:t>
            </a:r>
            <a:r>
              <a:rPr lang="it-IT" dirty="0" err="1" smtClean="0"/>
              <a:t>markets</a:t>
            </a:r>
            <a:endParaRPr lang="it-IT" dirty="0" smtClean="0"/>
          </a:p>
          <a:p>
            <a:pPr lvl="1"/>
            <a:r>
              <a:rPr lang="it-IT" dirty="0" smtClean="0"/>
              <a:t>Product </a:t>
            </a:r>
            <a:r>
              <a:rPr lang="it-IT" dirty="0" err="1" smtClean="0"/>
              <a:t>innovations</a:t>
            </a:r>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370485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Two </a:t>
            </a:r>
            <a:r>
              <a:rPr lang="it-IT" dirty="0" err="1" smtClean="0"/>
              <a:t>externalities</a:t>
            </a:r>
            <a:endParaRPr lang="it-IT" dirty="0"/>
          </a:p>
        </p:txBody>
      </p:sp>
      <p:sp>
        <p:nvSpPr>
          <p:cNvPr id="3" name="Segnaposto testo 2"/>
          <p:cNvSpPr>
            <a:spLocks noGrp="1"/>
          </p:cNvSpPr>
          <p:nvPr>
            <p:ph type="body" idx="1"/>
          </p:nvPr>
        </p:nvSpPr>
        <p:spPr/>
        <p:txBody>
          <a:bodyPr/>
          <a:lstStyle/>
          <a:p>
            <a:endParaRPr lang="it-IT"/>
          </a:p>
        </p:txBody>
      </p:sp>
      <p:sp>
        <p:nvSpPr>
          <p:cNvPr id="4" name="Segnaposto contenuto 3"/>
          <p:cNvSpPr>
            <a:spLocks noGrp="1"/>
          </p:cNvSpPr>
          <p:nvPr>
            <p:ph sz="half" idx="2"/>
          </p:nvPr>
        </p:nvSpPr>
        <p:spPr/>
        <p:txBody>
          <a:bodyPr>
            <a:normAutofit/>
          </a:bodyPr>
          <a:lstStyle/>
          <a:p>
            <a:r>
              <a:rPr lang="it-IT" dirty="0" err="1" smtClean="0"/>
              <a:t>Environmental</a:t>
            </a:r>
            <a:r>
              <a:rPr lang="it-IT" dirty="0" smtClean="0"/>
              <a:t> </a:t>
            </a:r>
            <a:r>
              <a:rPr lang="it-IT" dirty="0" err="1" smtClean="0"/>
              <a:t>externalities</a:t>
            </a:r>
            <a:r>
              <a:rPr lang="it-IT" dirty="0" smtClean="0"/>
              <a:t> </a:t>
            </a:r>
          </a:p>
          <a:p>
            <a:r>
              <a:rPr lang="it-IT" dirty="0" smtClean="0"/>
              <a:t>Knowledge </a:t>
            </a:r>
            <a:r>
              <a:rPr lang="it-IT" dirty="0" err="1" smtClean="0"/>
              <a:t>externalities</a:t>
            </a:r>
            <a:endParaRPr lang="it-IT" dirty="0" smtClean="0"/>
          </a:p>
          <a:p>
            <a:pPr lvl="1"/>
            <a:endParaRPr lang="it-IT" dirty="0"/>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normAutofit lnSpcReduction="10000"/>
          </a:bodyPr>
          <a:lstStyle/>
          <a:p>
            <a:r>
              <a:rPr lang="it-IT" dirty="0" err="1"/>
              <a:t>Also</a:t>
            </a:r>
            <a:r>
              <a:rPr lang="it-IT" dirty="0"/>
              <a:t> </a:t>
            </a:r>
            <a:r>
              <a:rPr lang="it-IT" dirty="0" err="1"/>
              <a:t>mixed</a:t>
            </a:r>
            <a:r>
              <a:rPr lang="it-IT" dirty="0"/>
              <a:t> public </a:t>
            </a:r>
            <a:r>
              <a:rPr lang="it-IT" dirty="0" err="1"/>
              <a:t>goods</a:t>
            </a:r>
            <a:endParaRPr lang="it-IT" dirty="0"/>
          </a:p>
          <a:p>
            <a:pPr lvl="1"/>
            <a:r>
              <a:rPr lang="it-IT" dirty="0"/>
              <a:t>R&amp;D and </a:t>
            </a:r>
            <a:r>
              <a:rPr lang="it-IT" dirty="0" err="1"/>
              <a:t>emission</a:t>
            </a:r>
            <a:r>
              <a:rPr lang="it-IT" dirty="0"/>
              <a:t> </a:t>
            </a:r>
            <a:r>
              <a:rPr lang="it-IT" dirty="0" err="1"/>
              <a:t>abatement</a:t>
            </a:r>
            <a:endParaRPr lang="it-IT" dirty="0"/>
          </a:p>
          <a:p>
            <a:pPr lvl="1"/>
            <a:r>
              <a:rPr lang="en-AU" dirty="0" err="1"/>
              <a:t>Corradini</a:t>
            </a:r>
            <a:r>
              <a:rPr lang="en-AU" dirty="0"/>
              <a:t> M. Costantini V. </a:t>
            </a:r>
            <a:r>
              <a:rPr lang="en-AU" dirty="0" err="1"/>
              <a:t>Mancinelli</a:t>
            </a:r>
            <a:r>
              <a:rPr lang="en-AU" dirty="0"/>
              <a:t> S. Mazzanti M. 2014, Unveiling the dynamic relation between R&amp;D and emission abatement. National and sectoral innovation perspectives from the EU, </a:t>
            </a:r>
            <a:r>
              <a:rPr lang="en-AU" i="1" dirty="0"/>
              <a:t>Ecological Economics, forth.</a:t>
            </a:r>
            <a:endParaRPr lang="it-IT" dirty="0"/>
          </a:p>
          <a:p>
            <a:endParaRPr lang="it-IT" dirty="0"/>
          </a:p>
        </p:txBody>
      </p:sp>
    </p:spTree>
    <p:extLst>
      <p:ext uri="{BB962C8B-B14F-4D97-AF65-F5344CB8AC3E}">
        <p14:creationId xmlns:p14="http://schemas.microsoft.com/office/powerpoint/2010/main" val="325727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Green </a:t>
            </a:r>
            <a:r>
              <a:rPr lang="it-IT" dirty="0" err="1" smtClean="0"/>
              <a:t>Inventions</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212294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59338" y="2781300"/>
            <a:ext cx="936625" cy="6477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3" name="Oval 2"/>
          <p:cNvSpPr/>
          <p:nvPr/>
        </p:nvSpPr>
        <p:spPr>
          <a:xfrm>
            <a:off x="539750" y="2060575"/>
            <a:ext cx="1655763" cy="237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713"/>
            <a:ext cx="9496425" cy="900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0" y="2708275"/>
            <a:ext cx="504825" cy="576263"/>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4643438" y="2997200"/>
            <a:ext cx="504825" cy="576263"/>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323850" y="4941888"/>
            <a:ext cx="503238" cy="57467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Left Brace 8"/>
          <p:cNvSpPr/>
          <p:nvPr/>
        </p:nvSpPr>
        <p:spPr>
          <a:xfrm>
            <a:off x="755650" y="1557338"/>
            <a:ext cx="46038" cy="18002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extLst>
      <p:ext uri="{BB962C8B-B14F-4D97-AF65-F5344CB8AC3E}">
        <p14:creationId xmlns:p14="http://schemas.microsoft.com/office/powerpoint/2010/main" val="88938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err="1" smtClean="0"/>
              <a:t>Efficiency</a:t>
            </a:r>
            <a:r>
              <a:rPr lang="it-IT" sz="2800" b="1" dirty="0" smtClean="0"/>
              <a:t> </a:t>
            </a:r>
            <a:r>
              <a:rPr lang="it-IT" sz="2800" b="1" dirty="0" err="1" smtClean="0"/>
              <a:t>without</a:t>
            </a:r>
            <a:r>
              <a:rPr lang="it-IT" sz="2800" b="1" dirty="0" smtClean="0"/>
              <a:t> </a:t>
            </a:r>
            <a:r>
              <a:rPr lang="it-IT" sz="2800" b="1" dirty="0" err="1" smtClean="0"/>
              <a:t>optimality</a:t>
            </a:r>
            <a:r>
              <a:rPr lang="it-IT" sz="2800" b="1" dirty="0" smtClean="0"/>
              <a:t>: the </a:t>
            </a:r>
            <a:r>
              <a:rPr lang="it-IT" sz="2800" b="1" dirty="0" err="1" smtClean="0"/>
              <a:t>charges</a:t>
            </a:r>
            <a:r>
              <a:rPr lang="it-IT" sz="2800" b="1" dirty="0" smtClean="0"/>
              <a:t> and standard </a:t>
            </a:r>
            <a:r>
              <a:rPr lang="it-IT" sz="2800" b="1" dirty="0" err="1" smtClean="0"/>
              <a:t>approach</a:t>
            </a:r>
            <a:endParaRPr lang="it-IT" sz="2800" b="1" dirty="0"/>
          </a:p>
        </p:txBody>
      </p:sp>
      <p:sp>
        <p:nvSpPr>
          <p:cNvPr id="3" name="Segnaposto contenuto 2"/>
          <p:cNvSpPr>
            <a:spLocks noGrp="1"/>
          </p:cNvSpPr>
          <p:nvPr>
            <p:ph idx="1"/>
          </p:nvPr>
        </p:nvSpPr>
        <p:spPr/>
        <p:txBody>
          <a:bodyPr/>
          <a:lstStyle/>
          <a:p>
            <a:r>
              <a:rPr lang="it-IT" sz="2400" dirty="0" smtClean="0"/>
              <a:t>«The </a:t>
            </a:r>
            <a:r>
              <a:rPr lang="it-IT" sz="2400" dirty="0" err="1" smtClean="0"/>
              <a:t>charges</a:t>
            </a:r>
            <a:r>
              <a:rPr lang="it-IT" sz="2400" dirty="0" smtClean="0"/>
              <a:t> or </a:t>
            </a:r>
            <a:r>
              <a:rPr lang="it-IT" sz="2400" dirty="0" err="1" smtClean="0"/>
              <a:t>prices</a:t>
            </a:r>
            <a:r>
              <a:rPr lang="it-IT" sz="2400" dirty="0" smtClean="0"/>
              <a:t> </a:t>
            </a:r>
            <a:r>
              <a:rPr lang="it-IT" sz="2400" dirty="0" err="1" smtClean="0"/>
              <a:t>would</a:t>
            </a:r>
            <a:r>
              <a:rPr lang="it-IT" sz="2400" dirty="0" smtClean="0"/>
              <a:t> be </a:t>
            </a:r>
            <a:r>
              <a:rPr lang="it-IT" sz="2400" dirty="0" err="1" smtClean="0"/>
              <a:t>selected</a:t>
            </a:r>
            <a:r>
              <a:rPr lang="it-IT" sz="2400" dirty="0" smtClean="0"/>
              <a:t> so as to </a:t>
            </a:r>
            <a:r>
              <a:rPr lang="it-IT" sz="2400" dirty="0" err="1" smtClean="0"/>
              <a:t>achieve</a:t>
            </a:r>
            <a:r>
              <a:rPr lang="it-IT" sz="2400" dirty="0" smtClean="0"/>
              <a:t> </a:t>
            </a:r>
            <a:r>
              <a:rPr lang="it-IT" sz="2400" dirty="0" err="1" smtClean="0"/>
              <a:t>specific</a:t>
            </a:r>
            <a:r>
              <a:rPr lang="it-IT" sz="2400" dirty="0" smtClean="0"/>
              <a:t> </a:t>
            </a:r>
            <a:r>
              <a:rPr lang="it-IT" sz="2400" dirty="0" err="1" smtClean="0"/>
              <a:t>acceptability</a:t>
            </a:r>
            <a:r>
              <a:rPr lang="it-IT" sz="2400" dirty="0" smtClean="0"/>
              <a:t> </a:t>
            </a:r>
            <a:r>
              <a:rPr lang="it-IT" sz="2400" dirty="0" err="1" smtClean="0"/>
              <a:t>standards</a:t>
            </a:r>
            <a:r>
              <a:rPr lang="it-IT" sz="2400" dirty="0" smtClean="0"/>
              <a:t> </a:t>
            </a:r>
            <a:r>
              <a:rPr lang="it-IT" sz="2400" dirty="0" err="1" smtClean="0"/>
              <a:t>rather</a:t>
            </a:r>
            <a:r>
              <a:rPr lang="it-IT" sz="2400" dirty="0" smtClean="0"/>
              <a:t> </a:t>
            </a:r>
            <a:r>
              <a:rPr lang="it-IT" sz="2400" dirty="0" err="1" smtClean="0"/>
              <a:t>than</a:t>
            </a:r>
            <a:r>
              <a:rPr lang="it-IT" sz="2400" dirty="0" smtClean="0"/>
              <a:t> </a:t>
            </a:r>
            <a:r>
              <a:rPr lang="it-IT" sz="2400" dirty="0" err="1" smtClean="0"/>
              <a:t>attempting</a:t>
            </a:r>
            <a:r>
              <a:rPr lang="it-IT" sz="2400" dirty="0" smtClean="0"/>
              <a:t> to base </a:t>
            </a:r>
            <a:r>
              <a:rPr lang="it-IT" sz="2400" dirty="0" err="1" smtClean="0"/>
              <a:t>them</a:t>
            </a:r>
            <a:r>
              <a:rPr lang="it-IT" sz="2400" dirty="0" smtClean="0"/>
              <a:t> on the </a:t>
            </a:r>
            <a:r>
              <a:rPr lang="it-IT" sz="2400" dirty="0" err="1" smtClean="0"/>
              <a:t>unknown</a:t>
            </a:r>
            <a:r>
              <a:rPr lang="it-IT" sz="2400" dirty="0" smtClean="0"/>
              <a:t> </a:t>
            </a:r>
            <a:r>
              <a:rPr lang="it-IT" sz="2400" dirty="0" err="1" smtClean="0"/>
              <a:t>value</a:t>
            </a:r>
            <a:r>
              <a:rPr lang="it-IT" sz="2400" dirty="0" smtClean="0"/>
              <a:t> of </a:t>
            </a:r>
            <a:r>
              <a:rPr lang="it-IT" sz="2400" dirty="0" err="1" smtClean="0"/>
              <a:t>marginal</a:t>
            </a:r>
            <a:r>
              <a:rPr lang="it-IT" sz="2400" dirty="0" smtClean="0"/>
              <a:t> net </a:t>
            </a:r>
            <a:r>
              <a:rPr lang="it-IT" sz="2400" dirty="0" err="1" smtClean="0"/>
              <a:t>damages</a:t>
            </a:r>
            <a:r>
              <a:rPr lang="it-IT" sz="2400" dirty="0" smtClean="0"/>
              <a:t>»</a:t>
            </a:r>
          </a:p>
          <a:p>
            <a:endParaRPr lang="it-IT" sz="2400" dirty="0"/>
          </a:p>
          <a:p>
            <a:r>
              <a:rPr lang="it-IT" sz="2400" dirty="0" smtClean="0"/>
              <a:t>«In </a:t>
            </a:r>
            <a:r>
              <a:rPr lang="it-IT" sz="2400" dirty="0" err="1" smtClean="0"/>
              <a:t>marked</a:t>
            </a:r>
            <a:r>
              <a:rPr lang="it-IT" sz="2400" dirty="0" smtClean="0"/>
              <a:t> </a:t>
            </a:r>
            <a:r>
              <a:rPr lang="it-IT" sz="2400" dirty="0" err="1" smtClean="0"/>
              <a:t>contrast</a:t>
            </a:r>
            <a:r>
              <a:rPr lang="it-IT" sz="2400" dirty="0" smtClean="0"/>
              <a:t> to an </a:t>
            </a:r>
            <a:r>
              <a:rPr lang="it-IT" sz="2400" dirty="0" err="1" smtClean="0"/>
              <a:t>attempt</a:t>
            </a:r>
            <a:r>
              <a:rPr lang="it-IT" sz="2400" dirty="0" smtClean="0"/>
              <a:t> of </a:t>
            </a:r>
            <a:r>
              <a:rPr lang="it-IT" sz="2400" dirty="0" err="1" smtClean="0"/>
              <a:t>optimisation</a:t>
            </a:r>
            <a:r>
              <a:rPr lang="it-IT" sz="2400" dirty="0" smtClean="0"/>
              <a:t>, </a:t>
            </a:r>
            <a:r>
              <a:rPr lang="it-IT" sz="2400" dirty="0" err="1" smtClean="0"/>
              <a:t>should</a:t>
            </a:r>
            <a:r>
              <a:rPr lang="it-IT" sz="2400" dirty="0" smtClean="0"/>
              <a:t> iterative </a:t>
            </a:r>
            <a:r>
              <a:rPr lang="it-IT" sz="2400" dirty="0" err="1" smtClean="0"/>
              <a:t>adjustments</a:t>
            </a:r>
            <a:r>
              <a:rPr lang="it-IT" sz="2400" dirty="0" smtClean="0"/>
              <a:t> in </a:t>
            </a:r>
            <a:r>
              <a:rPr lang="it-IT" sz="2400" dirty="0" err="1" smtClean="0"/>
              <a:t>tax</a:t>
            </a:r>
            <a:r>
              <a:rPr lang="it-IT" sz="2400" dirty="0" smtClean="0"/>
              <a:t> </a:t>
            </a:r>
            <a:r>
              <a:rPr lang="it-IT" sz="2400" dirty="0" err="1" smtClean="0"/>
              <a:t>rates</a:t>
            </a:r>
            <a:r>
              <a:rPr lang="it-IT" sz="2400" dirty="0" smtClean="0"/>
              <a:t> prove </a:t>
            </a:r>
            <a:r>
              <a:rPr lang="it-IT" sz="2400" dirty="0" err="1" smtClean="0"/>
              <a:t>desirable</a:t>
            </a:r>
            <a:r>
              <a:rPr lang="it-IT" sz="2400" dirty="0" smtClean="0"/>
              <a:t> in a </a:t>
            </a:r>
            <a:r>
              <a:rPr lang="it-IT" sz="2400" dirty="0" err="1" smtClean="0"/>
              <a:t>charges</a:t>
            </a:r>
            <a:r>
              <a:rPr lang="it-IT" sz="2400" dirty="0" smtClean="0"/>
              <a:t> and standard </a:t>
            </a:r>
            <a:r>
              <a:rPr lang="it-IT" sz="2400" dirty="0" err="1" smtClean="0"/>
              <a:t>approach</a:t>
            </a:r>
            <a:r>
              <a:rPr lang="it-IT" sz="2400" dirty="0" smtClean="0"/>
              <a:t>… </a:t>
            </a:r>
            <a:r>
              <a:rPr lang="it-IT" sz="2400" dirty="0" err="1" smtClean="0"/>
              <a:t>They</a:t>
            </a:r>
            <a:r>
              <a:rPr lang="it-IT" sz="2400" dirty="0" smtClean="0"/>
              <a:t> </a:t>
            </a:r>
            <a:r>
              <a:rPr lang="it-IT" sz="2400" dirty="0" err="1" smtClean="0"/>
              <a:t>require</a:t>
            </a:r>
            <a:r>
              <a:rPr lang="it-IT" sz="2400" dirty="0" smtClean="0"/>
              <a:t> no data on </a:t>
            </a:r>
            <a:r>
              <a:rPr lang="it-IT" sz="2400" dirty="0" err="1" smtClean="0"/>
              <a:t>costs</a:t>
            </a:r>
            <a:r>
              <a:rPr lang="it-IT" sz="2400" dirty="0" smtClean="0"/>
              <a:t> and </a:t>
            </a:r>
            <a:r>
              <a:rPr lang="it-IT" sz="2400" dirty="0" err="1" smtClean="0"/>
              <a:t>damage</a:t>
            </a:r>
            <a:r>
              <a:rPr lang="it-IT" sz="2400" dirty="0" smtClean="0"/>
              <a:t>, </a:t>
            </a:r>
            <a:r>
              <a:rPr lang="it-IT" sz="2400" dirty="0" err="1" smtClean="0"/>
              <a:t>only</a:t>
            </a:r>
            <a:r>
              <a:rPr lang="it-IT" sz="2400" dirty="0" smtClean="0"/>
              <a:t> </a:t>
            </a:r>
            <a:r>
              <a:rPr lang="it-IT" sz="2400" dirty="0" err="1" smtClean="0"/>
              <a:t>figures</a:t>
            </a:r>
            <a:r>
              <a:rPr lang="it-IT" sz="2400" dirty="0" smtClean="0"/>
              <a:t> on </a:t>
            </a:r>
            <a:r>
              <a:rPr lang="it-IT" sz="2400" dirty="0" err="1" smtClean="0"/>
              <a:t>current</a:t>
            </a:r>
            <a:r>
              <a:rPr lang="it-IT" sz="2400" dirty="0" smtClean="0"/>
              <a:t> </a:t>
            </a:r>
            <a:r>
              <a:rPr lang="it-IT" sz="2400" dirty="0" err="1" smtClean="0"/>
              <a:t>pollution</a:t>
            </a:r>
            <a:r>
              <a:rPr lang="it-IT" sz="2400" dirty="0" smtClean="0"/>
              <a:t>» </a:t>
            </a:r>
          </a:p>
          <a:p>
            <a:endParaRPr lang="it-IT" sz="2400" dirty="0" smtClean="0"/>
          </a:p>
          <a:p>
            <a:r>
              <a:rPr lang="it-IT" sz="2400" dirty="0" smtClean="0"/>
              <a:t>«</a:t>
            </a:r>
            <a:r>
              <a:rPr lang="it-IT" sz="2400" dirty="0" err="1" smtClean="0"/>
              <a:t>least</a:t>
            </a:r>
            <a:r>
              <a:rPr lang="it-IT" sz="2400" dirty="0" smtClean="0"/>
              <a:t> </a:t>
            </a:r>
            <a:r>
              <a:rPr lang="it-IT" sz="2400" dirty="0" err="1" smtClean="0"/>
              <a:t>cost</a:t>
            </a:r>
            <a:r>
              <a:rPr lang="it-IT" sz="2400" dirty="0" smtClean="0"/>
              <a:t> </a:t>
            </a:r>
            <a:r>
              <a:rPr lang="it-IT" sz="2400" dirty="0" err="1" smtClean="0"/>
              <a:t>method</a:t>
            </a:r>
            <a:r>
              <a:rPr lang="it-IT" sz="2400" dirty="0" smtClean="0"/>
              <a:t> for the </a:t>
            </a:r>
            <a:r>
              <a:rPr lang="it-IT" sz="2400" dirty="0" err="1" smtClean="0"/>
              <a:t>achievement</a:t>
            </a:r>
            <a:r>
              <a:rPr lang="it-IT" sz="2400" dirty="0" smtClean="0"/>
              <a:t> of </a:t>
            </a:r>
            <a:r>
              <a:rPr lang="it-IT" sz="2400" dirty="0" err="1" smtClean="0"/>
              <a:t>these</a:t>
            </a:r>
            <a:r>
              <a:rPr lang="it-IT" sz="2400" dirty="0" smtClean="0"/>
              <a:t> targets»</a:t>
            </a:r>
          </a:p>
          <a:p>
            <a:endParaRPr lang="it-IT" dirty="0"/>
          </a:p>
        </p:txBody>
      </p:sp>
    </p:spTree>
    <p:extLst>
      <p:ext uri="{BB962C8B-B14F-4D97-AF65-F5344CB8AC3E}">
        <p14:creationId xmlns:p14="http://schemas.microsoft.com/office/powerpoint/2010/main" val="38910330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66713"/>
            <a:ext cx="89535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094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78867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5580063" y="3068638"/>
            <a:ext cx="0" cy="266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24" name="TextBox 4"/>
          <p:cNvSpPr txBox="1">
            <a:spLocks noChangeArrowheads="1"/>
          </p:cNvSpPr>
          <p:nvPr/>
        </p:nvSpPr>
        <p:spPr bwMode="auto">
          <a:xfrm>
            <a:off x="5003800" y="2565400"/>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800">
                <a:latin typeface="Arial" charset="0"/>
              </a:rPr>
              <a:t>Kyoto?</a:t>
            </a:r>
            <a:endParaRPr lang="en-GB" altLang="it-IT" sz="1800">
              <a:latin typeface="Arial" charset="0"/>
            </a:endParaRPr>
          </a:p>
        </p:txBody>
      </p:sp>
    </p:spTree>
    <p:extLst>
      <p:ext uri="{BB962C8B-B14F-4D97-AF65-F5344CB8AC3E}">
        <p14:creationId xmlns:p14="http://schemas.microsoft.com/office/powerpoint/2010/main" val="3601893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590550"/>
            <a:ext cx="80962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6300788" y="2565400"/>
            <a:ext cx="0" cy="2519363"/>
          </a:xfrm>
          <a:prstGeom prst="line">
            <a:avLst/>
          </a:prstGeom>
        </p:spPr>
        <p:style>
          <a:lnRef idx="1">
            <a:schemeClr val="accent1"/>
          </a:lnRef>
          <a:fillRef idx="0">
            <a:schemeClr val="accent1"/>
          </a:fillRef>
          <a:effectRef idx="0">
            <a:schemeClr val="accent1"/>
          </a:effectRef>
          <a:fontRef idx="minor">
            <a:schemeClr val="tx1"/>
          </a:fontRef>
        </p:style>
      </p:cxnSp>
      <p:sp>
        <p:nvSpPr>
          <p:cNvPr id="82948" name="TextBox 4"/>
          <p:cNvSpPr txBox="1">
            <a:spLocks noChangeArrowheads="1"/>
          </p:cNvSpPr>
          <p:nvPr/>
        </p:nvSpPr>
        <p:spPr bwMode="auto">
          <a:xfrm>
            <a:off x="323850" y="6165850"/>
            <a:ext cx="756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800">
                <a:latin typeface="Arial" charset="0"/>
              </a:rPr>
              <a:t>Glachant et al (2011), Review of environmental economics and policy</a:t>
            </a:r>
            <a:endParaRPr lang="en-GB" altLang="it-IT" sz="1800">
              <a:latin typeface="Arial" charset="0"/>
            </a:endParaRPr>
          </a:p>
        </p:txBody>
      </p:sp>
    </p:spTree>
    <p:extLst>
      <p:ext uri="{BB962C8B-B14F-4D97-AF65-F5344CB8AC3E}">
        <p14:creationId xmlns:p14="http://schemas.microsoft.com/office/powerpoint/2010/main" val="320064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eaLnBrk="1" hangingPunct="1">
              <a:spcBef>
                <a:spcPts val="800"/>
              </a:spcBef>
              <a:buFont typeface="Arial" charset="0"/>
              <a:buChar char="•"/>
            </a:pPr>
            <a:r>
              <a:rPr lang="it-IT" sz="3200">
                <a:solidFill>
                  <a:srgbClr val="000000"/>
                </a:solidFill>
              </a:rPr>
              <a:t>Grafico waste da oecd</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0868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9396" name="Oval 3"/>
          <p:cNvSpPr>
            <a:spLocks noChangeArrowheads="1"/>
          </p:cNvSpPr>
          <p:nvPr/>
        </p:nvSpPr>
        <p:spPr bwMode="auto">
          <a:xfrm>
            <a:off x="4500563" y="4941888"/>
            <a:ext cx="1008062" cy="792162"/>
          </a:xfrm>
          <a:prstGeom prst="ellipse">
            <a:avLst/>
          </a:prstGeom>
          <a:noFill/>
          <a:ln w="190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59397" name="Line 4"/>
          <p:cNvSpPr>
            <a:spLocks noChangeShapeType="1"/>
          </p:cNvSpPr>
          <p:nvPr/>
        </p:nvSpPr>
        <p:spPr bwMode="auto">
          <a:xfrm flipV="1">
            <a:off x="5148263" y="3498850"/>
            <a:ext cx="936625" cy="13716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722463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0713"/>
            <a:ext cx="8208963" cy="576103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60419" name="Text Box 2"/>
          <p:cNvSpPr txBox="1">
            <a:spLocks noChangeArrowheads="1"/>
          </p:cNvSpPr>
          <p:nvPr/>
        </p:nvSpPr>
        <p:spPr bwMode="auto">
          <a:xfrm>
            <a:off x="1258888" y="2276475"/>
            <a:ext cx="842962" cy="381000"/>
          </a:xfrm>
          <a:prstGeom prst="rect">
            <a:avLst/>
          </a:prstGeom>
          <a:solidFill>
            <a:srgbClr val="FFFFFF"/>
          </a:solidFill>
          <a:ln w="6480">
            <a:solidFill>
              <a:srgbClr val="FFFFFF"/>
            </a:solidFill>
            <a:miter lim="800000"/>
            <a:headEnd/>
            <a:tailEnd/>
          </a:ln>
        </p:spPr>
        <p:txBody>
          <a:bodyPr lIns="94680" tIns="48960" rIns="94680" bIns="4896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buClrTx/>
              <a:buFontTx/>
              <a:buNone/>
            </a:pPr>
            <a:endParaRPr lang="en-US" sz="900">
              <a:solidFill>
                <a:srgbClr val="000000"/>
              </a:solidFill>
              <a:cs typeface="Times New Roman" pitchFamily="18" charset="0"/>
            </a:endParaRPr>
          </a:p>
          <a:p>
            <a:pPr algn="ctr">
              <a:buClrTx/>
              <a:buFontTx/>
              <a:buNone/>
            </a:pPr>
            <a:r>
              <a:rPr lang="en-US" sz="900">
                <a:solidFill>
                  <a:srgbClr val="000000"/>
                </a:solidFill>
                <a:cs typeface="Times New Roman" pitchFamily="18" charset="0"/>
              </a:rPr>
              <a:t>US Recovery Act</a:t>
            </a:r>
          </a:p>
        </p:txBody>
      </p:sp>
      <p:sp>
        <p:nvSpPr>
          <p:cNvPr id="60420" name="Text Box 3"/>
          <p:cNvSpPr txBox="1">
            <a:spLocks noChangeArrowheads="1"/>
          </p:cNvSpPr>
          <p:nvPr/>
        </p:nvSpPr>
        <p:spPr bwMode="auto">
          <a:xfrm>
            <a:off x="2627313" y="2276475"/>
            <a:ext cx="1046162" cy="381000"/>
          </a:xfrm>
          <a:prstGeom prst="rect">
            <a:avLst/>
          </a:prstGeom>
          <a:solidFill>
            <a:srgbClr val="FFFFFF"/>
          </a:solidFill>
          <a:ln w="6480">
            <a:solidFill>
              <a:srgbClr val="FFFFFF"/>
            </a:solidFill>
            <a:miter lim="800000"/>
            <a:headEnd/>
            <a:tailEnd/>
          </a:ln>
        </p:spPr>
        <p:txBody>
          <a:bodyPr lIns="94680" tIns="48960" rIns="94680" bIns="4896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buClrTx/>
              <a:buFontTx/>
              <a:buNone/>
            </a:pPr>
            <a:endParaRPr lang="en-US" sz="900">
              <a:solidFill>
                <a:srgbClr val="000000"/>
              </a:solidFill>
              <a:cs typeface="Times New Roman" pitchFamily="18" charset="0"/>
            </a:endParaRPr>
          </a:p>
          <a:p>
            <a:pPr algn="ctr">
              <a:buClrTx/>
              <a:buFontTx/>
              <a:buNone/>
            </a:pPr>
            <a:r>
              <a:rPr lang="en-US" sz="900">
                <a:solidFill>
                  <a:srgbClr val="000000"/>
                </a:solidFill>
                <a:cs typeface="Times New Roman" pitchFamily="18" charset="0"/>
              </a:rPr>
              <a:t>EU Pack beverage Directive</a:t>
            </a:r>
          </a:p>
        </p:txBody>
      </p:sp>
      <p:sp>
        <p:nvSpPr>
          <p:cNvPr id="60421" name="Text Box 4"/>
          <p:cNvSpPr txBox="1">
            <a:spLocks noChangeArrowheads="1"/>
          </p:cNvSpPr>
          <p:nvPr/>
        </p:nvSpPr>
        <p:spPr bwMode="auto">
          <a:xfrm>
            <a:off x="4067175" y="1916113"/>
            <a:ext cx="644525" cy="381000"/>
          </a:xfrm>
          <a:prstGeom prst="rect">
            <a:avLst/>
          </a:prstGeom>
          <a:solidFill>
            <a:srgbClr val="FFFFFF"/>
          </a:solidFill>
          <a:ln w="6480">
            <a:solidFill>
              <a:srgbClr val="FFFFFF"/>
            </a:solidFill>
            <a:miter lim="800000"/>
            <a:headEnd/>
            <a:tailEnd/>
          </a:ln>
        </p:spPr>
        <p:txBody>
          <a:bodyPr lIns="94680" tIns="48960" rIns="94680" bIns="4896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buClrTx/>
              <a:buFontTx/>
              <a:buNone/>
            </a:pPr>
            <a:endParaRPr lang="en-US" sz="900">
              <a:solidFill>
                <a:srgbClr val="000000"/>
              </a:solidFill>
              <a:cs typeface="Times New Roman" pitchFamily="18" charset="0"/>
            </a:endParaRPr>
          </a:p>
          <a:p>
            <a:pPr algn="ctr">
              <a:buClrTx/>
              <a:buFontTx/>
              <a:buNone/>
            </a:pPr>
            <a:r>
              <a:rPr lang="en-US" sz="900">
                <a:solidFill>
                  <a:srgbClr val="000000"/>
                </a:solidFill>
                <a:cs typeface="Times New Roman" pitchFamily="18" charset="0"/>
              </a:rPr>
              <a:t>DE pack Law</a:t>
            </a:r>
          </a:p>
        </p:txBody>
      </p:sp>
      <p:sp>
        <p:nvSpPr>
          <p:cNvPr id="60422" name="Text Box 5"/>
          <p:cNvSpPr txBox="1">
            <a:spLocks noChangeArrowheads="1"/>
          </p:cNvSpPr>
          <p:nvPr/>
        </p:nvSpPr>
        <p:spPr bwMode="auto">
          <a:xfrm>
            <a:off x="5724525" y="4149725"/>
            <a:ext cx="688975" cy="506413"/>
          </a:xfrm>
          <a:prstGeom prst="rect">
            <a:avLst/>
          </a:prstGeom>
          <a:solidFill>
            <a:srgbClr val="FFFFFF"/>
          </a:solidFill>
          <a:ln w="6480">
            <a:solidFill>
              <a:srgbClr val="FFFFFF"/>
            </a:solidFill>
            <a:miter lim="800000"/>
            <a:headEnd/>
            <a:tailEnd/>
          </a:ln>
        </p:spPr>
        <p:txBody>
          <a:bodyPr lIns="94680" tIns="48960" rIns="94680" bIns="4896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buClrTx/>
              <a:buFontTx/>
              <a:buNone/>
            </a:pPr>
            <a:endParaRPr lang="en-US" sz="900">
              <a:solidFill>
                <a:srgbClr val="000000"/>
              </a:solidFill>
              <a:cs typeface="Times New Roman" pitchFamily="18" charset="0"/>
            </a:endParaRPr>
          </a:p>
          <a:p>
            <a:pPr algn="ctr">
              <a:buClrTx/>
              <a:buFontTx/>
              <a:buNone/>
            </a:pPr>
            <a:r>
              <a:rPr lang="en-US" sz="900">
                <a:solidFill>
                  <a:srgbClr val="000000"/>
                </a:solidFill>
                <a:cs typeface="Times New Roman" pitchFamily="18" charset="0"/>
              </a:rPr>
              <a:t>EU Pack waste Dir</a:t>
            </a:r>
          </a:p>
        </p:txBody>
      </p:sp>
      <p:sp>
        <p:nvSpPr>
          <p:cNvPr id="60423" name="Text Box 6"/>
          <p:cNvSpPr txBox="1">
            <a:spLocks noChangeArrowheads="1"/>
          </p:cNvSpPr>
          <p:nvPr/>
        </p:nvSpPr>
        <p:spPr bwMode="auto">
          <a:xfrm>
            <a:off x="6659563" y="1557338"/>
            <a:ext cx="950912" cy="381000"/>
          </a:xfrm>
          <a:prstGeom prst="rect">
            <a:avLst/>
          </a:prstGeom>
          <a:solidFill>
            <a:srgbClr val="FFFFFF"/>
          </a:solidFill>
          <a:ln w="6480">
            <a:solidFill>
              <a:srgbClr val="FFFFFF"/>
            </a:solidFill>
            <a:miter lim="800000"/>
            <a:headEnd/>
            <a:tailEnd/>
          </a:ln>
        </p:spPr>
        <p:txBody>
          <a:bodyPr lIns="94680" tIns="48960" rIns="94680" bIns="4896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buClrTx/>
              <a:buFontTx/>
              <a:buNone/>
            </a:pPr>
            <a:endParaRPr lang="en-US" sz="900">
              <a:solidFill>
                <a:srgbClr val="000000"/>
              </a:solidFill>
              <a:cs typeface="Times New Roman" pitchFamily="18" charset="0"/>
            </a:endParaRPr>
          </a:p>
          <a:p>
            <a:pPr algn="ctr">
              <a:buClrTx/>
              <a:buFontTx/>
              <a:buNone/>
            </a:pPr>
            <a:r>
              <a:rPr lang="en-US" sz="900">
                <a:solidFill>
                  <a:srgbClr val="000000"/>
                </a:solidFill>
                <a:cs typeface="Times New Roman" pitchFamily="18" charset="0"/>
              </a:rPr>
              <a:t>EU Landfill Directive</a:t>
            </a:r>
          </a:p>
        </p:txBody>
      </p:sp>
      <p:sp>
        <p:nvSpPr>
          <p:cNvPr id="60424" name="Rectangle 7"/>
          <p:cNvSpPr>
            <a:spLocks noChangeArrowheads="1"/>
          </p:cNvSpPr>
          <p:nvPr/>
        </p:nvSpPr>
        <p:spPr bwMode="auto">
          <a:xfrm>
            <a:off x="247650" y="188913"/>
            <a:ext cx="8275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cs typeface="Times New Roman" pitchFamily="18" charset="0"/>
              </a:rPr>
              <a:t>Waste patents, Recycling and municipal Solid Waste. Three years moving average, solid waste on the right axis</a:t>
            </a:r>
          </a:p>
        </p:txBody>
      </p:sp>
      <p:sp>
        <p:nvSpPr>
          <p:cNvPr id="60425" name="Rectangle 8"/>
          <p:cNvSpPr>
            <a:spLocks noChangeArrowheads="1"/>
          </p:cNvSpPr>
          <p:nvPr/>
        </p:nvSpPr>
        <p:spPr bwMode="auto">
          <a:xfrm>
            <a:off x="0" y="177641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Tree>
    <p:extLst>
      <p:ext uri="{BB962C8B-B14F-4D97-AF65-F5344CB8AC3E}">
        <p14:creationId xmlns:p14="http://schemas.microsoft.com/office/powerpoint/2010/main" val="1108507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testo 2"/>
          <p:cNvSpPr>
            <a:spLocks noGrp="1"/>
          </p:cNvSpPr>
          <p:nvPr>
            <p:ph type="body" idx="1"/>
          </p:nvPr>
        </p:nvSpPr>
        <p:spPr>
          <a:xfrm>
            <a:off x="722313" y="2348880"/>
            <a:ext cx="6135687" cy="3137521"/>
          </a:xfrm>
        </p:spPr>
        <p:txBody>
          <a:bodyPr>
            <a:normAutofit lnSpcReduction="10000"/>
          </a:bodyPr>
          <a:lstStyle/>
          <a:p>
            <a:r>
              <a:rPr lang="en-GB" dirty="0" err="1"/>
              <a:t>Johnstone</a:t>
            </a:r>
            <a:r>
              <a:rPr lang="en-GB" dirty="0"/>
              <a:t>, N. </a:t>
            </a:r>
            <a:r>
              <a:rPr lang="en-GB" dirty="0" err="1"/>
              <a:t>Hascic</a:t>
            </a:r>
            <a:r>
              <a:rPr lang="en-GB" dirty="0"/>
              <a:t> I., Popp D., (2010), Renewable energy policies and technological innovation: Evidence based on patent counts, </a:t>
            </a:r>
            <a:r>
              <a:rPr lang="en-GB" i="1" dirty="0"/>
              <a:t>Environmental &amp; Resource economics</a:t>
            </a:r>
            <a:r>
              <a:rPr lang="en-GB" dirty="0"/>
              <a:t>, Vol. 45, pp. 133-155</a:t>
            </a:r>
            <a:r>
              <a:rPr lang="en-GB" dirty="0" smtClean="0"/>
              <a:t>.</a:t>
            </a:r>
          </a:p>
          <a:p>
            <a:endParaRPr lang="en-GB" dirty="0"/>
          </a:p>
          <a:p>
            <a:r>
              <a:rPr lang="en-GB" dirty="0" smtClean="0"/>
              <a:t>Popp</a:t>
            </a:r>
            <a:r>
              <a:rPr lang="en-GB" dirty="0"/>
              <a:t>, D., (2006), International innovation and diffusion of air pollution control technologies: the effects of NOX and SO2 regulation in the US, Japan, and Germany, </a:t>
            </a:r>
            <a:r>
              <a:rPr lang="en-GB" i="1" dirty="0"/>
              <a:t>Journal of Environmental Economics and Management</a:t>
            </a:r>
            <a:r>
              <a:rPr lang="en-GB" dirty="0"/>
              <a:t>, Vol. 51 (1), pp. 46-71.</a:t>
            </a:r>
            <a:endParaRPr lang="it-IT" dirty="0"/>
          </a:p>
          <a:p>
            <a:endParaRPr lang="it-IT" dirty="0"/>
          </a:p>
          <a:p>
            <a:endParaRPr lang="it-IT" dirty="0"/>
          </a:p>
        </p:txBody>
      </p:sp>
    </p:spTree>
    <p:extLst>
      <p:ext uri="{BB962C8B-B14F-4D97-AF65-F5344CB8AC3E}">
        <p14:creationId xmlns:p14="http://schemas.microsoft.com/office/powerpoint/2010/main" val="1071262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EI </a:t>
            </a:r>
            <a:r>
              <a:rPr lang="it-IT" dirty="0" err="1" smtClean="0"/>
              <a:t>adoption</a:t>
            </a:r>
            <a:r>
              <a:rPr lang="it-IT" dirty="0" smtClean="0"/>
              <a:t> and </a:t>
            </a:r>
            <a:r>
              <a:rPr lang="it-IT" dirty="0" err="1" smtClean="0"/>
              <a:t>diffusion</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1338529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709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1511935" y="1688782"/>
            <a:ext cx="6120130" cy="3480435"/>
          </a:xfrm>
          <a:prstGeom prst="rect">
            <a:avLst/>
          </a:prstGeom>
        </p:spPr>
      </p:pic>
    </p:spTree>
    <p:extLst>
      <p:ext uri="{BB962C8B-B14F-4D97-AF65-F5344CB8AC3E}">
        <p14:creationId xmlns:p14="http://schemas.microsoft.com/office/powerpoint/2010/main" val="1060664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1511935" y="1684337"/>
            <a:ext cx="6120130" cy="3489325"/>
          </a:xfrm>
          <a:prstGeom prst="rect">
            <a:avLst/>
          </a:prstGeom>
        </p:spPr>
      </p:pic>
      <p:sp>
        <p:nvSpPr>
          <p:cNvPr id="3" name="CasellaDiTesto 2"/>
          <p:cNvSpPr txBox="1"/>
          <p:nvPr/>
        </p:nvSpPr>
        <p:spPr>
          <a:xfrm>
            <a:off x="827584" y="5805264"/>
            <a:ext cx="5328592" cy="369332"/>
          </a:xfrm>
          <a:prstGeom prst="rect">
            <a:avLst/>
          </a:prstGeom>
          <a:noFill/>
        </p:spPr>
        <p:txBody>
          <a:bodyPr wrap="square" rtlCol="0">
            <a:spAutoFit/>
          </a:bodyPr>
          <a:lstStyle/>
          <a:p>
            <a:r>
              <a:rPr lang="it-IT" dirty="0" smtClean="0"/>
              <a:t>CO2 </a:t>
            </a:r>
            <a:r>
              <a:rPr lang="it-IT" dirty="0" err="1" smtClean="0"/>
              <a:t>abatement</a:t>
            </a:r>
            <a:r>
              <a:rPr lang="it-IT" dirty="0" smtClean="0"/>
              <a:t> </a:t>
            </a:r>
            <a:r>
              <a:rPr lang="it-IT" dirty="0" err="1" smtClean="0"/>
              <a:t>innovation</a:t>
            </a:r>
            <a:endParaRPr lang="it-IT" dirty="0"/>
          </a:p>
        </p:txBody>
      </p:sp>
    </p:spTree>
    <p:extLst>
      <p:ext uri="{BB962C8B-B14F-4D97-AF65-F5344CB8AC3E}">
        <p14:creationId xmlns:p14="http://schemas.microsoft.com/office/powerpoint/2010/main" val="30258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solidFill>
                  <a:srgbClr val="00B050"/>
                </a:solidFill>
              </a:rPr>
              <a:t>CH 11 </a:t>
            </a:r>
            <a:r>
              <a:rPr lang="it-IT" sz="2800" dirty="0" err="1" smtClean="0">
                <a:solidFill>
                  <a:srgbClr val="00B050"/>
                </a:solidFill>
              </a:rPr>
              <a:t>Baumol</a:t>
            </a:r>
            <a:r>
              <a:rPr lang="it-IT" sz="2800" dirty="0" smtClean="0">
                <a:solidFill>
                  <a:srgbClr val="00B050"/>
                </a:solidFill>
              </a:rPr>
              <a:t> &amp; </a:t>
            </a:r>
            <a:r>
              <a:rPr lang="it-IT" sz="2800" dirty="0" err="1" smtClean="0">
                <a:solidFill>
                  <a:srgbClr val="00B050"/>
                </a:solidFill>
              </a:rPr>
              <a:t>Oates</a:t>
            </a:r>
            <a:r>
              <a:rPr lang="it-IT" sz="2800" dirty="0" smtClean="0">
                <a:solidFill>
                  <a:srgbClr val="00B050"/>
                </a:solidFill>
              </a:rPr>
              <a:t> – A </a:t>
            </a:r>
            <a:r>
              <a:rPr lang="it-IT" sz="2800" dirty="0" err="1" smtClean="0">
                <a:solidFill>
                  <a:srgbClr val="00B050"/>
                </a:solidFill>
              </a:rPr>
              <a:t>theory</a:t>
            </a:r>
            <a:r>
              <a:rPr lang="it-IT" sz="2800" dirty="0" smtClean="0">
                <a:solidFill>
                  <a:srgbClr val="00B050"/>
                </a:solidFill>
              </a:rPr>
              <a:t> of </a:t>
            </a:r>
            <a:r>
              <a:rPr lang="it-IT" sz="2800" dirty="0" err="1" smtClean="0">
                <a:solidFill>
                  <a:srgbClr val="00B050"/>
                </a:solidFill>
              </a:rPr>
              <a:t>environmental</a:t>
            </a:r>
            <a:r>
              <a:rPr lang="it-IT" sz="2800" dirty="0" smtClean="0">
                <a:solidFill>
                  <a:srgbClr val="00B050"/>
                </a:solidFill>
              </a:rPr>
              <a:t> policy</a:t>
            </a:r>
            <a:endParaRPr lang="it-IT" sz="2800" dirty="0">
              <a:solidFill>
                <a:srgbClr val="00B050"/>
              </a:solidFill>
            </a:endParaRPr>
          </a:p>
        </p:txBody>
      </p:sp>
      <p:sp>
        <p:nvSpPr>
          <p:cNvPr id="3" name="Segnaposto contenuto 2"/>
          <p:cNvSpPr>
            <a:spLocks noGrp="1"/>
          </p:cNvSpPr>
          <p:nvPr>
            <p:ph idx="1"/>
          </p:nvPr>
        </p:nvSpPr>
        <p:spPr/>
        <p:txBody>
          <a:bodyPr>
            <a:normAutofit fontScale="92500" lnSpcReduction="20000"/>
          </a:bodyPr>
          <a:lstStyle/>
          <a:p>
            <a:r>
              <a:rPr lang="it-IT" sz="2400" dirty="0"/>
              <a:t>The </a:t>
            </a:r>
            <a:r>
              <a:rPr lang="it-IT" sz="2400" dirty="0" err="1"/>
              <a:t>validity</a:t>
            </a:r>
            <a:r>
              <a:rPr lang="it-IT" sz="2400" dirty="0"/>
              <a:t> of the </a:t>
            </a:r>
            <a:r>
              <a:rPr lang="it-IT" sz="2400" dirty="0" err="1"/>
              <a:t>least</a:t>
            </a:r>
            <a:r>
              <a:rPr lang="it-IT" sz="2400" dirty="0"/>
              <a:t> </a:t>
            </a:r>
            <a:r>
              <a:rPr lang="it-IT" sz="2400" dirty="0" err="1"/>
              <a:t>cost</a:t>
            </a:r>
            <a:r>
              <a:rPr lang="it-IT" sz="2400" dirty="0"/>
              <a:t> </a:t>
            </a:r>
            <a:r>
              <a:rPr lang="it-IT" sz="2400" dirty="0" err="1" smtClean="0"/>
              <a:t>theorem</a:t>
            </a:r>
            <a:r>
              <a:rPr lang="it-IT" sz="2400" dirty="0" smtClean="0"/>
              <a:t> </a:t>
            </a:r>
            <a:r>
              <a:rPr lang="it-IT" sz="2400" dirty="0" err="1" smtClean="0"/>
              <a:t>does</a:t>
            </a:r>
            <a:r>
              <a:rPr lang="it-IT" sz="2400" dirty="0" smtClean="0"/>
              <a:t> </a:t>
            </a:r>
            <a:r>
              <a:rPr lang="it-IT" sz="2400" dirty="0" err="1" smtClean="0"/>
              <a:t>not</a:t>
            </a:r>
            <a:r>
              <a:rPr lang="it-IT" sz="2400" dirty="0" smtClean="0"/>
              <a:t> </a:t>
            </a:r>
            <a:r>
              <a:rPr lang="it-IT" sz="2400" dirty="0" err="1" smtClean="0"/>
              <a:t>require</a:t>
            </a:r>
            <a:r>
              <a:rPr lang="it-IT" sz="2400" dirty="0" smtClean="0"/>
              <a:t> profit </a:t>
            </a:r>
            <a:r>
              <a:rPr lang="it-IT" sz="2400" dirty="0" err="1" smtClean="0"/>
              <a:t>maximizer</a:t>
            </a:r>
            <a:r>
              <a:rPr lang="it-IT" sz="2400" dirty="0" smtClean="0"/>
              <a:t> or </a:t>
            </a:r>
            <a:r>
              <a:rPr lang="it-IT" sz="2400" dirty="0" err="1" smtClean="0"/>
              <a:t>perfect</a:t>
            </a:r>
            <a:r>
              <a:rPr lang="it-IT" sz="2400" dirty="0" smtClean="0"/>
              <a:t> </a:t>
            </a:r>
            <a:r>
              <a:rPr lang="it-IT" sz="2400" dirty="0" err="1" smtClean="0"/>
              <a:t>competition</a:t>
            </a:r>
            <a:r>
              <a:rPr lang="it-IT" sz="2400" dirty="0" smtClean="0"/>
              <a:t>,  </a:t>
            </a:r>
            <a:r>
              <a:rPr lang="it-IT" sz="2400" dirty="0" err="1" smtClean="0"/>
              <a:t>all</a:t>
            </a:r>
            <a:r>
              <a:rPr lang="it-IT" sz="2400" dirty="0" smtClean="0"/>
              <a:t> </a:t>
            </a:r>
            <a:r>
              <a:rPr lang="it-IT" sz="2400" dirty="0" err="1" smtClean="0"/>
              <a:t>that</a:t>
            </a:r>
            <a:r>
              <a:rPr lang="it-IT" sz="2400" dirty="0" smtClean="0"/>
              <a:t> </a:t>
            </a:r>
            <a:r>
              <a:rPr lang="it-IT" sz="2400" dirty="0" err="1" smtClean="0"/>
              <a:t>is</a:t>
            </a:r>
            <a:r>
              <a:rPr lang="it-IT" sz="2400" dirty="0" smtClean="0"/>
              <a:t> </a:t>
            </a:r>
            <a:r>
              <a:rPr lang="it-IT" sz="2400" dirty="0" err="1" smtClean="0"/>
              <a:t>necessary</a:t>
            </a:r>
            <a:r>
              <a:rPr lang="it-IT" sz="2400" dirty="0" smtClean="0"/>
              <a:t> </a:t>
            </a:r>
            <a:r>
              <a:rPr lang="it-IT" sz="2400" dirty="0" err="1" smtClean="0"/>
              <a:t>is</a:t>
            </a:r>
            <a:r>
              <a:rPr lang="it-IT" sz="2400" dirty="0" smtClean="0"/>
              <a:t> </a:t>
            </a:r>
            <a:r>
              <a:rPr lang="it-IT" sz="2400" dirty="0" err="1" smtClean="0"/>
              <a:t>that</a:t>
            </a:r>
            <a:r>
              <a:rPr lang="it-IT" sz="2400" dirty="0" smtClean="0"/>
              <a:t> </a:t>
            </a:r>
            <a:r>
              <a:rPr lang="it-IT" sz="2400" dirty="0" err="1" smtClean="0"/>
              <a:t>firms</a:t>
            </a:r>
            <a:r>
              <a:rPr lang="it-IT" sz="2400" dirty="0" smtClean="0"/>
              <a:t> </a:t>
            </a:r>
            <a:r>
              <a:rPr lang="it-IT" sz="2400" dirty="0" err="1" smtClean="0"/>
              <a:t>minimise</a:t>
            </a:r>
            <a:r>
              <a:rPr lang="it-IT" sz="2400" dirty="0" smtClean="0"/>
              <a:t> </a:t>
            </a:r>
            <a:r>
              <a:rPr lang="it-IT" sz="2400" dirty="0" err="1" smtClean="0"/>
              <a:t>cosst</a:t>
            </a:r>
            <a:r>
              <a:rPr lang="it-IT" sz="2400" dirty="0" smtClean="0"/>
              <a:t> or </a:t>
            </a:r>
            <a:r>
              <a:rPr lang="it-IT" sz="2400" dirty="0" err="1" smtClean="0"/>
              <a:t>whatever</a:t>
            </a:r>
            <a:r>
              <a:rPr lang="it-IT" sz="2400" dirty="0" smtClean="0"/>
              <a:t> </a:t>
            </a:r>
            <a:r>
              <a:rPr lang="it-IT" sz="2400" dirty="0" err="1" smtClean="0"/>
              <a:t>ouput</a:t>
            </a:r>
            <a:r>
              <a:rPr lang="it-IT" sz="2400" dirty="0" smtClean="0"/>
              <a:t> </a:t>
            </a:r>
            <a:r>
              <a:rPr lang="it-IT" sz="2400" dirty="0" err="1" smtClean="0"/>
              <a:t>they</a:t>
            </a:r>
            <a:r>
              <a:rPr lang="it-IT" sz="2400" dirty="0" smtClean="0"/>
              <a:t> </a:t>
            </a:r>
            <a:r>
              <a:rPr lang="it-IT" sz="2400" dirty="0" err="1" smtClean="0"/>
              <a:t>select</a:t>
            </a:r>
            <a:endParaRPr lang="it-IT" sz="2400" dirty="0"/>
          </a:p>
          <a:p>
            <a:pPr lvl="1"/>
            <a:r>
              <a:rPr lang="it-IT" sz="2400" dirty="0" err="1" smtClean="0"/>
              <a:t>Invariance</a:t>
            </a:r>
            <a:r>
              <a:rPr lang="it-IT" sz="2400" dirty="0" smtClean="0"/>
              <a:t> </a:t>
            </a:r>
            <a:r>
              <a:rPr lang="it-IT" sz="2400" dirty="0" err="1" smtClean="0"/>
              <a:t>wrt</a:t>
            </a:r>
            <a:r>
              <a:rPr lang="it-IT" sz="2400" dirty="0" smtClean="0"/>
              <a:t> market </a:t>
            </a:r>
            <a:r>
              <a:rPr lang="it-IT" sz="2400" dirty="0" err="1" smtClean="0"/>
              <a:t>structure</a:t>
            </a:r>
            <a:endParaRPr lang="it-IT" sz="2400" dirty="0" smtClean="0"/>
          </a:p>
          <a:p>
            <a:pPr lvl="1"/>
            <a:endParaRPr lang="it-IT" sz="2400" dirty="0"/>
          </a:p>
          <a:p>
            <a:pPr lvl="1"/>
            <a:endParaRPr lang="it-IT" sz="2400" dirty="0" smtClean="0"/>
          </a:p>
          <a:p>
            <a:r>
              <a:rPr lang="it-IT" sz="2400" dirty="0" smtClean="0"/>
              <a:t>The </a:t>
            </a:r>
            <a:r>
              <a:rPr lang="it-IT" sz="2400" dirty="0" err="1" smtClean="0"/>
              <a:t>approach</a:t>
            </a:r>
            <a:r>
              <a:rPr lang="it-IT" sz="2400" dirty="0" smtClean="0"/>
              <a:t> </a:t>
            </a:r>
            <a:r>
              <a:rPr lang="it-IT" sz="2400" dirty="0" err="1" smtClean="0"/>
              <a:t>approximate</a:t>
            </a:r>
            <a:r>
              <a:rPr lang="it-IT" sz="2400" dirty="0" smtClean="0"/>
              <a:t> a </a:t>
            </a:r>
            <a:r>
              <a:rPr lang="it-IT" sz="2400" dirty="0" err="1" smtClean="0"/>
              <a:t>pigovian</a:t>
            </a:r>
            <a:r>
              <a:rPr lang="it-IT" sz="2400" dirty="0" smtClean="0"/>
              <a:t> </a:t>
            </a:r>
            <a:r>
              <a:rPr lang="it-IT" sz="2400" dirty="0" err="1" smtClean="0"/>
              <a:t>outcome</a:t>
            </a:r>
            <a:endParaRPr lang="it-IT" sz="2400" dirty="0" smtClean="0"/>
          </a:p>
          <a:p>
            <a:endParaRPr lang="it-IT" sz="2400" dirty="0" smtClean="0"/>
          </a:p>
          <a:p>
            <a:r>
              <a:rPr lang="it-IT" sz="2400" b="1" dirty="0" smtClean="0"/>
              <a:t>New and </a:t>
            </a:r>
            <a:r>
              <a:rPr lang="it-IT" sz="2400" b="1" dirty="0" err="1" smtClean="0"/>
              <a:t>broad</a:t>
            </a:r>
            <a:r>
              <a:rPr lang="it-IT" sz="2400" b="1" dirty="0" smtClean="0"/>
              <a:t> policy </a:t>
            </a:r>
            <a:r>
              <a:rPr lang="it-IT" sz="2400" b="1" dirty="0" err="1" smtClean="0"/>
              <a:t>optimality</a:t>
            </a:r>
            <a:r>
              <a:rPr lang="it-IT" sz="2400" b="1" dirty="0" smtClean="0"/>
              <a:t> </a:t>
            </a:r>
            <a:r>
              <a:rPr lang="it-IT" sz="2400" b="1" dirty="0" err="1" smtClean="0"/>
              <a:t>definition</a:t>
            </a:r>
            <a:r>
              <a:rPr lang="it-IT" sz="2400" b="1" dirty="0" smtClean="0"/>
              <a:t>: </a:t>
            </a:r>
            <a:r>
              <a:rPr lang="it-IT" sz="2400" b="1" dirty="0" err="1" smtClean="0"/>
              <a:t>efficiency</a:t>
            </a:r>
            <a:r>
              <a:rPr lang="it-IT" sz="2400" b="1" dirty="0" smtClean="0"/>
              <a:t>, </a:t>
            </a:r>
            <a:r>
              <a:rPr lang="it-IT" sz="2400" b="1" dirty="0" err="1" smtClean="0"/>
              <a:t>effectiveness</a:t>
            </a:r>
            <a:r>
              <a:rPr lang="it-IT" sz="2400" b="1" dirty="0" smtClean="0"/>
              <a:t>, </a:t>
            </a:r>
            <a:r>
              <a:rPr lang="it-IT" sz="2400" b="1" dirty="0" smtClean="0">
                <a:solidFill>
                  <a:srgbClr val="FF0000"/>
                </a:solidFill>
              </a:rPr>
              <a:t>social </a:t>
            </a:r>
            <a:r>
              <a:rPr lang="it-IT" sz="2400" b="1" dirty="0" err="1" smtClean="0">
                <a:solidFill>
                  <a:srgbClr val="FF0000"/>
                </a:solidFill>
              </a:rPr>
              <a:t>feasibility</a:t>
            </a:r>
            <a:r>
              <a:rPr lang="it-IT" sz="2400" b="1" dirty="0" smtClean="0">
                <a:solidFill>
                  <a:srgbClr val="FF0000"/>
                </a:solidFill>
              </a:rPr>
              <a:t> (</a:t>
            </a:r>
            <a:r>
              <a:rPr lang="it-IT" sz="2400" b="1" dirty="0" err="1" smtClean="0">
                <a:solidFill>
                  <a:srgbClr val="FF0000"/>
                </a:solidFill>
              </a:rPr>
              <a:t>broadly</a:t>
            </a:r>
            <a:r>
              <a:rPr lang="it-IT" sz="2400" b="1" dirty="0" smtClean="0">
                <a:solidFill>
                  <a:srgbClr val="FF0000"/>
                </a:solidFill>
              </a:rPr>
              <a:t> </a:t>
            </a:r>
            <a:r>
              <a:rPr lang="it-IT" sz="2400" b="1" dirty="0" err="1" smtClean="0">
                <a:solidFill>
                  <a:srgbClr val="FF0000"/>
                </a:solidFill>
              </a:rPr>
              <a:t>defined</a:t>
            </a:r>
            <a:r>
              <a:rPr lang="it-IT" sz="2400" b="1" dirty="0" smtClean="0">
                <a:solidFill>
                  <a:srgbClr val="FF0000"/>
                </a:solidFill>
              </a:rPr>
              <a:t>)</a:t>
            </a:r>
          </a:p>
          <a:p>
            <a:pPr lvl="1"/>
            <a:r>
              <a:rPr lang="it-IT" sz="2400" dirty="0" smtClean="0"/>
              <a:t>www.cecilia2050.eu </a:t>
            </a:r>
            <a:endParaRPr lang="it-IT" sz="2400" dirty="0"/>
          </a:p>
          <a:p>
            <a:endParaRPr lang="it-IT" sz="2400" dirty="0"/>
          </a:p>
          <a:p>
            <a:endParaRPr lang="it-IT" sz="2400" dirty="0" smtClean="0"/>
          </a:p>
          <a:p>
            <a:r>
              <a:rPr lang="it-IT" sz="2400" b="1" dirty="0" err="1" smtClean="0"/>
              <a:t>It</a:t>
            </a:r>
            <a:r>
              <a:rPr lang="it-IT" sz="2400" b="1" dirty="0" smtClean="0"/>
              <a:t> </a:t>
            </a:r>
            <a:r>
              <a:rPr lang="it-IT" sz="2400" b="1" dirty="0" err="1" smtClean="0"/>
              <a:t>leads</a:t>
            </a:r>
            <a:r>
              <a:rPr lang="it-IT" sz="2400" b="1" dirty="0" smtClean="0"/>
              <a:t> to </a:t>
            </a:r>
            <a:r>
              <a:rPr lang="it-IT" sz="2400" b="1" dirty="0" err="1" smtClean="0"/>
              <a:t>Political</a:t>
            </a:r>
            <a:r>
              <a:rPr lang="it-IT" sz="2400" b="1" dirty="0" smtClean="0"/>
              <a:t> economy </a:t>
            </a:r>
            <a:r>
              <a:rPr lang="it-IT" sz="2400" b="1" dirty="0" err="1" smtClean="0"/>
              <a:t>issues</a:t>
            </a:r>
            <a:endParaRPr lang="it-IT" sz="2400" b="1" dirty="0"/>
          </a:p>
          <a:p>
            <a:endParaRPr lang="it-IT" dirty="0"/>
          </a:p>
        </p:txBody>
      </p:sp>
    </p:spTree>
    <p:extLst>
      <p:ext uri="{BB962C8B-B14F-4D97-AF65-F5344CB8AC3E}">
        <p14:creationId xmlns:p14="http://schemas.microsoft.com/office/powerpoint/2010/main" val="26495562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1511935" y="1631632"/>
            <a:ext cx="6120130" cy="3594735"/>
          </a:xfrm>
          <a:prstGeom prst="rect">
            <a:avLst/>
          </a:prstGeom>
        </p:spPr>
      </p:pic>
      <p:sp>
        <p:nvSpPr>
          <p:cNvPr id="3" name="CasellaDiTesto 2"/>
          <p:cNvSpPr txBox="1"/>
          <p:nvPr/>
        </p:nvSpPr>
        <p:spPr>
          <a:xfrm>
            <a:off x="755576" y="5661248"/>
            <a:ext cx="5328592" cy="369332"/>
          </a:xfrm>
          <a:prstGeom prst="rect">
            <a:avLst/>
          </a:prstGeom>
          <a:noFill/>
        </p:spPr>
        <p:txBody>
          <a:bodyPr wrap="square" rtlCol="0">
            <a:spAutoFit/>
          </a:bodyPr>
          <a:lstStyle/>
          <a:p>
            <a:r>
              <a:rPr lang="it-IT" dirty="0" smtClean="0"/>
              <a:t>Energy </a:t>
            </a:r>
            <a:r>
              <a:rPr lang="it-IT" dirty="0" err="1" smtClean="0"/>
              <a:t>efficiency</a:t>
            </a:r>
            <a:r>
              <a:rPr lang="it-IT" dirty="0" smtClean="0"/>
              <a:t> </a:t>
            </a:r>
            <a:r>
              <a:rPr lang="it-IT" dirty="0" err="1" smtClean="0"/>
              <a:t>abatement</a:t>
            </a:r>
            <a:r>
              <a:rPr lang="it-IT" dirty="0" smtClean="0"/>
              <a:t> </a:t>
            </a:r>
            <a:r>
              <a:rPr lang="it-IT" dirty="0" err="1" smtClean="0"/>
              <a:t>innovation</a:t>
            </a:r>
            <a:endParaRPr lang="it-IT" dirty="0"/>
          </a:p>
        </p:txBody>
      </p:sp>
    </p:spTree>
    <p:extLst>
      <p:ext uri="{BB962C8B-B14F-4D97-AF65-F5344CB8AC3E}">
        <p14:creationId xmlns:p14="http://schemas.microsoft.com/office/powerpoint/2010/main" val="1299140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1883727" y="1871027"/>
            <a:ext cx="5376545" cy="3115945"/>
          </a:xfrm>
          <a:prstGeom prst="rect">
            <a:avLst/>
          </a:prstGeom>
          <a:noFill/>
          <a:ln w="9525">
            <a:noFill/>
            <a:miter lim="800000"/>
            <a:headEnd/>
            <a:tailEnd/>
          </a:ln>
        </p:spPr>
      </p:pic>
      <p:sp>
        <p:nvSpPr>
          <p:cNvPr id="3" name="CasellaDiTesto 2"/>
          <p:cNvSpPr txBox="1"/>
          <p:nvPr/>
        </p:nvSpPr>
        <p:spPr>
          <a:xfrm>
            <a:off x="971600" y="5661248"/>
            <a:ext cx="4824536" cy="369332"/>
          </a:xfrm>
          <a:prstGeom prst="rect">
            <a:avLst/>
          </a:prstGeom>
          <a:noFill/>
        </p:spPr>
        <p:txBody>
          <a:bodyPr wrap="square" rtlCol="0">
            <a:spAutoFit/>
          </a:bodyPr>
          <a:lstStyle/>
          <a:p>
            <a:r>
              <a:rPr lang="it-IT" dirty="0" err="1" smtClean="0"/>
              <a:t>Environmental</a:t>
            </a:r>
            <a:r>
              <a:rPr lang="it-IT" dirty="0" smtClean="0"/>
              <a:t> </a:t>
            </a:r>
            <a:r>
              <a:rPr lang="it-IT" dirty="0" err="1" smtClean="0"/>
              <a:t>productivity</a:t>
            </a:r>
            <a:r>
              <a:rPr lang="it-IT" dirty="0" smtClean="0"/>
              <a:t> and </a:t>
            </a:r>
            <a:r>
              <a:rPr lang="it-IT" dirty="0" err="1" smtClean="0"/>
              <a:t>innovation</a:t>
            </a:r>
            <a:endParaRPr lang="it-IT" dirty="0"/>
          </a:p>
        </p:txBody>
      </p:sp>
    </p:spTree>
    <p:extLst>
      <p:ext uri="{BB962C8B-B14F-4D97-AF65-F5344CB8AC3E}">
        <p14:creationId xmlns:p14="http://schemas.microsoft.com/office/powerpoint/2010/main" val="39209187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2377440" y="1821815"/>
            <a:ext cx="4389120" cy="3214370"/>
          </a:xfrm>
          <a:prstGeom prst="rect">
            <a:avLst/>
          </a:prstGeom>
          <a:noFill/>
          <a:ln w="9525">
            <a:noFill/>
            <a:miter lim="800000"/>
            <a:headEnd/>
            <a:tailEnd/>
          </a:ln>
        </p:spPr>
      </p:pic>
      <p:sp>
        <p:nvSpPr>
          <p:cNvPr id="3" name="CasellaDiTesto 2"/>
          <p:cNvSpPr txBox="1"/>
          <p:nvPr/>
        </p:nvSpPr>
        <p:spPr>
          <a:xfrm>
            <a:off x="755576" y="5805264"/>
            <a:ext cx="5256584" cy="369332"/>
          </a:xfrm>
          <a:prstGeom prst="rect">
            <a:avLst/>
          </a:prstGeom>
          <a:noFill/>
        </p:spPr>
        <p:txBody>
          <a:bodyPr wrap="square" rtlCol="0">
            <a:spAutoFit/>
          </a:bodyPr>
          <a:lstStyle/>
          <a:p>
            <a:r>
              <a:rPr lang="it-IT" dirty="0" err="1" smtClean="0"/>
              <a:t>Not</a:t>
            </a:r>
            <a:r>
              <a:rPr lang="it-IT" dirty="0" smtClean="0"/>
              <a:t> easy </a:t>
            </a:r>
            <a:r>
              <a:rPr lang="it-IT" dirty="0" err="1" smtClean="0"/>
              <a:t>causal</a:t>
            </a:r>
            <a:r>
              <a:rPr lang="it-IT" dirty="0" smtClean="0"/>
              <a:t> </a:t>
            </a:r>
            <a:r>
              <a:rPr lang="it-IT" dirty="0" err="1" smtClean="0"/>
              <a:t>definition</a:t>
            </a:r>
            <a:endParaRPr lang="it-IT" dirty="0"/>
          </a:p>
        </p:txBody>
      </p:sp>
      <p:sp>
        <p:nvSpPr>
          <p:cNvPr id="4" name="CasellaDiTesto 3"/>
          <p:cNvSpPr txBox="1"/>
          <p:nvPr/>
        </p:nvSpPr>
        <p:spPr>
          <a:xfrm>
            <a:off x="539552" y="620688"/>
            <a:ext cx="4824536" cy="369332"/>
          </a:xfrm>
          <a:prstGeom prst="rect">
            <a:avLst/>
          </a:prstGeom>
          <a:noFill/>
        </p:spPr>
        <p:txBody>
          <a:bodyPr wrap="square" rtlCol="0">
            <a:spAutoFit/>
          </a:bodyPr>
          <a:lstStyle/>
          <a:p>
            <a:r>
              <a:rPr lang="it-IT" dirty="0" err="1" smtClean="0"/>
              <a:t>Environmental</a:t>
            </a:r>
            <a:r>
              <a:rPr lang="it-IT" dirty="0" smtClean="0"/>
              <a:t> </a:t>
            </a:r>
            <a:r>
              <a:rPr lang="it-IT" dirty="0" err="1" smtClean="0"/>
              <a:t>productivity</a:t>
            </a:r>
            <a:r>
              <a:rPr lang="it-IT" dirty="0" smtClean="0"/>
              <a:t> and </a:t>
            </a:r>
            <a:r>
              <a:rPr lang="it-IT" dirty="0" err="1" smtClean="0"/>
              <a:t>innovation</a:t>
            </a:r>
            <a:endParaRPr lang="it-IT" dirty="0"/>
          </a:p>
        </p:txBody>
      </p:sp>
    </p:spTree>
    <p:extLst>
      <p:ext uri="{BB962C8B-B14F-4D97-AF65-F5344CB8AC3E}">
        <p14:creationId xmlns:p14="http://schemas.microsoft.com/office/powerpoint/2010/main" val="3583140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286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6197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600" dirty="0" smtClean="0"/>
              <a:t>Drivers of EI</a:t>
            </a:r>
          </a:p>
          <a:p>
            <a:r>
              <a:rPr lang="it-IT" sz="3600" dirty="0" err="1" smtClean="0"/>
              <a:t>Effects</a:t>
            </a:r>
            <a:r>
              <a:rPr lang="it-IT" sz="3600" dirty="0" smtClean="0"/>
              <a:t> of EI</a:t>
            </a:r>
          </a:p>
          <a:p>
            <a:r>
              <a:rPr lang="it-IT" sz="3600" dirty="0" err="1" smtClean="0"/>
              <a:t>Complementarity</a:t>
            </a:r>
            <a:r>
              <a:rPr lang="it-IT" sz="3600" dirty="0" smtClean="0"/>
              <a:t> (</a:t>
            </a:r>
            <a:r>
              <a:rPr lang="it-IT" sz="3600" dirty="0" err="1" smtClean="0"/>
              <a:t>among</a:t>
            </a:r>
            <a:r>
              <a:rPr lang="it-IT" sz="3600" dirty="0" smtClean="0"/>
              <a:t> drivers and </a:t>
            </a:r>
            <a:r>
              <a:rPr lang="it-IT" sz="3600" dirty="0" err="1" smtClean="0"/>
              <a:t>innovations</a:t>
            </a:r>
            <a:r>
              <a:rPr lang="it-IT" sz="3600" dirty="0" smtClean="0"/>
              <a:t> as </a:t>
            </a:r>
            <a:r>
              <a:rPr lang="it-IT" sz="3600" dirty="0" err="1" smtClean="0"/>
              <a:t>well</a:t>
            </a:r>
            <a:r>
              <a:rPr lang="it-IT" sz="3600" dirty="0" smtClean="0"/>
              <a:t>)</a:t>
            </a:r>
          </a:p>
          <a:p>
            <a:r>
              <a:rPr lang="it-IT" sz="3600" dirty="0" smtClean="0"/>
              <a:t>Regional </a:t>
            </a:r>
            <a:r>
              <a:rPr lang="it-IT" sz="3600" dirty="0" err="1" smtClean="0"/>
              <a:t>aspects</a:t>
            </a:r>
            <a:endParaRPr lang="it-IT" sz="3600" dirty="0"/>
          </a:p>
        </p:txBody>
      </p:sp>
    </p:spTree>
    <p:extLst>
      <p:ext uri="{BB962C8B-B14F-4D97-AF65-F5344CB8AC3E}">
        <p14:creationId xmlns:p14="http://schemas.microsoft.com/office/powerpoint/2010/main" val="19409028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35DE5C4-D9DE-40F8-A9A8-9FCCED5E8C0B}" type="slidenum">
              <a:rPr lang="it-IT" smtClean="0"/>
              <a:pPr>
                <a:defRPr/>
              </a:pPr>
              <a:t>75</a:t>
            </a:fld>
            <a:endParaRPr lang="it-IT"/>
          </a:p>
        </p:txBody>
      </p:sp>
      <p:sp>
        <p:nvSpPr>
          <p:cNvPr id="3" name="CasellaDiTesto 2"/>
          <p:cNvSpPr txBox="1"/>
          <p:nvPr/>
        </p:nvSpPr>
        <p:spPr>
          <a:xfrm>
            <a:off x="3124200" y="1219200"/>
            <a:ext cx="3200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err="1" smtClean="0"/>
              <a:t>Economic</a:t>
            </a:r>
            <a:r>
              <a:rPr lang="it-IT" dirty="0" smtClean="0"/>
              <a:t> performances</a:t>
            </a:r>
            <a:endParaRPr lang="it-IT" dirty="0"/>
          </a:p>
        </p:txBody>
      </p:sp>
      <p:sp>
        <p:nvSpPr>
          <p:cNvPr id="4" name="CasellaDiTesto 3"/>
          <p:cNvSpPr txBox="1"/>
          <p:nvPr/>
        </p:nvSpPr>
        <p:spPr>
          <a:xfrm>
            <a:off x="990600" y="2661166"/>
            <a:ext cx="32004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smtClean="0"/>
              <a:t>Eco </a:t>
            </a:r>
            <a:r>
              <a:rPr lang="it-IT" dirty="0" err="1" smtClean="0"/>
              <a:t>innovations</a:t>
            </a:r>
            <a:endParaRPr lang="it-IT" dirty="0"/>
          </a:p>
        </p:txBody>
      </p:sp>
      <p:sp>
        <p:nvSpPr>
          <p:cNvPr id="5" name="CasellaDiTesto 4"/>
          <p:cNvSpPr txBox="1"/>
          <p:nvPr/>
        </p:nvSpPr>
        <p:spPr>
          <a:xfrm>
            <a:off x="4699000" y="2661166"/>
            <a:ext cx="32004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it-IT" dirty="0" err="1" smtClean="0"/>
              <a:t>Tech-org</a:t>
            </a:r>
            <a:r>
              <a:rPr lang="it-IT" dirty="0" smtClean="0"/>
              <a:t> </a:t>
            </a:r>
            <a:r>
              <a:rPr lang="it-IT" dirty="0" err="1" smtClean="0"/>
              <a:t>innovations</a:t>
            </a:r>
            <a:endParaRPr lang="it-IT" dirty="0"/>
          </a:p>
        </p:txBody>
      </p:sp>
      <p:sp>
        <p:nvSpPr>
          <p:cNvPr id="6" name="CasellaDiTesto 5"/>
          <p:cNvSpPr txBox="1"/>
          <p:nvPr/>
        </p:nvSpPr>
        <p:spPr>
          <a:xfrm>
            <a:off x="1003300" y="4267200"/>
            <a:ext cx="3200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err="1" smtClean="0"/>
              <a:t>Agglomeration</a:t>
            </a:r>
            <a:r>
              <a:rPr lang="it-IT" dirty="0" smtClean="0"/>
              <a:t> </a:t>
            </a:r>
            <a:r>
              <a:rPr lang="it-IT" dirty="0" err="1" smtClean="0"/>
              <a:t>economies</a:t>
            </a:r>
            <a:r>
              <a:rPr lang="it-IT" dirty="0" smtClean="0"/>
              <a:t> (eco inno) / </a:t>
            </a:r>
            <a:r>
              <a:rPr lang="it-IT" dirty="0" err="1" smtClean="0"/>
              <a:t>spatial</a:t>
            </a:r>
            <a:r>
              <a:rPr lang="it-IT" dirty="0" smtClean="0"/>
              <a:t> </a:t>
            </a:r>
            <a:r>
              <a:rPr lang="it-IT" dirty="0" err="1" smtClean="0"/>
              <a:t>factors</a:t>
            </a:r>
            <a:endParaRPr lang="it-IT" dirty="0"/>
          </a:p>
        </p:txBody>
      </p:sp>
      <p:cxnSp>
        <p:nvCxnSpPr>
          <p:cNvPr id="9" name="Connettore 2 8"/>
          <p:cNvCxnSpPr/>
          <p:nvPr/>
        </p:nvCxnSpPr>
        <p:spPr>
          <a:xfrm flipV="1">
            <a:off x="3429000" y="1752600"/>
            <a:ext cx="228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2743200" y="3276600"/>
            <a:ext cx="228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flipH="1" flipV="1">
            <a:off x="4438650" y="3030498"/>
            <a:ext cx="514350" cy="627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181600" y="3467100"/>
            <a:ext cx="2819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err="1" smtClean="0"/>
              <a:t>Environmental</a:t>
            </a:r>
            <a:r>
              <a:rPr lang="it-IT" dirty="0" smtClean="0"/>
              <a:t> /</a:t>
            </a:r>
            <a:r>
              <a:rPr lang="it-IT" dirty="0" err="1" smtClean="0"/>
              <a:t>innovation</a:t>
            </a:r>
            <a:r>
              <a:rPr lang="it-IT" dirty="0" smtClean="0"/>
              <a:t> policy</a:t>
            </a:r>
            <a:endParaRPr lang="it-IT" dirty="0"/>
          </a:p>
        </p:txBody>
      </p:sp>
      <p:cxnSp>
        <p:nvCxnSpPr>
          <p:cNvPr id="17" name="Connettore 1 16"/>
          <p:cNvCxnSpPr/>
          <p:nvPr/>
        </p:nvCxnSpPr>
        <p:spPr>
          <a:xfrm>
            <a:off x="4267200" y="2845832"/>
            <a:ext cx="3429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Connettore 2 17"/>
          <p:cNvCxnSpPr/>
          <p:nvPr/>
        </p:nvCxnSpPr>
        <p:spPr>
          <a:xfrm flipV="1">
            <a:off x="4470400" y="1899166"/>
            <a:ext cx="1143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Connettore 2 20"/>
          <p:cNvCxnSpPr/>
          <p:nvPr/>
        </p:nvCxnSpPr>
        <p:spPr>
          <a:xfrm flipV="1">
            <a:off x="3073400" y="3276600"/>
            <a:ext cx="1117600" cy="8323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CasellaDiTesto 10"/>
          <p:cNvSpPr txBox="1"/>
          <p:nvPr/>
        </p:nvSpPr>
        <p:spPr>
          <a:xfrm>
            <a:off x="395536" y="1219200"/>
            <a:ext cx="257626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it-IT" dirty="0" err="1" smtClean="0"/>
              <a:t>Environmental</a:t>
            </a:r>
            <a:r>
              <a:rPr lang="it-IT" dirty="0" smtClean="0"/>
              <a:t> performances</a:t>
            </a:r>
            <a:endParaRPr lang="it-IT" dirty="0"/>
          </a:p>
        </p:txBody>
      </p:sp>
      <p:sp>
        <p:nvSpPr>
          <p:cNvPr id="13" name="CasellaDiTesto 12"/>
          <p:cNvSpPr txBox="1"/>
          <p:nvPr/>
        </p:nvSpPr>
        <p:spPr>
          <a:xfrm>
            <a:off x="1259632" y="332656"/>
            <a:ext cx="460851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smtClean="0"/>
              <a:t>Env </a:t>
            </a:r>
            <a:r>
              <a:rPr lang="it-IT" dirty="0" err="1" smtClean="0"/>
              <a:t>productivity</a:t>
            </a:r>
            <a:r>
              <a:rPr lang="it-IT" dirty="0" smtClean="0"/>
              <a:t> (</a:t>
            </a:r>
            <a:r>
              <a:rPr lang="it-IT" dirty="0" err="1" smtClean="0"/>
              <a:t>hybrid</a:t>
            </a:r>
            <a:r>
              <a:rPr lang="it-IT" dirty="0" smtClean="0"/>
              <a:t>)</a:t>
            </a:r>
            <a:endParaRPr lang="it-IT" dirty="0"/>
          </a:p>
        </p:txBody>
      </p:sp>
      <p:sp>
        <p:nvSpPr>
          <p:cNvPr id="19" name="CasellaDiTesto 18"/>
          <p:cNvSpPr txBox="1"/>
          <p:nvPr/>
        </p:nvSpPr>
        <p:spPr>
          <a:xfrm>
            <a:off x="395536" y="5733256"/>
            <a:ext cx="7056784" cy="646331"/>
          </a:xfrm>
          <a:prstGeom prst="rect">
            <a:avLst/>
          </a:prstGeom>
          <a:noFill/>
        </p:spPr>
        <p:txBody>
          <a:bodyPr wrap="square" rtlCol="0">
            <a:spAutoFit/>
          </a:bodyPr>
          <a:lstStyle/>
          <a:p>
            <a:r>
              <a:rPr lang="it-IT" dirty="0" err="1" smtClean="0"/>
              <a:t>Closed</a:t>
            </a:r>
            <a:r>
              <a:rPr lang="it-IT" dirty="0" smtClean="0"/>
              <a:t> </a:t>
            </a:r>
            <a:r>
              <a:rPr lang="it-IT" dirty="0" err="1" smtClean="0"/>
              <a:t>loop</a:t>
            </a:r>
            <a:r>
              <a:rPr lang="it-IT" dirty="0" smtClean="0"/>
              <a:t> performances </a:t>
            </a:r>
            <a:r>
              <a:rPr lang="it-IT" dirty="0" smtClean="0">
                <a:sym typeface="Wingdings" panose="05000000000000000000" pitchFamily="2" charset="2"/>
              </a:rPr>
              <a:t> </a:t>
            </a:r>
            <a:r>
              <a:rPr lang="it-IT" dirty="0" smtClean="0"/>
              <a:t> R&amp;D + policy </a:t>
            </a:r>
            <a:r>
              <a:rPr lang="it-IT" dirty="0" smtClean="0">
                <a:sym typeface="Wingdings" panose="05000000000000000000" pitchFamily="2" charset="2"/>
              </a:rPr>
              <a:t> </a:t>
            </a:r>
            <a:r>
              <a:rPr lang="it-IT" dirty="0" err="1" smtClean="0">
                <a:sym typeface="Wingdings" panose="05000000000000000000" pitchFamily="2" charset="2"/>
              </a:rPr>
              <a:t>Innovation</a:t>
            </a:r>
            <a:r>
              <a:rPr lang="it-IT" dirty="0" smtClean="0">
                <a:sym typeface="Wingdings" panose="05000000000000000000" pitchFamily="2" charset="2"/>
              </a:rPr>
              <a:t>  performances</a:t>
            </a:r>
            <a:endParaRPr lang="it-IT" dirty="0"/>
          </a:p>
        </p:txBody>
      </p:sp>
    </p:spTree>
    <p:extLst>
      <p:ext uri="{BB962C8B-B14F-4D97-AF65-F5344CB8AC3E}">
        <p14:creationId xmlns:p14="http://schemas.microsoft.com/office/powerpoint/2010/main" val="1698333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Useful</a:t>
            </a:r>
            <a:r>
              <a:rPr lang="it-IT" dirty="0" smtClean="0"/>
              <a:t> </a:t>
            </a:r>
            <a:r>
              <a:rPr lang="it-IT" dirty="0" err="1" smtClean="0"/>
              <a:t>Theory</a:t>
            </a:r>
            <a:r>
              <a:rPr lang="it-IT" dirty="0" smtClean="0"/>
              <a:t> (</a:t>
            </a:r>
            <a:r>
              <a:rPr lang="it-IT" dirty="0" err="1" smtClean="0"/>
              <a:t>main</a:t>
            </a:r>
            <a:r>
              <a:rPr lang="it-IT" dirty="0" smtClean="0"/>
              <a:t>)</a:t>
            </a:r>
            <a:endParaRPr lang="it-IT" dirty="0"/>
          </a:p>
        </p:txBody>
      </p:sp>
      <p:sp>
        <p:nvSpPr>
          <p:cNvPr id="3" name="Segnaposto contenuto 2"/>
          <p:cNvSpPr>
            <a:spLocks noGrp="1"/>
          </p:cNvSpPr>
          <p:nvPr>
            <p:ph idx="1"/>
          </p:nvPr>
        </p:nvSpPr>
        <p:spPr/>
        <p:txBody>
          <a:bodyPr/>
          <a:lstStyle/>
          <a:p>
            <a:r>
              <a:rPr lang="it-IT" dirty="0" smtClean="0"/>
              <a:t>Porter </a:t>
            </a:r>
            <a:r>
              <a:rPr lang="it-IT" dirty="0" err="1" smtClean="0"/>
              <a:t>hypotheses</a:t>
            </a:r>
            <a:endParaRPr lang="it-IT" dirty="0" smtClean="0"/>
          </a:p>
          <a:p>
            <a:pPr lvl="1"/>
            <a:r>
              <a:rPr lang="it-IT" dirty="0" smtClean="0"/>
              <a:t>1. </a:t>
            </a:r>
            <a:r>
              <a:rPr lang="it-IT" dirty="0" err="1" smtClean="0"/>
              <a:t>Well</a:t>
            </a:r>
            <a:r>
              <a:rPr lang="it-IT" dirty="0" smtClean="0"/>
              <a:t> </a:t>
            </a:r>
            <a:r>
              <a:rPr lang="it-IT" dirty="0" err="1" smtClean="0"/>
              <a:t>designed</a:t>
            </a:r>
            <a:r>
              <a:rPr lang="it-IT" dirty="0" smtClean="0"/>
              <a:t> </a:t>
            </a:r>
            <a:r>
              <a:rPr lang="it-IT" dirty="0" err="1" smtClean="0"/>
              <a:t>policies</a:t>
            </a:r>
            <a:r>
              <a:rPr lang="it-IT" dirty="0" smtClean="0"/>
              <a:t> create </a:t>
            </a:r>
            <a:r>
              <a:rPr lang="it-IT" dirty="0" err="1" smtClean="0"/>
              <a:t>innovation</a:t>
            </a:r>
            <a:r>
              <a:rPr lang="it-IT" dirty="0" smtClean="0"/>
              <a:t> </a:t>
            </a:r>
            <a:r>
              <a:rPr lang="it-IT" dirty="0" err="1" smtClean="0"/>
              <a:t>offsets</a:t>
            </a:r>
            <a:endParaRPr lang="it-IT" dirty="0" smtClean="0"/>
          </a:p>
          <a:p>
            <a:pPr lvl="1"/>
            <a:r>
              <a:rPr lang="it-IT" dirty="0" smtClean="0"/>
              <a:t>2. </a:t>
            </a:r>
            <a:r>
              <a:rPr lang="it-IT" dirty="0" err="1" smtClean="0"/>
              <a:t>well</a:t>
            </a:r>
            <a:r>
              <a:rPr lang="it-IT" dirty="0" smtClean="0"/>
              <a:t> </a:t>
            </a:r>
            <a:r>
              <a:rPr lang="it-IT" dirty="0" err="1" smtClean="0"/>
              <a:t>designed</a:t>
            </a:r>
            <a:r>
              <a:rPr lang="it-IT" dirty="0" smtClean="0"/>
              <a:t> </a:t>
            </a:r>
            <a:r>
              <a:rPr lang="it-IT" dirty="0" err="1" smtClean="0"/>
              <a:t>policies</a:t>
            </a:r>
            <a:endParaRPr lang="it-IT" dirty="0" smtClean="0"/>
          </a:p>
          <a:p>
            <a:r>
              <a:rPr lang="it-IT" dirty="0" err="1" smtClean="0"/>
              <a:t>Complementarity</a:t>
            </a:r>
            <a:r>
              <a:rPr lang="it-IT" dirty="0" smtClean="0"/>
              <a:t> </a:t>
            </a:r>
            <a:r>
              <a:rPr lang="it-IT" dirty="0" err="1" smtClean="0"/>
              <a:t>theory</a:t>
            </a:r>
            <a:endParaRPr lang="it-IT" dirty="0" smtClean="0"/>
          </a:p>
          <a:p>
            <a:pPr lvl="1"/>
            <a:r>
              <a:rPr lang="it-IT" dirty="0" err="1" smtClean="0"/>
              <a:t>Among</a:t>
            </a:r>
            <a:r>
              <a:rPr lang="it-IT" dirty="0" smtClean="0"/>
              <a:t> </a:t>
            </a:r>
            <a:r>
              <a:rPr lang="it-IT" dirty="0" err="1" smtClean="0"/>
              <a:t>policies</a:t>
            </a:r>
            <a:r>
              <a:rPr lang="it-IT" dirty="0" smtClean="0"/>
              <a:t>, </a:t>
            </a:r>
            <a:r>
              <a:rPr lang="it-IT" dirty="0" err="1" smtClean="0"/>
              <a:t>among</a:t>
            </a:r>
            <a:r>
              <a:rPr lang="it-IT" dirty="0" smtClean="0"/>
              <a:t> </a:t>
            </a:r>
            <a:r>
              <a:rPr lang="it-IT" dirty="0" err="1" smtClean="0"/>
              <a:t>innovation</a:t>
            </a:r>
            <a:r>
              <a:rPr lang="it-IT" dirty="0" smtClean="0"/>
              <a:t> drivers</a:t>
            </a:r>
          </a:p>
          <a:p>
            <a:r>
              <a:rPr lang="it-IT" dirty="0" err="1" smtClean="0"/>
              <a:t>Pollution</a:t>
            </a:r>
            <a:r>
              <a:rPr lang="it-IT" dirty="0" smtClean="0"/>
              <a:t> </a:t>
            </a:r>
            <a:r>
              <a:rPr lang="it-IT" dirty="0" err="1" smtClean="0"/>
              <a:t>haven</a:t>
            </a:r>
            <a:r>
              <a:rPr lang="it-IT" dirty="0" smtClean="0"/>
              <a:t> / FDI – MNC – International </a:t>
            </a:r>
            <a:r>
              <a:rPr lang="it-IT" dirty="0" err="1" smtClean="0"/>
              <a:t>dimensions</a:t>
            </a:r>
            <a:endParaRPr lang="it-IT" dirty="0" smtClean="0"/>
          </a:p>
          <a:p>
            <a:pPr lvl="1"/>
            <a:r>
              <a:rPr lang="it-IT" dirty="0" smtClean="0"/>
              <a:t>Env policy </a:t>
            </a:r>
            <a:r>
              <a:rPr lang="it-IT" dirty="0" err="1" smtClean="0"/>
              <a:t>might</a:t>
            </a:r>
            <a:r>
              <a:rPr lang="it-IT" dirty="0" smtClean="0"/>
              <a:t> induce production </a:t>
            </a:r>
            <a:r>
              <a:rPr lang="it-IT" dirty="0" err="1" smtClean="0"/>
              <a:t>reallocation</a:t>
            </a:r>
            <a:endParaRPr lang="it-IT" dirty="0" smtClean="0"/>
          </a:p>
          <a:p>
            <a:pPr lvl="2"/>
            <a:r>
              <a:rPr lang="it-IT" dirty="0" err="1" smtClean="0"/>
              <a:t>If</a:t>
            </a:r>
            <a:r>
              <a:rPr lang="it-IT" dirty="0" smtClean="0"/>
              <a:t> </a:t>
            </a:r>
            <a:r>
              <a:rPr lang="it-IT" dirty="0" err="1" smtClean="0"/>
              <a:t>all</a:t>
            </a:r>
            <a:r>
              <a:rPr lang="it-IT" dirty="0" smtClean="0"/>
              <a:t> </a:t>
            </a:r>
            <a:r>
              <a:rPr lang="it-IT" dirty="0" err="1" smtClean="0"/>
              <a:t>externalities</a:t>
            </a:r>
            <a:r>
              <a:rPr lang="it-IT" dirty="0" smtClean="0"/>
              <a:t> are </a:t>
            </a:r>
            <a:r>
              <a:rPr lang="it-IT" dirty="0" err="1" smtClean="0"/>
              <a:t>taken</a:t>
            </a:r>
            <a:r>
              <a:rPr lang="it-IT" dirty="0" smtClean="0"/>
              <a:t> </a:t>
            </a:r>
            <a:r>
              <a:rPr lang="it-IT" dirty="0" err="1" smtClean="0"/>
              <a:t>into</a:t>
            </a:r>
            <a:r>
              <a:rPr lang="it-IT" dirty="0" smtClean="0"/>
              <a:t> account </a:t>
            </a:r>
            <a:r>
              <a:rPr lang="it-IT" dirty="0" err="1" smtClean="0"/>
              <a:t>bilaterally</a:t>
            </a:r>
            <a:r>
              <a:rPr lang="it-IT" dirty="0" smtClean="0"/>
              <a:t> </a:t>
            </a:r>
            <a:r>
              <a:rPr lang="it-IT" dirty="0" err="1" smtClean="0"/>
              <a:t>this</a:t>
            </a:r>
            <a:r>
              <a:rPr lang="it-IT" dirty="0" smtClean="0"/>
              <a:t> </a:t>
            </a:r>
            <a:r>
              <a:rPr lang="it-IT" dirty="0" err="1" smtClean="0"/>
              <a:t>is</a:t>
            </a:r>
            <a:r>
              <a:rPr lang="it-IT" dirty="0" smtClean="0"/>
              <a:t> </a:t>
            </a:r>
            <a:r>
              <a:rPr lang="it-IT" dirty="0" err="1" smtClean="0"/>
              <a:t>not</a:t>
            </a:r>
            <a:r>
              <a:rPr lang="it-IT" dirty="0" smtClean="0"/>
              <a:t> an issue from a </a:t>
            </a:r>
            <a:r>
              <a:rPr lang="it-IT" dirty="0" err="1" smtClean="0"/>
              <a:t>conceptual</a:t>
            </a:r>
            <a:r>
              <a:rPr lang="it-IT" dirty="0" smtClean="0"/>
              <a:t> </a:t>
            </a:r>
            <a:r>
              <a:rPr lang="it-IT" dirty="0" err="1" smtClean="0"/>
              <a:t>point</a:t>
            </a:r>
            <a:r>
              <a:rPr lang="it-IT" dirty="0" smtClean="0"/>
              <a:t> of </a:t>
            </a:r>
            <a:r>
              <a:rPr lang="it-IT" dirty="0" err="1" smtClean="0"/>
              <a:t>view</a:t>
            </a:r>
            <a:endParaRPr lang="it-IT" dirty="0" smtClean="0"/>
          </a:p>
          <a:p>
            <a:pPr lvl="1"/>
            <a:r>
              <a:rPr lang="it-IT" dirty="0" smtClean="0"/>
              <a:t>MNC </a:t>
            </a:r>
            <a:r>
              <a:rPr lang="it-IT" dirty="0" err="1" smtClean="0"/>
              <a:t>may</a:t>
            </a:r>
            <a:r>
              <a:rPr lang="it-IT" dirty="0" smtClean="0"/>
              <a:t> </a:t>
            </a:r>
            <a:r>
              <a:rPr lang="it-IT" dirty="0" err="1" smtClean="0"/>
              <a:t>transmit</a:t>
            </a:r>
            <a:r>
              <a:rPr lang="it-IT" dirty="0" smtClean="0"/>
              <a:t> policy and market </a:t>
            </a:r>
            <a:r>
              <a:rPr lang="it-IT" dirty="0" err="1" smtClean="0"/>
              <a:t>knowledge</a:t>
            </a:r>
            <a:r>
              <a:rPr lang="it-IT" dirty="0" smtClean="0"/>
              <a:t> to </a:t>
            </a:r>
            <a:r>
              <a:rPr lang="it-IT" dirty="0" err="1" smtClean="0"/>
              <a:t>local</a:t>
            </a:r>
            <a:r>
              <a:rPr lang="it-IT" dirty="0" smtClean="0"/>
              <a:t> </a:t>
            </a:r>
            <a:r>
              <a:rPr lang="it-IT" dirty="0" err="1" smtClean="0"/>
              <a:t>firms</a:t>
            </a:r>
            <a:r>
              <a:rPr lang="it-IT" dirty="0" smtClean="0"/>
              <a:t> and </a:t>
            </a:r>
            <a:r>
              <a:rPr lang="it-IT" dirty="0" err="1" smtClean="0"/>
              <a:t>SME’s</a:t>
            </a:r>
            <a:r>
              <a:rPr lang="it-IT" dirty="0" smtClean="0"/>
              <a:t> (global and </a:t>
            </a:r>
            <a:r>
              <a:rPr lang="it-IT" dirty="0" err="1" smtClean="0"/>
              <a:t>local</a:t>
            </a:r>
            <a:r>
              <a:rPr lang="it-IT" dirty="0" smtClean="0"/>
              <a:t> </a:t>
            </a:r>
            <a:r>
              <a:rPr lang="it-IT" dirty="0" err="1" smtClean="0"/>
              <a:t>factors</a:t>
            </a:r>
            <a:r>
              <a:rPr lang="it-IT" dirty="0" smtClean="0"/>
              <a:t> </a:t>
            </a:r>
            <a:r>
              <a:rPr lang="it-IT" dirty="0" err="1" smtClean="0"/>
              <a:t>interact</a:t>
            </a:r>
            <a:r>
              <a:rPr lang="it-IT" dirty="0" smtClean="0"/>
              <a:t>)</a:t>
            </a:r>
          </a:p>
          <a:p>
            <a:pPr lvl="2"/>
            <a:r>
              <a:rPr lang="it-IT" dirty="0" smtClean="0"/>
              <a:t>Cainelli, Mazzanti and Montresor (2012), </a:t>
            </a:r>
            <a:r>
              <a:rPr lang="it-IT" dirty="0" err="1" smtClean="0"/>
              <a:t>I&amp;Innovation</a:t>
            </a:r>
            <a:endParaRPr lang="it-IT" dirty="0" smtClean="0"/>
          </a:p>
          <a:p>
            <a:pPr lvl="2"/>
            <a:r>
              <a:rPr lang="it-IT" dirty="0"/>
              <a:t>Cainelli, Mazzanti and Montresor (</a:t>
            </a:r>
            <a:r>
              <a:rPr lang="it-IT" dirty="0" smtClean="0"/>
              <a:t>2014), </a:t>
            </a:r>
            <a:r>
              <a:rPr lang="it-IT" dirty="0" err="1" smtClean="0"/>
              <a:t>forth</a:t>
            </a:r>
            <a:r>
              <a:rPr lang="it-IT" dirty="0" smtClean="0"/>
              <a:t>.</a:t>
            </a:r>
            <a:endParaRPr lang="it-IT" dirty="0"/>
          </a:p>
          <a:p>
            <a:pPr lvl="2"/>
            <a:endParaRPr lang="it-IT" dirty="0" smtClean="0"/>
          </a:p>
          <a:p>
            <a:endParaRPr lang="it-IT" dirty="0"/>
          </a:p>
        </p:txBody>
      </p:sp>
    </p:spTree>
    <p:extLst>
      <p:ext uri="{BB962C8B-B14F-4D97-AF65-F5344CB8AC3E}">
        <p14:creationId xmlns:p14="http://schemas.microsoft.com/office/powerpoint/2010/main" val="1466186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a:t>
            </a:r>
            <a:r>
              <a:rPr lang="it-IT" dirty="0" err="1" smtClean="0"/>
              <a:t>recent</a:t>
            </a:r>
            <a:r>
              <a:rPr lang="it-IT" dirty="0" smtClean="0"/>
              <a:t> </a:t>
            </a:r>
            <a:r>
              <a:rPr lang="it-IT" dirty="0" err="1" smtClean="0"/>
              <a:t>papers</a:t>
            </a:r>
            <a:endParaRPr lang="it-IT" dirty="0"/>
          </a:p>
        </p:txBody>
      </p:sp>
      <p:sp>
        <p:nvSpPr>
          <p:cNvPr id="3" name="Segnaposto contenuto 2"/>
          <p:cNvSpPr>
            <a:spLocks noGrp="1"/>
          </p:cNvSpPr>
          <p:nvPr>
            <p:ph idx="1"/>
          </p:nvPr>
        </p:nvSpPr>
        <p:spPr/>
        <p:txBody>
          <a:bodyPr>
            <a:normAutofit lnSpcReduction="10000"/>
          </a:bodyPr>
          <a:lstStyle/>
          <a:p>
            <a:pPr lvl="0"/>
            <a:r>
              <a:rPr lang="en-US" dirty="0"/>
              <a:t>Cainelli G. Mazzanti M. 2013, Environmental Innovations in services, </a:t>
            </a:r>
            <a:r>
              <a:rPr lang="en-US" i="1" dirty="0"/>
              <a:t>Research Policy</a:t>
            </a:r>
            <a:r>
              <a:rPr lang="en-US" dirty="0"/>
              <a:t>, November.</a:t>
            </a:r>
            <a:endParaRPr lang="it-IT" dirty="0"/>
          </a:p>
          <a:p>
            <a:r>
              <a:rPr lang="en-US" dirty="0"/>
              <a:t>Horbach, J., Rammer, C., Rennings, K. (2012), Determinants of eco-innovations by type of environmental impact—The role of regulatory push/pull, technology push and market pull. Ecological Economics, 78: 112-122.</a:t>
            </a:r>
            <a:endParaRPr lang="it-IT" dirty="0"/>
          </a:p>
          <a:p>
            <a:r>
              <a:rPr lang="en-GB" dirty="0"/>
              <a:t>Horbach, J., (2008). Determinants of Environmental Innovations, New Evidence From German Panel Data Sources. Research Policy 37, 163-73.</a:t>
            </a:r>
            <a:endParaRPr lang="it-IT" dirty="0"/>
          </a:p>
          <a:p>
            <a:r>
              <a:rPr lang="en-GB" dirty="0"/>
              <a:t>Kemp, R., (2010). </a:t>
            </a:r>
            <a:r>
              <a:rPr lang="en-US" dirty="0"/>
              <a:t>Eco-innovation: Definition, Measurement and Open Research Issues</a:t>
            </a:r>
            <a:r>
              <a:rPr lang="en-GB" dirty="0"/>
              <a:t>. </a:t>
            </a:r>
            <a:r>
              <a:rPr lang="en-GB" dirty="0" err="1"/>
              <a:t>Economia</a:t>
            </a:r>
            <a:r>
              <a:rPr lang="en-GB" dirty="0"/>
              <a:t> </a:t>
            </a:r>
            <a:r>
              <a:rPr lang="en-GB" dirty="0" err="1"/>
              <a:t>Politica</a:t>
            </a:r>
            <a:r>
              <a:rPr lang="en-GB" dirty="0"/>
              <a:t> 3, </a:t>
            </a:r>
            <a:r>
              <a:rPr lang="en-US" dirty="0"/>
              <a:t>397-420.</a:t>
            </a:r>
            <a:endParaRPr lang="it-IT" dirty="0"/>
          </a:p>
          <a:p>
            <a:r>
              <a:rPr lang="en-US" dirty="0" smtClean="0"/>
              <a:t>Kemp</a:t>
            </a:r>
            <a:r>
              <a:rPr lang="en-US" dirty="0"/>
              <a:t>, R., and S. Pontoglio (2011) The innovation effects of environmental policy instruments—A typical case of the blind men and the elephant?, Ecological Economics, 72: 28-36</a:t>
            </a:r>
            <a:endParaRPr lang="it-IT" dirty="0"/>
          </a:p>
          <a:p>
            <a:endParaRPr lang="it-IT" dirty="0"/>
          </a:p>
        </p:txBody>
      </p:sp>
    </p:spTree>
    <p:extLst>
      <p:ext uri="{BB962C8B-B14F-4D97-AF65-F5344CB8AC3E}">
        <p14:creationId xmlns:p14="http://schemas.microsoft.com/office/powerpoint/2010/main" val="23602558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Porter </a:t>
            </a:r>
            <a:r>
              <a:rPr lang="it-IT" dirty="0" err="1" smtClean="0"/>
              <a:t>hp</a:t>
            </a:r>
            <a:r>
              <a:rPr lang="it-IT" dirty="0" smtClean="0"/>
              <a:t> </a:t>
            </a:r>
            <a:r>
              <a:rPr lang="it-IT" dirty="0" err="1" smtClean="0"/>
              <a:t>recent</a:t>
            </a:r>
            <a:r>
              <a:rPr lang="it-IT" dirty="0" smtClean="0"/>
              <a:t> </a:t>
            </a:r>
            <a:r>
              <a:rPr lang="it-IT" dirty="0" err="1" smtClean="0"/>
              <a:t>papers</a:t>
            </a:r>
            <a:r>
              <a:rPr lang="it-IT" dirty="0" smtClean="0"/>
              <a:t> (some)</a:t>
            </a:r>
            <a:endParaRPr lang="it-IT" dirty="0"/>
          </a:p>
        </p:txBody>
      </p:sp>
      <p:sp>
        <p:nvSpPr>
          <p:cNvPr id="3" name="Segnaposto contenuto 2"/>
          <p:cNvSpPr>
            <a:spLocks noGrp="1"/>
          </p:cNvSpPr>
          <p:nvPr>
            <p:ph idx="1"/>
          </p:nvPr>
        </p:nvSpPr>
        <p:spPr/>
        <p:txBody>
          <a:bodyPr/>
          <a:lstStyle/>
          <a:p>
            <a:r>
              <a:rPr lang="en-US" dirty="0"/>
              <a:t>Mohnen, P. Van </a:t>
            </a:r>
            <a:r>
              <a:rPr lang="en-US" dirty="0" err="1"/>
              <a:t>Leeuwen</a:t>
            </a:r>
            <a:r>
              <a:rPr lang="en-US" dirty="0"/>
              <a:t>, G. (2013) </a:t>
            </a:r>
            <a:r>
              <a:rPr lang="en-US" dirty="0">
                <a:hlinkClick r:id="rId2"/>
              </a:rPr>
              <a:t>Revisiting the porter hypothesis: An empirical analysis of green innovation for the Netherlands</a:t>
            </a:r>
            <a:r>
              <a:rPr lang="en-US" dirty="0"/>
              <a:t>, </a:t>
            </a:r>
            <a:r>
              <a:rPr lang="en-US" dirty="0">
                <a:hlinkClick r:id="rId3"/>
              </a:rPr>
              <a:t>UNU-MERIT Working Paper Series</a:t>
            </a:r>
            <a:r>
              <a:rPr lang="en-US" dirty="0"/>
              <a:t> 002, United Nations University, Maastricht Economic and social Research and training </a:t>
            </a:r>
            <a:r>
              <a:rPr lang="en-US" dirty="0" err="1"/>
              <a:t>centre</a:t>
            </a:r>
            <a:r>
              <a:rPr lang="en-US" dirty="0"/>
              <a:t> on Innovation and Technology.</a:t>
            </a:r>
            <a:endParaRPr lang="it-IT" dirty="0"/>
          </a:p>
          <a:p>
            <a:r>
              <a:rPr lang="it-IT" dirty="0" err="1" smtClean="0"/>
              <a:t>Ambec</a:t>
            </a:r>
            <a:r>
              <a:rPr lang="it-IT" dirty="0" smtClean="0"/>
              <a:t> et al. 2014, </a:t>
            </a:r>
            <a:r>
              <a:rPr lang="it-IT" dirty="0" err="1" smtClean="0"/>
              <a:t>Review</a:t>
            </a:r>
            <a:r>
              <a:rPr lang="it-IT" dirty="0" smtClean="0"/>
              <a:t> of </a:t>
            </a:r>
            <a:r>
              <a:rPr lang="it-IT" dirty="0" err="1" smtClean="0"/>
              <a:t>environmental</a:t>
            </a:r>
            <a:r>
              <a:rPr lang="it-IT" dirty="0" smtClean="0"/>
              <a:t> economics and Policy (REEP), Porter +20 paper</a:t>
            </a:r>
          </a:p>
          <a:p>
            <a:pPr lvl="0"/>
            <a:r>
              <a:rPr lang="en-AU" dirty="0"/>
              <a:t>Costantini V. Mazzanti M. 2012, On the green side of trade competitiveness? </a:t>
            </a:r>
            <a:r>
              <a:rPr lang="it-IT" i="1" dirty="0" err="1"/>
              <a:t>Research</a:t>
            </a:r>
            <a:r>
              <a:rPr lang="it-IT" i="1" dirty="0"/>
              <a:t> Policy</a:t>
            </a:r>
            <a:r>
              <a:rPr lang="it-IT" dirty="0"/>
              <a:t>, </a:t>
            </a:r>
            <a:r>
              <a:rPr lang="it-IT" dirty="0" err="1"/>
              <a:t>February</a:t>
            </a:r>
            <a:r>
              <a:rPr lang="it-IT" dirty="0"/>
              <a:t>, vol.41. </a:t>
            </a:r>
          </a:p>
          <a:p>
            <a:r>
              <a:rPr lang="it-IT" dirty="0" err="1" smtClean="0"/>
              <a:t>Tubb</a:t>
            </a:r>
            <a:r>
              <a:rPr lang="it-IT" dirty="0" smtClean="0"/>
              <a:t> and Cohen, 2014, meta </a:t>
            </a:r>
            <a:r>
              <a:rPr lang="it-IT" dirty="0" err="1" smtClean="0"/>
              <a:t>analysis</a:t>
            </a:r>
            <a:r>
              <a:rPr lang="it-IT" dirty="0" smtClean="0"/>
              <a:t>, </a:t>
            </a:r>
            <a:r>
              <a:rPr lang="it-IT" dirty="0" err="1" smtClean="0"/>
              <a:t>presented</a:t>
            </a:r>
            <a:r>
              <a:rPr lang="it-IT" dirty="0" smtClean="0"/>
              <a:t> </a:t>
            </a:r>
            <a:r>
              <a:rPr lang="it-IT" dirty="0" err="1" smtClean="0"/>
              <a:t>at</a:t>
            </a:r>
            <a:r>
              <a:rPr lang="it-IT" dirty="0" smtClean="0"/>
              <a:t> </a:t>
            </a:r>
            <a:r>
              <a:rPr lang="it-IT" dirty="0" err="1" smtClean="0"/>
              <a:t>Wcere</a:t>
            </a:r>
            <a:r>
              <a:rPr lang="it-IT" dirty="0" smtClean="0"/>
              <a:t> </a:t>
            </a:r>
            <a:r>
              <a:rPr lang="it-IT" dirty="0" err="1" smtClean="0"/>
              <a:t>Itsanbul</a:t>
            </a:r>
            <a:r>
              <a:rPr lang="it-IT" dirty="0" smtClean="0"/>
              <a:t>.</a:t>
            </a:r>
            <a:endParaRPr lang="it-IT" dirty="0"/>
          </a:p>
        </p:txBody>
      </p:sp>
    </p:spTree>
    <p:extLst>
      <p:ext uri="{BB962C8B-B14F-4D97-AF65-F5344CB8AC3E}">
        <p14:creationId xmlns:p14="http://schemas.microsoft.com/office/powerpoint/2010/main" val="1479029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Complementarity</a:t>
            </a:r>
            <a:r>
              <a:rPr lang="it-IT" dirty="0" smtClean="0"/>
              <a:t> </a:t>
            </a:r>
            <a:r>
              <a:rPr lang="it-IT" dirty="0" err="1" smtClean="0"/>
              <a:t>theory</a:t>
            </a:r>
            <a:endParaRPr lang="it-IT" dirty="0"/>
          </a:p>
        </p:txBody>
      </p:sp>
      <p:sp>
        <p:nvSpPr>
          <p:cNvPr id="3" name="Segnaposto contenuto 2"/>
          <p:cNvSpPr>
            <a:spLocks noGrp="1"/>
          </p:cNvSpPr>
          <p:nvPr>
            <p:ph idx="1"/>
          </p:nvPr>
        </p:nvSpPr>
        <p:spPr/>
        <p:txBody>
          <a:bodyPr>
            <a:normAutofit fontScale="92500"/>
          </a:bodyPr>
          <a:lstStyle/>
          <a:p>
            <a:pPr lvl="0"/>
            <a:r>
              <a:rPr lang="en-AU" dirty="0"/>
              <a:t>Gilli M. </a:t>
            </a:r>
            <a:r>
              <a:rPr lang="en-AU" dirty="0" err="1"/>
              <a:t>Mancinelli</a:t>
            </a:r>
            <a:r>
              <a:rPr lang="en-AU" dirty="0"/>
              <a:t> S. Mazzanti M., 2014, Innovation complementarity and environmental performances: reality or delusion? Evidence from the EU, </a:t>
            </a:r>
            <a:r>
              <a:rPr lang="en-AU" i="1" dirty="0"/>
              <a:t>Ecological </a:t>
            </a:r>
            <a:r>
              <a:rPr lang="en-AU" i="1" dirty="0" smtClean="0"/>
              <a:t>Economics</a:t>
            </a:r>
            <a:endParaRPr lang="en-AU" i="1" dirty="0"/>
          </a:p>
          <a:p>
            <a:pPr lvl="1"/>
            <a:r>
              <a:rPr lang="en-AU" i="1" dirty="0" smtClean="0">
                <a:solidFill>
                  <a:srgbClr val="FF0000"/>
                </a:solidFill>
              </a:rPr>
              <a:t>With a survey of mainstream and heterodox approaches</a:t>
            </a:r>
            <a:endParaRPr lang="it-IT" dirty="0">
              <a:solidFill>
                <a:srgbClr val="FF0000"/>
              </a:solidFill>
            </a:endParaRPr>
          </a:p>
          <a:p>
            <a:pPr lvl="0"/>
            <a:r>
              <a:rPr lang="en-AU" dirty="0" err="1"/>
              <a:t>Corradini</a:t>
            </a:r>
            <a:r>
              <a:rPr lang="en-AU" dirty="0"/>
              <a:t> M. Costantini V. </a:t>
            </a:r>
            <a:r>
              <a:rPr lang="en-AU" dirty="0" err="1"/>
              <a:t>Mancinelli</a:t>
            </a:r>
            <a:r>
              <a:rPr lang="en-AU" dirty="0"/>
              <a:t> S. Mazzanti M. 2014, Unveiling the dynamic relation between R&amp;D and emission abatement. National and sectoral innovation perspectives from the EU, </a:t>
            </a:r>
            <a:r>
              <a:rPr lang="en-AU" i="1" dirty="0"/>
              <a:t>Ecological Economics, forth.</a:t>
            </a:r>
            <a:endParaRPr lang="it-IT" dirty="0"/>
          </a:p>
          <a:p>
            <a:pPr lvl="0"/>
            <a:r>
              <a:rPr lang="en-US" dirty="0" smtClean="0"/>
              <a:t>Antonioli </a:t>
            </a:r>
            <a:r>
              <a:rPr lang="en-US" dirty="0"/>
              <a:t>D., </a:t>
            </a:r>
            <a:r>
              <a:rPr lang="en-US" dirty="0" err="1"/>
              <a:t>Mancinelli</a:t>
            </a:r>
            <a:r>
              <a:rPr lang="en-US" dirty="0"/>
              <a:t> S. Mazzanti M. 2013, Is Environmental Innovation Embedded within High-Performance </a:t>
            </a:r>
            <a:r>
              <a:rPr lang="en-US" dirty="0" err="1"/>
              <a:t>Organisational</a:t>
            </a:r>
            <a:r>
              <a:rPr lang="en-US" dirty="0"/>
              <a:t> Changes? The role of human resource management and complementarity in green business strategies, </a:t>
            </a:r>
            <a:r>
              <a:rPr lang="en-US" i="1" dirty="0"/>
              <a:t>Research Policy</a:t>
            </a:r>
            <a:r>
              <a:rPr lang="en-US" dirty="0" smtClean="0"/>
              <a:t>.</a:t>
            </a:r>
          </a:p>
          <a:p>
            <a:r>
              <a:rPr lang="de-DE" dirty="0">
                <a:solidFill>
                  <a:srgbClr val="FF0000"/>
                </a:solidFill>
              </a:rPr>
              <a:t>Mohnen, P., Roller, L.H., (2005), </a:t>
            </a:r>
            <a:r>
              <a:rPr lang="en-GB" dirty="0">
                <a:solidFill>
                  <a:srgbClr val="FF0000"/>
                </a:solidFill>
              </a:rPr>
              <a:t>Complementarities in Innovation Policy. European Economic Review 49, 1431-1450.</a:t>
            </a:r>
            <a:endParaRPr lang="it-IT" dirty="0">
              <a:solidFill>
                <a:srgbClr val="FF0000"/>
              </a:solidFill>
            </a:endParaRPr>
          </a:p>
          <a:p>
            <a:pPr lvl="0"/>
            <a:endParaRPr lang="it-IT" dirty="0"/>
          </a:p>
          <a:p>
            <a:endParaRPr lang="it-IT" dirty="0"/>
          </a:p>
        </p:txBody>
      </p:sp>
    </p:spTree>
    <p:extLst>
      <p:ext uri="{BB962C8B-B14F-4D97-AF65-F5344CB8AC3E}">
        <p14:creationId xmlns:p14="http://schemas.microsoft.com/office/powerpoint/2010/main" val="276426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Pearce</a:t>
            </a:r>
            <a:r>
              <a:rPr lang="it-IT" sz="3200" dirty="0" smtClean="0"/>
              <a:t> DW (2005), Energy Economics: </a:t>
            </a:r>
            <a:r>
              <a:rPr lang="it-IT" sz="3200" b="1" dirty="0" smtClean="0">
                <a:solidFill>
                  <a:srgbClr val="00B050"/>
                </a:solidFill>
              </a:rPr>
              <a:t>The </a:t>
            </a:r>
            <a:r>
              <a:rPr lang="it-IT" sz="3200" b="1" dirty="0" err="1" smtClean="0">
                <a:solidFill>
                  <a:srgbClr val="00B050"/>
                </a:solidFill>
              </a:rPr>
              <a:t>Political</a:t>
            </a:r>
            <a:r>
              <a:rPr lang="it-IT" sz="3200" b="1" dirty="0" smtClean="0">
                <a:solidFill>
                  <a:srgbClr val="00B050"/>
                </a:solidFill>
              </a:rPr>
              <a:t> economy of an </a:t>
            </a:r>
            <a:r>
              <a:rPr lang="it-IT" sz="3200" b="1" dirty="0" err="1" smtClean="0">
                <a:solidFill>
                  <a:srgbClr val="00B050"/>
                </a:solidFill>
              </a:rPr>
              <a:t>energy</a:t>
            </a:r>
            <a:r>
              <a:rPr lang="it-IT" sz="3200" b="1" dirty="0" smtClean="0">
                <a:solidFill>
                  <a:srgbClr val="00B050"/>
                </a:solidFill>
              </a:rPr>
              <a:t> </a:t>
            </a:r>
            <a:r>
              <a:rPr lang="it-IT" sz="3200" b="1" dirty="0" err="1" smtClean="0">
                <a:solidFill>
                  <a:srgbClr val="00B050"/>
                </a:solidFill>
              </a:rPr>
              <a:t>tax</a:t>
            </a:r>
            <a:endParaRPr lang="it-IT" sz="3200" b="1" dirty="0">
              <a:solidFill>
                <a:srgbClr val="00B050"/>
              </a:solidFill>
            </a:endParaRPr>
          </a:p>
        </p:txBody>
      </p:sp>
      <p:sp>
        <p:nvSpPr>
          <p:cNvPr id="3" name="Segnaposto contenuto 2"/>
          <p:cNvSpPr>
            <a:spLocks noGrp="1"/>
          </p:cNvSpPr>
          <p:nvPr>
            <p:ph idx="1"/>
          </p:nvPr>
        </p:nvSpPr>
        <p:spPr/>
        <p:txBody>
          <a:bodyPr>
            <a:normAutofit/>
          </a:bodyPr>
          <a:lstStyle/>
          <a:p>
            <a:r>
              <a:rPr lang="it-IT" sz="2400" dirty="0" err="1" smtClean="0"/>
              <a:t>Textbook</a:t>
            </a:r>
            <a:r>
              <a:rPr lang="it-IT" sz="2400" dirty="0" smtClean="0"/>
              <a:t> </a:t>
            </a:r>
            <a:r>
              <a:rPr lang="it-IT" sz="2400" dirty="0" err="1" smtClean="0"/>
              <a:t>recommendations</a:t>
            </a:r>
            <a:r>
              <a:rPr lang="it-IT" sz="2400" dirty="0" smtClean="0"/>
              <a:t> dont </a:t>
            </a:r>
            <a:r>
              <a:rPr lang="it-IT" sz="2400" dirty="0" err="1" smtClean="0"/>
              <a:t>consider</a:t>
            </a:r>
            <a:r>
              <a:rPr lang="it-IT" sz="2400" dirty="0" smtClean="0"/>
              <a:t> the </a:t>
            </a:r>
            <a:r>
              <a:rPr lang="it-IT" sz="2400" dirty="0" err="1" smtClean="0"/>
              <a:t>political</a:t>
            </a:r>
            <a:r>
              <a:rPr lang="it-IT" sz="2400" dirty="0" smtClean="0"/>
              <a:t> </a:t>
            </a:r>
            <a:r>
              <a:rPr lang="it-IT" sz="2400" dirty="0" err="1" smtClean="0"/>
              <a:t>context</a:t>
            </a:r>
            <a:r>
              <a:rPr lang="it-IT" sz="2400" dirty="0" smtClean="0"/>
              <a:t> (</a:t>
            </a:r>
            <a:r>
              <a:rPr lang="it-IT" sz="2400" dirty="0" err="1" smtClean="0"/>
              <a:t>different</a:t>
            </a:r>
            <a:r>
              <a:rPr lang="it-IT" sz="2400" dirty="0" smtClean="0"/>
              <a:t> social welfare </a:t>
            </a:r>
            <a:r>
              <a:rPr lang="it-IT" sz="2400" dirty="0" err="1" smtClean="0"/>
              <a:t>functions</a:t>
            </a:r>
            <a:r>
              <a:rPr lang="it-IT" sz="2400" dirty="0" smtClean="0"/>
              <a:t>)</a:t>
            </a:r>
          </a:p>
          <a:p>
            <a:endParaRPr lang="it-IT" sz="2400" dirty="0" smtClean="0"/>
          </a:p>
          <a:p>
            <a:r>
              <a:rPr lang="it-IT" sz="2400" dirty="0" err="1" smtClean="0"/>
              <a:t>However</a:t>
            </a:r>
            <a:r>
              <a:rPr lang="it-IT" sz="2400" dirty="0" smtClean="0"/>
              <a:t>, </a:t>
            </a:r>
            <a:r>
              <a:rPr lang="it-IT" sz="2400" dirty="0" err="1" smtClean="0"/>
              <a:t>great</a:t>
            </a:r>
            <a:r>
              <a:rPr lang="it-IT" sz="2400" dirty="0" smtClean="0"/>
              <a:t> care </a:t>
            </a:r>
            <a:r>
              <a:rPr lang="it-IT" sz="2400" dirty="0" err="1" smtClean="0"/>
              <a:t>is</a:t>
            </a:r>
            <a:r>
              <a:rPr lang="it-IT" sz="2400" dirty="0" smtClean="0"/>
              <a:t> </a:t>
            </a:r>
            <a:r>
              <a:rPr lang="it-IT" sz="2400" dirty="0" err="1" smtClean="0"/>
              <a:t>needed</a:t>
            </a:r>
            <a:endParaRPr lang="it-IT" sz="2400" dirty="0" smtClean="0"/>
          </a:p>
          <a:p>
            <a:pPr lvl="1"/>
            <a:r>
              <a:rPr lang="it-IT" sz="2400" dirty="0" smtClean="0">
                <a:solidFill>
                  <a:srgbClr val="002060"/>
                </a:solidFill>
              </a:rPr>
              <a:t>«</a:t>
            </a:r>
            <a:r>
              <a:rPr lang="it-IT" sz="2400" dirty="0" err="1" smtClean="0">
                <a:solidFill>
                  <a:srgbClr val="002060"/>
                </a:solidFill>
              </a:rPr>
              <a:t>explaining</a:t>
            </a:r>
            <a:r>
              <a:rPr lang="it-IT" sz="2400" dirty="0" smtClean="0">
                <a:solidFill>
                  <a:srgbClr val="002060"/>
                </a:solidFill>
              </a:rPr>
              <a:t> </a:t>
            </a:r>
            <a:r>
              <a:rPr lang="it-IT" sz="2400" dirty="0" err="1" smtClean="0">
                <a:solidFill>
                  <a:srgbClr val="002060"/>
                </a:solidFill>
              </a:rPr>
              <a:t>differences</a:t>
            </a:r>
            <a:r>
              <a:rPr lang="it-IT" sz="2400" dirty="0" smtClean="0">
                <a:solidFill>
                  <a:srgbClr val="002060"/>
                </a:solidFill>
              </a:rPr>
              <a:t> </a:t>
            </a:r>
            <a:r>
              <a:rPr lang="it-IT" sz="2400" dirty="0" err="1" smtClean="0">
                <a:solidFill>
                  <a:srgbClr val="002060"/>
                </a:solidFill>
              </a:rPr>
              <a:t>between</a:t>
            </a:r>
            <a:r>
              <a:rPr lang="it-IT" sz="2400" dirty="0" smtClean="0">
                <a:solidFill>
                  <a:srgbClr val="002060"/>
                </a:solidFill>
              </a:rPr>
              <a:t> </a:t>
            </a:r>
            <a:r>
              <a:rPr lang="it-IT" sz="2400" dirty="0" err="1" smtClean="0">
                <a:solidFill>
                  <a:srgbClr val="002060"/>
                </a:solidFill>
              </a:rPr>
              <a:t>optimal</a:t>
            </a:r>
            <a:r>
              <a:rPr lang="it-IT" sz="2400" dirty="0" smtClean="0">
                <a:solidFill>
                  <a:srgbClr val="002060"/>
                </a:solidFill>
              </a:rPr>
              <a:t> and </a:t>
            </a:r>
            <a:r>
              <a:rPr lang="it-IT" sz="2400" dirty="0" err="1" smtClean="0">
                <a:solidFill>
                  <a:srgbClr val="002060"/>
                </a:solidFill>
              </a:rPr>
              <a:t>actual</a:t>
            </a:r>
            <a:r>
              <a:rPr lang="it-IT" sz="2400" dirty="0" smtClean="0">
                <a:solidFill>
                  <a:srgbClr val="002060"/>
                </a:solidFill>
              </a:rPr>
              <a:t> design of policy </a:t>
            </a:r>
            <a:r>
              <a:rPr lang="it-IT" sz="2400" dirty="0" err="1" smtClean="0">
                <a:solidFill>
                  <a:srgbClr val="002060"/>
                </a:solidFill>
              </a:rPr>
              <a:t>measures</a:t>
            </a:r>
            <a:r>
              <a:rPr lang="it-IT" sz="2400" dirty="0" smtClean="0">
                <a:solidFill>
                  <a:srgbClr val="002060"/>
                </a:solidFill>
              </a:rPr>
              <a:t> </a:t>
            </a:r>
            <a:r>
              <a:rPr lang="it-IT" sz="2400" dirty="0" err="1" smtClean="0">
                <a:solidFill>
                  <a:srgbClr val="002060"/>
                </a:solidFill>
              </a:rPr>
              <a:t>does</a:t>
            </a:r>
            <a:r>
              <a:rPr lang="it-IT" sz="2400" dirty="0" smtClean="0">
                <a:solidFill>
                  <a:srgbClr val="002060"/>
                </a:solidFill>
              </a:rPr>
              <a:t> </a:t>
            </a:r>
            <a:r>
              <a:rPr lang="it-IT" sz="2400" dirty="0" err="1" smtClean="0">
                <a:solidFill>
                  <a:srgbClr val="002060"/>
                </a:solidFill>
              </a:rPr>
              <a:t>not</a:t>
            </a:r>
            <a:r>
              <a:rPr lang="it-IT" sz="2400" dirty="0" smtClean="0">
                <a:solidFill>
                  <a:srgbClr val="002060"/>
                </a:solidFill>
              </a:rPr>
              <a:t> </a:t>
            </a:r>
            <a:r>
              <a:rPr lang="it-IT" sz="2400" dirty="0" err="1" smtClean="0">
                <a:solidFill>
                  <a:srgbClr val="002060"/>
                </a:solidFill>
              </a:rPr>
              <a:t>justify</a:t>
            </a:r>
            <a:r>
              <a:rPr lang="it-IT" sz="2400" dirty="0" smtClean="0">
                <a:solidFill>
                  <a:srgbClr val="002060"/>
                </a:solidFill>
              </a:rPr>
              <a:t> </a:t>
            </a:r>
            <a:r>
              <a:rPr lang="it-IT" sz="2400" dirty="0" err="1" smtClean="0">
                <a:solidFill>
                  <a:srgbClr val="002060"/>
                </a:solidFill>
              </a:rPr>
              <a:t>them</a:t>
            </a:r>
            <a:r>
              <a:rPr lang="it-IT" sz="2400" dirty="0" smtClean="0">
                <a:solidFill>
                  <a:srgbClr val="002060"/>
                </a:solidFill>
              </a:rPr>
              <a:t>. Normative </a:t>
            </a:r>
            <a:r>
              <a:rPr lang="it-IT" sz="2400" dirty="0" err="1" smtClean="0">
                <a:solidFill>
                  <a:srgbClr val="002060"/>
                </a:solidFill>
              </a:rPr>
              <a:t>political</a:t>
            </a:r>
            <a:r>
              <a:rPr lang="it-IT" sz="2400" dirty="0" smtClean="0">
                <a:solidFill>
                  <a:srgbClr val="002060"/>
                </a:solidFill>
              </a:rPr>
              <a:t> economy </a:t>
            </a:r>
            <a:r>
              <a:rPr lang="it-IT" sz="2400" dirty="0" err="1" smtClean="0">
                <a:solidFill>
                  <a:srgbClr val="002060"/>
                </a:solidFill>
              </a:rPr>
              <a:t>then</a:t>
            </a:r>
            <a:r>
              <a:rPr lang="it-IT" sz="2400" dirty="0" smtClean="0">
                <a:solidFill>
                  <a:srgbClr val="002060"/>
                </a:solidFill>
              </a:rPr>
              <a:t> </a:t>
            </a:r>
            <a:r>
              <a:rPr lang="it-IT" sz="2400" dirty="0" err="1" smtClean="0">
                <a:solidFill>
                  <a:srgbClr val="002060"/>
                </a:solidFill>
              </a:rPr>
              <a:t>has</a:t>
            </a:r>
            <a:r>
              <a:rPr lang="it-IT" sz="2400" dirty="0" smtClean="0">
                <a:solidFill>
                  <a:srgbClr val="002060"/>
                </a:solidFill>
              </a:rPr>
              <a:t> the </a:t>
            </a:r>
            <a:r>
              <a:rPr lang="it-IT" sz="2400" dirty="0" err="1" smtClean="0">
                <a:solidFill>
                  <a:srgbClr val="002060"/>
                </a:solidFill>
              </a:rPr>
              <a:t>role</a:t>
            </a:r>
            <a:r>
              <a:rPr lang="it-IT" sz="2400" dirty="0" smtClean="0">
                <a:solidFill>
                  <a:srgbClr val="002060"/>
                </a:solidFill>
              </a:rPr>
              <a:t> of </a:t>
            </a:r>
            <a:r>
              <a:rPr lang="it-IT" sz="2400" dirty="0" err="1" smtClean="0">
                <a:solidFill>
                  <a:srgbClr val="002060"/>
                </a:solidFill>
              </a:rPr>
              <a:t>asking</a:t>
            </a:r>
            <a:r>
              <a:rPr lang="it-IT" sz="2400" dirty="0" smtClean="0">
                <a:solidFill>
                  <a:srgbClr val="002060"/>
                </a:solidFill>
              </a:rPr>
              <a:t> </a:t>
            </a:r>
            <a:r>
              <a:rPr lang="it-IT" sz="2400" dirty="0" err="1" smtClean="0">
                <a:solidFill>
                  <a:srgbClr val="002060"/>
                </a:solidFill>
              </a:rPr>
              <a:t>whether</a:t>
            </a:r>
            <a:r>
              <a:rPr lang="it-IT" sz="2400" dirty="0" smtClean="0">
                <a:solidFill>
                  <a:srgbClr val="002060"/>
                </a:solidFill>
              </a:rPr>
              <a:t> the </a:t>
            </a:r>
            <a:r>
              <a:rPr lang="it-IT" sz="2400" dirty="0" err="1" smtClean="0">
                <a:solidFill>
                  <a:srgbClr val="002060"/>
                </a:solidFill>
              </a:rPr>
              <a:t>various</a:t>
            </a:r>
            <a:r>
              <a:rPr lang="it-IT" sz="2400" dirty="0" smtClean="0">
                <a:solidFill>
                  <a:srgbClr val="002060"/>
                </a:solidFill>
              </a:rPr>
              <a:t> </a:t>
            </a:r>
            <a:r>
              <a:rPr lang="it-IT" sz="2400" dirty="0" err="1" smtClean="0">
                <a:solidFill>
                  <a:srgbClr val="002060"/>
                </a:solidFill>
              </a:rPr>
              <a:t>institutional</a:t>
            </a:r>
            <a:r>
              <a:rPr lang="it-IT" sz="2400" dirty="0" smtClean="0">
                <a:solidFill>
                  <a:srgbClr val="002060"/>
                </a:solidFill>
              </a:rPr>
              <a:t> and </a:t>
            </a:r>
            <a:r>
              <a:rPr lang="it-IT" sz="2400" dirty="0" err="1" smtClean="0">
                <a:solidFill>
                  <a:srgbClr val="002060"/>
                </a:solidFill>
              </a:rPr>
              <a:t>political</a:t>
            </a:r>
            <a:r>
              <a:rPr lang="it-IT" sz="2400" dirty="0" smtClean="0">
                <a:solidFill>
                  <a:srgbClr val="002060"/>
                </a:solidFill>
              </a:rPr>
              <a:t> </a:t>
            </a:r>
            <a:r>
              <a:rPr lang="it-IT" sz="2400" dirty="0" err="1" smtClean="0">
                <a:solidFill>
                  <a:srgbClr val="002060"/>
                </a:solidFill>
              </a:rPr>
              <a:t>constraints</a:t>
            </a:r>
            <a:r>
              <a:rPr lang="it-IT" sz="2400" dirty="0" smtClean="0">
                <a:solidFill>
                  <a:srgbClr val="002060"/>
                </a:solidFill>
              </a:rPr>
              <a:t> </a:t>
            </a:r>
            <a:r>
              <a:rPr lang="it-IT" sz="2400" dirty="0" err="1" smtClean="0">
                <a:solidFill>
                  <a:srgbClr val="002060"/>
                </a:solidFill>
              </a:rPr>
              <a:t>really</a:t>
            </a:r>
            <a:r>
              <a:rPr lang="it-IT" sz="2400" dirty="0" smtClean="0">
                <a:solidFill>
                  <a:srgbClr val="002060"/>
                </a:solidFill>
              </a:rPr>
              <a:t> are as </a:t>
            </a:r>
            <a:r>
              <a:rPr lang="it-IT" sz="2400" dirty="0" err="1" smtClean="0">
                <a:solidFill>
                  <a:srgbClr val="002060"/>
                </a:solidFill>
              </a:rPr>
              <a:t>limiting</a:t>
            </a:r>
            <a:r>
              <a:rPr lang="it-IT" sz="2400" dirty="0" smtClean="0">
                <a:solidFill>
                  <a:srgbClr val="002060"/>
                </a:solidFill>
              </a:rPr>
              <a:t> as the </a:t>
            </a:r>
            <a:r>
              <a:rPr lang="it-IT" sz="2400" dirty="0" err="1" smtClean="0">
                <a:solidFill>
                  <a:srgbClr val="002060"/>
                </a:solidFill>
              </a:rPr>
              <a:t>political</a:t>
            </a:r>
            <a:r>
              <a:rPr lang="it-IT" sz="2400" dirty="0" smtClean="0">
                <a:solidFill>
                  <a:srgbClr val="002060"/>
                </a:solidFill>
              </a:rPr>
              <a:t> economy model </a:t>
            </a:r>
            <a:r>
              <a:rPr lang="it-IT" sz="2400" dirty="0" err="1" smtClean="0">
                <a:solidFill>
                  <a:srgbClr val="002060"/>
                </a:solidFill>
              </a:rPr>
              <a:t>might</a:t>
            </a:r>
            <a:r>
              <a:rPr lang="it-IT" sz="2400" dirty="0" smtClean="0">
                <a:solidFill>
                  <a:srgbClr val="002060"/>
                </a:solidFill>
              </a:rPr>
              <a:t> </a:t>
            </a:r>
            <a:r>
              <a:rPr lang="it-IT" sz="2400" dirty="0" err="1" smtClean="0">
                <a:solidFill>
                  <a:srgbClr val="002060"/>
                </a:solidFill>
              </a:rPr>
              <a:t>suggest</a:t>
            </a:r>
            <a:r>
              <a:rPr lang="it-IT" sz="2400" dirty="0" smtClean="0">
                <a:solidFill>
                  <a:srgbClr val="002060"/>
                </a:solidFill>
              </a:rPr>
              <a:t>»</a:t>
            </a:r>
          </a:p>
          <a:p>
            <a:pPr lvl="1"/>
            <a:r>
              <a:rPr lang="it-IT" sz="2400" dirty="0" smtClean="0">
                <a:solidFill>
                  <a:srgbClr val="002060"/>
                </a:solidFill>
              </a:rPr>
              <a:t>«</a:t>
            </a:r>
            <a:r>
              <a:rPr lang="it-IT" sz="2400" dirty="0" err="1" smtClean="0">
                <a:solidFill>
                  <a:srgbClr val="002060"/>
                </a:solidFill>
              </a:rPr>
              <a:t>what</a:t>
            </a:r>
            <a:r>
              <a:rPr lang="it-IT" sz="2400" dirty="0" smtClean="0">
                <a:solidFill>
                  <a:srgbClr val="002060"/>
                </a:solidFill>
              </a:rPr>
              <a:t> </a:t>
            </a:r>
            <a:r>
              <a:rPr lang="it-IT" sz="2400" dirty="0" err="1" smtClean="0">
                <a:solidFill>
                  <a:srgbClr val="002060"/>
                </a:solidFill>
              </a:rPr>
              <a:t>is</a:t>
            </a:r>
            <a:r>
              <a:rPr lang="it-IT" sz="2400" dirty="0" smtClean="0">
                <a:solidFill>
                  <a:srgbClr val="002060"/>
                </a:solidFill>
              </a:rPr>
              <a:t> </a:t>
            </a:r>
            <a:r>
              <a:rPr lang="it-IT" sz="2400" dirty="0" err="1" smtClean="0">
                <a:solidFill>
                  <a:srgbClr val="002060"/>
                </a:solidFill>
              </a:rPr>
              <a:t>becomes</a:t>
            </a:r>
            <a:r>
              <a:rPr lang="it-IT" sz="2400" dirty="0" smtClean="0">
                <a:solidFill>
                  <a:srgbClr val="002060"/>
                </a:solidFill>
              </a:rPr>
              <a:t> </a:t>
            </a:r>
            <a:r>
              <a:rPr lang="it-IT" sz="2400" dirty="0" err="1" smtClean="0">
                <a:solidFill>
                  <a:srgbClr val="002060"/>
                </a:solidFill>
              </a:rPr>
              <a:t>what</a:t>
            </a:r>
            <a:r>
              <a:rPr lang="it-IT" sz="2400" dirty="0" smtClean="0">
                <a:solidFill>
                  <a:srgbClr val="002060"/>
                </a:solidFill>
              </a:rPr>
              <a:t> </a:t>
            </a:r>
            <a:r>
              <a:rPr lang="it-IT" sz="2400" dirty="0" err="1" smtClean="0">
                <a:solidFill>
                  <a:srgbClr val="002060"/>
                </a:solidFill>
              </a:rPr>
              <a:t>should</a:t>
            </a:r>
            <a:r>
              <a:rPr lang="it-IT" sz="2400" dirty="0" smtClean="0">
                <a:solidFill>
                  <a:srgbClr val="002060"/>
                </a:solidFill>
              </a:rPr>
              <a:t> be» « </a:t>
            </a:r>
            <a:r>
              <a:rPr lang="it-IT" sz="2400" dirty="0" err="1" smtClean="0">
                <a:solidFill>
                  <a:srgbClr val="002060"/>
                </a:solidFill>
              </a:rPr>
              <a:t>This</a:t>
            </a:r>
            <a:r>
              <a:rPr lang="it-IT" sz="2400" dirty="0" smtClean="0">
                <a:solidFill>
                  <a:srgbClr val="002060"/>
                </a:solidFill>
              </a:rPr>
              <a:t> </a:t>
            </a:r>
            <a:r>
              <a:rPr lang="it-IT" sz="2400" dirty="0" err="1" smtClean="0">
                <a:solidFill>
                  <a:srgbClr val="002060"/>
                </a:solidFill>
              </a:rPr>
              <a:t>Panglossian</a:t>
            </a:r>
            <a:r>
              <a:rPr lang="it-IT" sz="2400" dirty="0" smtClean="0">
                <a:solidFill>
                  <a:srgbClr val="002060"/>
                </a:solidFill>
              </a:rPr>
              <a:t> </a:t>
            </a:r>
            <a:r>
              <a:rPr lang="it-IT" sz="2400" dirty="0" err="1" smtClean="0">
                <a:solidFill>
                  <a:srgbClr val="002060"/>
                </a:solidFill>
              </a:rPr>
              <a:t>analysis</a:t>
            </a:r>
            <a:r>
              <a:rPr lang="it-IT" sz="2400" dirty="0" smtClean="0">
                <a:solidFill>
                  <a:srgbClr val="002060"/>
                </a:solidFill>
              </a:rPr>
              <a:t> </a:t>
            </a:r>
            <a:r>
              <a:rPr lang="it-IT" sz="2400" dirty="0" err="1" smtClean="0">
                <a:solidFill>
                  <a:srgbClr val="002060"/>
                </a:solidFill>
              </a:rPr>
              <a:t>needs</a:t>
            </a:r>
            <a:r>
              <a:rPr lang="it-IT" sz="2400" dirty="0" smtClean="0">
                <a:solidFill>
                  <a:srgbClr val="002060"/>
                </a:solidFill>
              </a:rPr>
              <a:t> to be </a:t>
            </a:r>
            <a:r>
              <a:rPr lang="it-IT" sz="2400" dirty="0" err="1" smtClean="0">
                <a:solidFill>
                  <a:srgbClr val="002060"/>
                </a:solidFill>
              </a:rPr>
              <a:t>avoided</a:t>
            </a:r>
            <a:r>
              <a:rPr lang="it-IT" sz="2400" dirty="0" smtClean="0">
                <a:solidFill>
                  <a:srgbClr val="002060"/>
                </a:solidFill>
              </a:rPr>
              <a:t>»</a:t>
            </a:r>
            <a:endParaRPr lang="it-IT" sz="2400" dirty="0">
              <a:solidFill>
                <a:srgbClr val="002060"/>
              </a:solidFill>
            </a:endParaRPr>
          </a:p>
        </p:txBody>
      </p:sp>
    </p:spTree>
    <p:extLst>
      <p:ext uri="{BB962C8B-B14F-4D97-AF65-F5344CB8AC3E}">
        <p14:creationId xmlns:p14="http://schemas.microsoft.com/office/powerpoint/2010/main" val="36694221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929063" y="6143625"/>
            <a:ext cx="1357312"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8125" name="Rectangle 13"/>
          <p:cNvSpPr>
            <a:spLocks noGrp="1" noChangeArrowheads="1"/>
          </p:cNvSpPr>
          <p:nvPr>
            <p:ph type="title" idx="4294967295"/>
          </p:nvPr>
        </p:nvSpPr>
        <p:spPr>
          <a:xfrm>
            <a:off x="468313" y="-26988"/>
            <a:ext cx="8229600" cy="1052513"/>
          </a:xfrm>
        </p:spPr>
        <p:txBody>
          <a:bodyPr>
            <a:noAutofit/>
          </a:bodyPr>
          <a:lstStyle/>
          <a:p>
            <a:pPr eaLnBrk="1" fontAlgn="auto" hangingPunct="1">
              <a:lnSpc>
                <a:spcPct val="85000"/>
              </a:lnSpc>
              <a:spcAft>
                <a:spcPts val="0"/>
              </a:spcAft>
              <a:defRPr/>
            </a:pP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We</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need</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to</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understand</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the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weight</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of</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eco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innovations</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r>
            <a:br>
              <a:rPr lang="it-IT" sz="2400" b="1" dirty="0" smtClean="0">
                <a:solidFill>
                  <a:schemeClr val="accent3">
                    <a:shade val="75000"/>
                  </a:schemeClr>
                </a:solidFill>
                <a:effectLst>
                  <a:outerShdw blurRad="38100" dist="38100" dir="2700000" algn="tl">
                    <a:srgbClr val="000000"/>
                  </a:outerShdw>
                </a:effectLst>
                <a:latin typeface="Garamond" pitchFamily="18" charset="0"/>
              </a:rPr>
            </a:br>
            <a:r>
              <a:rPr lang="it-IT" sz="2400" b="1" dirty="0" err="1" smtClean="0">
                <a:solidFill>
                  <a:srgbClr val="FF0000"/>
                </a:solidFill>
                <a:effectLst>
                  <a:outerShdw blurRad="38100" dist="38100" dir="2700000" algn="tl">
                    <a:srgbClr val="000000"/>
                  </a:outerShdw>
                </a:effectLst>
                <a:latin typeface="Garamond" pitchFamily="18" charset="0"/>
              </a:rPr>
              <a:t>Environmental</a:t>
            </a:r>
            <a:r>
              <a:rPr lang="it-IT" sz="2400" b="1" dirty="0" smtClean="0">
                <a:solidFill>
                  <a:srgbClr val="FF0000"/>
                </a:solidFill>
                <a:effectLst>
                  <a:outerShdw blurRad="38100" dist="38100" dir="2700000" algn="tl">
                    <a:srgbClr val="000000"/>
                  </a:outerShdw>
                </a:effectLst>
                <a:latin typeface="Garamond" pitchFamily="18" charset="0"/>
              </a:rPr>
              <a:t> </a:t>
            </a:r>
            <a:r>
              <a:rPr lang="it-IT" sz="2400" b="1" dirty="0" err="1" smtClean="0">
                <a:solidFill>
                  <a:srgbClr val="FF0000"/>
                </a:solidFill>
                <a:effectLst>
                  <a:outerShdw blurRad="38100" dist="38100" dir="2700000" algn="tl">
                    <a:srgbClr val="000000"/>
                  </a:outerShdw>
                </a:effectLst>
                <a:latin typeface="Garamond" pitchFamily="18" charset="0"/>
              </a:rPr>
              <a:t>innovations</a:t>
            </a:r>
            <a:r>
              <a:rPr lang="it-IT" sz="2400" b="1" dirty="0" smtClean="0">
                <a:solidFill>
                  <a:srgbClr val="FF0000"/>
                </a:solidFill>
                <a:effectLst>
                  <a:outerShdw blurRad="38100" dist="38100" dir="2700000" algn="tl">
                    <a:srgbClr val="000000"/>
                  </a:outerShdw>
                </a:effectLst>
                <a:latin typeface="Garamond" pitchFamily="18" charset="0"/>
              </a:rPr>
              <a:t> </a:t>
            </a:r>
            <a:r>
              <a:rPr lang="it-IT" sz="2400" b="1" dirty="0" err="1" smtClean="0">
                <a:solidFill>
                  <a:srgbClr val="FF0000"/>
                </a:solidFill>
                <a:effectLst>
                  <a:outerShdw blurRad="38100" dist="38100" dir="2700000" algn="tl">
                    <a:srgbClr val="000000"/>
                  </a:outerShdw>
                </a:effectLst>
                <a:latin typeface="Garamond" pitchFamily="18" charset="0"/>
              </a:rPr>
              <a:t>adoption</a:t>
            </a:r>
            <a:r>
              <a:rPr lang="it-IT" sz="2400" b="1" dirty="0" smtClean="0">
                <a:solidFill>
                  <a:srgbClr val="FF0000"/>
                </a:solidFill>
                <a:effectLst>
                  <a:outerShdw blurRad="38100" dist="38100" dir="2700000" algn="tl">
                    <a:srgbClr val="000000"/>
                  </a:outerShdw>
                </a:effectLst>
                <a:latin typeface="Garamond" pitchFamily="18" charset="0"/>
              </a:rPr>
              <a:t> in industrial </a:t>
            </a:r>
            <a:r>
              <a:rPr lang="it-IT" sz="2400" b="1" dirty="0" err="1" smtClean="0">
                <a:solidFill>
                  <a:srgbClr val="FF0000"/>
                </a:solidFill>
                <a:effectLst>
                  <a:outerShdw blurRad="38100" dist="38100" dir="2700000" algn="tl">
                    <a:srgbClr val="000000"/>
                  </a:outerShdw>
                </a:effectLst>
                <a:latin typeface="Garamond" pitchFamily="18" charset="0"/>
              </a:rPr>
              <a:t>firms</a:t>
            </a:r>
            <a:endParaRPr lang="it-IT" sz="2400" b="1" dirty="0">
              <a:solidFill>
                <a:srgbClr val="FF0000"/>
              </a:solidFill>
              <a:effectLst>
                <a:outerShdw blurRad="38100" dist="38100" dir="2700000" algn="tl">
                  <a:srgbClr val="000000"/>
                </a:outerShdw>
              </a:effectLst>
              <a:latin typeface="Garamond" pitchFamily="18" charset="0"/>
            </a:endParaRPr>
          </a:p>
        </p:txBody>
      </p:sp>
      <p:pic>
        <p:nvPicPr>
          <p:cNvPr id="184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14438"/>
            <a:ext cx="8208962"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4" descr="unifepo_full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571500" y="5429250"/>
            <a:ext cx="3500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GB" altLang="it-IT" sz="1800" dirty="0" smtClean="0"/>
              <a:t>need </a:t>
            </a:r>
            <a:r>
              <a:rPr lang="en-GB" altLang="it-IT" sz="1800" dirty="0"/>
              <a:t>to understand the joint role of policies, firm internal and external resources, industrial relations, cooperation</a:t>
            </a:r>
          </a:p>
        </p:txBody>
      </p:sp>
      <p:sp>
        <p:nvSpPr>
          <p:cNvPr id="9" name="Oval 8"/>
          <p:cNvSpPr/>
          <p:nvPr/>
        </p:nvSpPr>
        <p:spPr>
          <a:xfrm>
            <a:off x="4000500" y="5929313"/>
            <a:ext cx="1285875" cy="92868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accent6">
                  <a:lumMod val="75000"/>
                </a:schemeClr>
              </a:solidFill>
            </a:endParaRPr>
          </a:p>
        </p:txBody>
      </p:sp>
      <p:sp>
        <p:nvSpPr>
          <p:cNvPr id="10" name="TextBox 9"/>
          <p:cNvSpPr txBox="1"/>
          <p:nvPr/>
        </p:nvSpPr>
        <p:spPr>
          <a:xfrm>
            <a:off x="395288" y="2708275"/>
            <a:ext cx="230505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Internationalisation</a:t>
            </a:r>
            <a:r>
              <a:rPr lang="it-IT" dirty="0"/>
              <a:t> </a:t>
            </a:r>
            <a:endParaRPr lang="en-GB" dirty="0"/>
          </a:p>
        </p:txBody>
      </p:sp>
      <p:sp>
        <p:nvSpPr>
          <p:cNvPr id="11" name="TextBox 10"/>
          <p:cNvSpPr txBox="1"/>
          <p:nvPr/>
        </p:nvSpPr>
        <p:spPr>
          <a:xfrm>
            <a:off x="3779838" y="1341438"/>
            <a:ext cx="18002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Organisational</a:t>
            </a:r>
            <a:r>
              <a:rPr lang="it-IT" dirty="0"/>
              <a:t> </a:t>
            </a:r>
            <a:r>
              <a:rPr lang="it-IT" dirty="0" err="1"/>
              <a:t>change</a:t>
            </a:r>
            <a:r>
              <a:rPr lang="it-IT" dirty="0"/>
              <a:t> </a:t>
            </a:r>
            <a:endParaRPr lang="en-GB" dirty="0"/>
          </a:p>
        </p:txBody>
      </p:sp>
      <p:sp>
        <p:nvSpPr>
          <p:cNvPr id="12" name="TextBox 11"/>
          <p:cNvSpPr txBox="1"/>
          <p:nvPr/>
        </p:nvSpPr>
        <p:spPr>
          <a:xfrm>
            <a:off x="6516688" y="4941888"/>
            <a:ext cx="18002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Techn</a:t>
            </a:r>
            <a:r>
              <a:rPr lang="it-IT" dirty="0"/>
              <a:t>. </a:t>
            </a:r>
            <a:r>
              <a:rPr lang="it-IT" dirty="0" err="1"/>
              <a:t>innovation</a:t>
            </a:r>
            <a:r>
              <a:rPr lang="it-IT" dirty="0"/>
              <a:t> </a:t>
            </a:r>
            <a:endParaRPr lang="en-GB" dirty="0"/>
          </a:p>
        </p:txBody>
      </p:sp>
      <p:sp>
        <p:nvSpPr>
          <p:cNvPr id="13" name="TextBox 12"/>
          <p:cNvSpPr txBox="1"/>
          <p:nvPr/>
        </p:nvSpPr>
        <p:spPr>
          <a:xfrm>
            <a:off x="6516688" y="2781300"/>
            <a:ext cx="1800225"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a:t>training </a:t>
            </a:r>
            <a:endParaRPr lang="en-GB" dirty="0"/>
          </a:p>
        </p:txBody>
      </p:sp>
      <p:sp>
        <p:nvSpPr>
          <p:cNvPr id="14" name="TextBox 13"/>
          <p:cNvSpPr txBox="1"/>
          <p:nvPr/>
        </p:nvSpPr>
        <p:spPr>
          <a:xfrm>
            <a:off x="3924300" y="6092825"/>
            <a:ext cx="18002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Envir</a:t>
            </a:r>
            <a:r>
              <a:rPr lang="it-IT" dirty="0"/>
              <a:t>. </a:t>
            </a:r>
            <a:r>
              <a:rPr lang="it-IT" dirty="0" err="1"/>
              <a:t>Innov</a:t>
            </a:r>
            <a:r>
              <a:rPr lang="it-IT" dirty="0"/>
              <a:t>.  </a:t>
            </a:r>
            <a:endParaRPr lang="en-GB" dirty="0"/>
          </a:p>
        </p:txBody>
      </p:sp>
      <p:cxnSp>
        <p:nvCxnSpPr>
          <p:cNvPr id="16" name="Straight Arrow Connector 15"/>
          <p:cNvCxnSpPr/>
          <p:nvPr/>
        </p:nvCxnSpPr>
        <p:spPr>
          <a:xfrm rot="16200000" flipH="1">
            <a:off x="4140200" y="4005263"/>
            <a:ext cx="720725" cy="431800"/>
          </a:xfrm>
          <a:prstGeom prst="straightConnector1">
            <a:avLst/>
          </a:prstGeom>
          <a:ln w="127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446" name="TextBox 16"/>
          <p:cNvSpPr txBox="1">
            <a:spLocks noChangeArrowheads="1"/>
          </p:cNvSpPr>
          <p:nvPr/>
        </p:nvSpPr>
        <p:spPr bwMode="auto">
          <a:xfrm>
            <a:off x="6443663" y="1700213"/>
            <a:ext cx="180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it-IT" altLang="it-IT" sz="1800" b="1">
                <a:solidFill>
                  <a:srgbClr val="C00000"/>
                </a:solidFill>
                <a:latin typeface="Arial" charset="0"/>
              </a:rPr>
              <a:t>HighPerfWorkPract</a:t>
            </a:r>
            <a:endParaRPr lang="en-GB" altLang="it-IT" sz="1800" b="1">
              <a:solidFill>
                <a:srgbClr val="C00000"/>
              </a:solidFill>
              <a:latin typeface="Arial" charset="0"/>
            </a:endParaRPr>
          </a:p>
        </p:txBody>
      </p:sp>
    </p:spTree>
    <p:extLst>
      <p:ext uri="{BB962C8B-B14F-4D97-AF65-F5344CB8AC3E}">
        <p14:creationId xmlns:p14="http://schemas.microsoft.com/office/powerpoint/2010/main" val="261786951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endParaRPr lang="it-IT"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6147" y="3199666"/>
            <a:ext cx="6122106" cy="160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361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988840"/>
            <a:ext cx="8568952"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GB" sz="3600" dirty="0" smtClean="0">
                <a:solidFill>
                  <a:srgbClr val="FF0000"/>
                </a:solidFill>
                <a:latin typeface="+mn-lt"/>
              </a:rPr>
              <a:t>the </a:t>
            </a:r>
            <a:r>
              <a:rPr lang="en-GB" sz="3600" dirty="0">
                <a:solidFill>
                  <a:srgbClr val="FF0000"/>
                </a:solidFill>
                <a:latin typeface="+mn-lt"/>
              </a:rPr>
              <a:t>firm’s change of some choice </a:t>
            </a:r>
            <a:r>
              <a:rPr lang="en-GB" sz="3600" dirty="0" smtClean="0">
                <a:solidFill>
                  <a:srgbClr val="FF0000"/>
                </a:solidFill>
                <a:latin typeface="+mn-lt"/>
              </a:rPr>
              <a:t>variable may have little effect if other choice variables remain unchanged. </a:t>
            </a:r>
          </a:p>
          <a:p>
            <a:endParaRPr lang="en-GB" sz="2800" dirty="0">
              <a:latin typeface="+mn-lt"/>
            </a:endParaRPr>
          </a:p>
          <a:p>
            <a:endParaRPr lang="it-IT" sz="2400" dirty="0">
              <a:latin typeface="+mn-lt"/>
            </a:endParaRPr>
          </a:p>
        </p:txBody>
      </p:sp>
    </p:spTree>
    <p:extLst>
      <p:ext uri="{BB962C8B-B14F-4D97-AF65-F5344CB8AC3E}">
        <p14:creationId xmlns:p14="http://schemas.microsoft.com/office/powerpoint/2010/main" val="2950406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908720"/>
            <a:ext cx="8784976" cy="686341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indent="-457200" algn="just">
              <a:buFont typeface="Arial" pitchFamily="34" charset="0"/>
              <a:buChar char="•"/>
            </a:pPr>
            <a:r>
              <a:rPr lang="en-GB" sz="2800" dirty="0"/>
              <a:t>The role of complementarities among different innovation strategies </a:t>
            </a:r>
            <a:r>
              <a:rPr lang="en-GB" sz="2800" dirty="0" smtClean="0"/>
              <a:t>particularly </a:t>
            </a:r>
            <a:r>
              <a:rPr lang="en-GB" sz="2800" dirty="0"/>
              <a:t>relevant in </a:t>
            </a:r>
            <a:r>
              <a:rPr lang="en-GB" sz="2800" dirty="0" smtClean="0"/>
              <a:t>integrated </a:t>
            </a:r>
            <a:r>
              <a:rPr lang="en-GB" sz="2800" dirty="0"/>
              <a:t>and more complex green strategies and not only “end of pipe” </a:t>
            </a:r>
            <a:r>
              <a:rPr lang="en-GB" sz="2800" dirty="0" smtClean="0"/>
              <a:t>technology →CO2 abatement</a:t>
            </a:r>
          </a:p>
          <a:p>
            <a:pPr marL="457200" indent="-457200" algn="just">
              <a:buFont typeface="Arial" pitchFamily="34" charset="0"/>
              <a:buChar char="•"/>
            </a:pPr>
            <a:endParaRPr lang="en-GB" sz="2800" b="1" dirty="0">
              <a:latin typeface="+mn-lt"/>
            </a:endParaRPr>
          </a:p>
          <a:p>
            <a:pPr marL="457200" indent="-457200" algn="just">
              <a:buFont typeface="Arial" pitchFamily="34" charset="0"/>
              <a:buChar char="•"/>
            </a:pPr>
            <a:endParaRPr lang="en-GB" sz="2800" b="1" dirty="0" smtClean="0">
              <a:latin typeface="+mn-lt"/>
            </a:endParaRPr>
          </a:p>
          <a:p>
            <a:pPr marL="457200" indent="-457200" algn="just">
              <a:buFont typeface="Arial" pitchFamily="34" charset="0"/>
              <a:buChar char="•"/>
            </a:pPr>
            <a:r>
              <a:rPr lang="en-GB" sz="2800" dirty="0"/>
              <a:t>A</a:t>
            </a:r>
            <a:r>
              <a:rPr lang="en-GB" sz="2800" dirty="0" smtClean="0"/>
              <a:t>nalysing </a:t>
            </a:r>
            <a:r>
              <a:rPr lang="en-GB" sz="2800" dirty="0"/>
              <a:t>the relationship between firms’ environmental performance and different innovation </a:t>
            </a:r>
            <a:r>
              <a:rPr lang="en-GB" sz="2800" dirty="0" smtClean="0"/>
              <a:t>practices:</a:t>
            </a:r>
          </a:p>
          <a:p>
            <a:pPr algn="just"/>
            <a:r>
              <a:rPr lang="en-GB" sz="2800" dirty="0" smtClean="0"/>
              <a:t>     environmental innovations and: process</a:t>
            </a:r>
          </a:p>
          <a:p>
            <a:pPr algn="just"/>
            <a:r>
              <a:rPr lang="en-GB" sz="2800" dirty="0" smtClean="0"/>
              <a:t>                                                         product </a:t>
            </a:r>
          </a:p>
          <a:p>
            <a:pPr algn="just"/>
            <a:r>
              <a:rPr lang="en-GB" sz="2800" dirty="0"/>
              <a:t> </a:t>
            </a:r>
            <a:r>
              <a:rPr lang="en-GB" sz="2800" dirty="0" smtClean="0"/>
              <a:t>                                                        organizational</a:t>
            </a:r>
            <a:endParaRPr lang="en-GB" sz="2800" b="1" dirty="0" smtClean="0">
              <a:latin typeface="+mn-lt"/>
            </a:endParaRPr>
          </a:p>
          <a:p>
            <a:pPr algn="ctr"/>
            <a:endParaRPr lang="en-GB" sz="2800" b="1" dirty="0">
              <a:latin typeface="+mn-lt"/>
            </a:endParaRPr>
          </a:p>
          <a:p>
            <a:pPr algn="ctr"/>
            <a:endParaRPr lang="en-GB" sz="2800" b="1" dirty="0" smtClean="0">
              <a:latin typeface="+mn-lt"/>
            </a:endParaRPr>
          </a:p>
          <a:p>
            <a:endParaRPr lang="en-GB" sz="2400" dirty="0">
              <a:latin typeface="+mn-lt"/>
            </a:endParaRPr>
          </a:p>
          <a:p>
            <a:endParaRPr lang="it-IT" sz="2400" dirty="0">
              <a:latin typeface="+mn-lt"/>
            </a:endParaRPr>
          </a:p>
        </p:txBody>
      </p:sp>
    </p:spTree>
    <p:extLst>
      <p:ext uri="{BB962C8B-B14F-4D97-AF65-F5344CB8AC3E}">
        <p14:creationId xmlns:p14="http://schemas.microsoft.com/office/powerpoint/2010/main" val="3737251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States</a:t>
            </a:r>
            <a:r>
              <a:rPr lang="it-IT" dirty="0" smtClean="0"/>
              <a:t> of the innovation world</a:t>
            </a:r>
            <a:endParaRPr lang="en-GB" dirty="0"/>
          </a:p>
        </p:txBody>
      </p:sp>
      <p:graphicFrame>
        <p:nvGraphicFramePr>
          <p:cNvPr id="5" name="Content Placeholder 4"/>
          <p:cNvGraphicFramePr>
            <a:graphicFrameLocks noGrp="1"/>
          </p:cNvGraphicFramePr>
          <p:nvPr>
            <p:ph idx="1"/>
          </p:nvPr>
        </p:nvGraphicFramePr>
        <p:xfrm>
          <a:off x="457200" y="1600200"/>
          <a:ext cx="8229600" cy="3412976"/>
        </p:xfrm>
        <a:graphic>
          <a:graphicData uri="http://schemas.openxmlformats.org/drawingml/2006/table">
            <a:tbl>
              <a:tblPr firstRow="1" bandRow="1">
                <a:tableStyleId>{5C22544A-7EE6-4342-B048-85BDC9FD1C3A}</a:tableStyleId>
              </a:tblPr>
              <a:tblGrid>
                <a:gridCol w="4114800"/>
                <a:gridCol w="4114800"/>
              </a:tblGrid>
              <a:tr h="1706488">
                <a:tc>
                  <a:txBody>
                    <a:bodyPr/>
                    <a:lstStyle/>
                    <a:p>
                      <a:pPr algn="ctr"/>
                      <a:r>
                        <a:rPr lang="it-IT" sz="4400" dirty="0" smtClean="0">
                          <a:solidFill>
                            <a:srgbClr val="FF0000"/>
                          </a:solidFill>
                        </a:rPr>
                        <a:t>11</a:t>
                      </a:r>
                      <a:endParaRPr lang="en-GB" sz="4400" dirty="0">
                        <a:solidFill>
                          <a:srgbClr val="FF0000"/>
                        </a:solidFill>
                      </a:endParaRPr>
                    </a:p>
                  </a:txBody>
                  <a:tcPr>
                    <a:solidFill>
                      <a:srgbClr val="92D050"/>
                    </a:solidFill>
                  </a:tcPr>
                </a:tc>
                <a:tc>
                  <a:txBody>
                    <a:bodyPr/>
                    <a:lstStyle/>
                    <a:p>
                      <a:pPr algn="ctr"/>
                      <a:r>
                        <a:rPr lang="it-IT" sz="4400" dirty="0" smtClean="0"/>
                        <a:t>10</a:t>
                      </a:r>
                      <a:endParaRPr lang="en-GB" sz="4400" dirty="0"/>
                    </a:p>
                  </a:txBody>
                  <a:tcPr>
                    <a:solidFill>
                      <a:schemeClr val="accent5">
                        <a:lumMod val="75000"/>
                      </a:schemeClr>
                    </a:solidFill>
                  </a:tcPr>
                </a:tc>
              </a:tr>
              <a:tr h="1706488">
                <a:tc>
                  <a:txBody>
                    <a:bodyPr/>
                    <a:lstStyle/>
                    <a:p>
                      <a:pPr algn="ctr"/>
                      <a:r>
                        <a:rPr lang="it-IT" sz="4400" dirty="0" smtClean="0"/>
                        <a:t>01</a:t>
                      </a:r>
                      <a:endParaRPr lang="en-GB" sz="4400" dirty="0"/>
                    </a:p>
                  </a:txBody>
                  <a:tcPr>
                    <a:solidFill>
                      <a:schemeClr val="accent5">
                        <a:lumMod val="75000"/>
                      </a:schemeClr>
                    </a:solidFill>
                  </a:tcPr>
                </a:tc>
                <a:tc>
                  <a:txBody>
                    <a:bodyPr/>
                    <a:lstStyle/>
                    <a:p>
                      <a:pPr algn="ctr"/>
                      <a:r>
                        <a:rPr lang="it-IT" sz="4400" dirty="0" smtClean="0"/>
                        <a:t>00</a:t>
                      </a:r>
                      <a:endParaRPr lang="en-GB" sz="4400" dirty="0"/>
                    </a:p>
                  </a:txBody>
                  <a:tcPr>
                    <a:solidFill>
                      <a:srgbClr val="92D050"/>
                    </a:solidFill>
                  </a:tcPr>
                </a:tc>
              </a:tr>
            </a:tbl>
          </a:graphicData>
        </a:graphic>
      </p:graphicFrame>
      <p:sp>
        <p:nvSpPr>
          <p:cNvPr id="4" name="Slide Number Placeholder 3"/>
          <p:cNvSpPr>
            <a:spLocks noGrp="1"/>
          </p:cNvSpPr>
          <p:nvPr>
            <p:ph type="sldNum" sz="quarter" idx="12"/>
          </p:nvPr>
        </p:nvSpPr>
        <p:spPr/>
        <p:txBody>
          <a:bodyPr/>
          <a:lstStyle/>
          <a:p>
            <a:fld id="{CFDDF928-21AE-452B-905E-D25FE95B9B26}" type="slidenum">
              <a:rPr lang="it-IT" smtClean="0"/>
              <a:pPr/>
              <a:t>84</a:t>
            </a:fld>
            <a:endParaRPr lang="it-IT"/>
          </a:p>
        </p:txBody>
      </p:sp>
      <p:sp>
        <p:nvSpPr>
          <p:cNvPr id="3" name="CasellaDiTesto 2"/>
          <p:cNvSpPr txBox="1"/>
          <p:nvPr/>
        </p:nvSpPr>
        <p:spPr>
          <a:xfrm>
            <a:off x="611560" y="5373216"/>
            <a:ext cx="7416824" cy="1477328"/>
          </a:xfrm>
          <a:prstGeom prst="rect">
            <a:avLst/>
          </a:prstGeom>
          <a:noFill/>
        </p:spPr>
        <p:txBody>
          <a:bodyPr wrap="square" rtlCol="0">
            <a:spAutoFit/>
          </a:bodyPr>
          <a:lstStyle/>
          <a:p>
            <a:r>
              <a:rPr lang="en-US" dirty="0"/>
              <a:t>Hall B. </a:t>
            </a:r>
            <a:r>
              <a:rPr lang="en-US" dirty="0" err="1"/>
              <a:t>Mairesse</a:t>
            </a:r>
            <a:r>
              <a:rPr lang="en-US" dirty="0"/>
              <a:t> J. </a:t>
            </a:r>
            <a:r>
              <a:rPr lang="en-US" dirty="0" err="1"/>
              <a:t>Lotti</a:t>
            </a:r>
            <a:r>
              <a:rPr lang="en-US" dirty="0"/>
              <a:t> F. (2012), </a:t>
            </a:r>
            <a:r>
              <a:rPr lang="en-US" dirty="0">
                <a:hlinkClick r:id="rId2"/>
              </a:rPr>
              <a:t>Evidence on the impact of R&amp;D and ICT investment on innovation and productivity in Italian firms</a:t>
            </a:r>
            <a:r>
              <a:rPr lang="en-US" dirty="0"/>
              <a:t>, </a:t>
            </a:r>
            <a:r>
              <a:rPr lang="en-US" i="1" dirty="0"/>
              <a:t>Economics of Innovation and New Technology</a:t>
            </a:r>
            <a:r>
              <a:rPr lang="en-US" dirty="0"/>
              <a:t>, also </a:t>
            </a:r>
            <a:r>
              <a:rPr lang="en-US" dirty="0">
                <a:hlinkClick r:id="rId3"/>
              </a:rPr>
              <a:t>NBER Working Paper No. 18053</a:t>
            </a:r>
            <a:r>
              <a:rPr lang="en-US" dirty="0"/>
              <a:t> (November 2011).</a:t>
            </a:r>
            <a:endParaRPr lang="it-IT" dirty="0"/>
          </a:p>
          <a:p>
            <a:endParaRPr lang="it-IT" dirty="0"/>
          </a:p>
        </p:txBody>
      </p:sp>
    </p:spTree>
    <p:extLst>
      <p:ext uri="{BB962C8B-B14F-4D97-AF65-F5344CB8AC3E}">
        <p14:creationId xmlns:p14="http://schemas.microsoft.com/office/powerpoint/2010/main" val="2251456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Effects</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18253220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Profitability</a:t>
            </a:r>
            <a:r>
              <a:rPr lang="it-IT" dirty="0" smtClean="0"/>
              <a:t>, Productivity, Jobs</a:t>
            </a:r>
            <a:endParaRPr lang="it-IT" dirty="0"/>
          </a:p>
        </p:txBody>
      </p:sp>
      <p:sp>
        <p:nvSpPr>
          <p:cNvPr id="3" name="Segnaposto contenuto 2"/>
          <p:cNvSpPr>
            <a:spLocks noGrp="1"/>
          </p:cNvSpPr>
          <p:nvPr>
            <p:ph idx="1"/>
          </p:nvPr>
        </p:nvSpPr>
        <p:spPr/>
        <p:txBody>
          <a:bodyPr/>
          <a:lstStyle/>
          <a:p>
            <a:r>
              <a:rPr lang="en-AU" dirty="0" smtClean="0">
                <a:solidFill>
                  <a:schemeClr val="accent4"/>
                </a:solidFill>
              </a:rPr>
              <a:t>Ghisetti-Rennings, 2014, JCP</a:t>
            </a:r>
          </a:p>
          <a:p>
            <a:r>
              <a:rPr lang="en-AU" dirty="0"/>
              <a:t>Gilli M. </a:t>
            </a:r>
            <a:r>
              <a:rPr lang="en-AU" dirty="0" err="1"/>
              <a:t>Mancinelli</a:t>
            </a:r>
            <a:r>
              <a:rPr lang="en-AU" dirty="0"/>
              <a:t> S. Mazzanti M., 2014, Innovation complementarity and environmental performances: reality or delusion? Evidence from the EU, </a:t>
            </a:r>
            <a:r>
              <a:rPr lang="en-AU" i="1" dirty="0"/>
              <a:t>Ecological </a:t>
            </a:r>
            <a:r>
              <a:rPr lang="en-AU" i="1" dirty="0" smtClean="0"/>
              <a:t>Economics</a:t>
            </a:r>
          </a:p>
          <a:p>
            <a:r>
              <a:rPr lang="en-AU" i="1" dirty="0" err="1" smtClean="0"/>
              <a:t>Quatraro</a:t>
            </a:r>
            <a:r>
              <a:rPr lang="en-AU" i="1" dirty="0" smtClean="0"/>
              <a:t> – Ghisetti 2013, </a:t>
            </a:r>
            <a:r>
              <a:rPr lang="en-AU" i="1" dirty="0"/>
              <a:t>Ecological Economics</a:t>
            </a:r>
          </a:p>
          <a:p>
            <a:r>
              <a:rPr lang="en-AU" dirty="0" smtClean="0">
                <a:solidFill>
                  <a:srgbClr val="FF0000"/>
                </a:solidFill>
              </a:rPr>
              <a:t>Costantini </a:t>
            </a:r>
            <a:r>
              <a:rPr lang="en-AU" dirty="0">
                <a:solidFill>
                  <a:srgbClr val="FF0000"/>
                </a:solidFill>
              </a:rPr>
              <a:t>V. Mazzanti M. 2012, On the green side of trade competitiveness? </a:t>
            </a:r>
            <a:r>
              <a:rPr lang="it-IT" i="1" dirty="0" err="1">
                <a:solidFill>
                  <a:srgbClr val="FF0000"/>
                </a:solidFill>
              </a:rPr>
              <a:t>Research</a:t>
            </a:r>
            <a:r>
              <a:rPr lang="it-IT" i="1" dirty="0">
                <a:solidFill>
                  <a:srgbClr val="FF0000"/>
                </a:solidFill>
              </a:rPr>
              <a:t> Policy</a:t>
            </a:r>
            <a:r>
              <a:rPr lang="it-IT" dirty="0">
                <a:solidFill>
                  <a:srgbClr val="FF0000"/>
                </a:solidFill>
              </a:rPr>
              <a:t>, </a:t>
            </a:r>
            <a:r>
              <a:rPr lang="it-IT" dirty="0" err="1">
                <a:solidFill>
                  <a:srgbClr val="FF0000"/>
                </a:solidFill>
              </a:rPr>
              <a:t>February</a:t>
            </a:r>
            <a:r>
              <a:rPr lang="it-IT" dirty="0">
                <a:solidFill>
                  <a:srgbClr val="FF0000"/>
                </a:solidFill>
              </a:rPr>
              <a:t>, vol.41. </a:t>
            </a:r>
          </a:p>
          <a:p>
            <a:r>
              <a:rPr lang="en-AU" dirty="0" err="1" smtClean="0"/>
              <a:t>Gagliardi</a:t>
            </a:r>
            <a:r>
              <a:rPr lang="en-AU" dirty="0"/>
              <a:t>, L. Marin G. and </a:t>
            </a:r>
            <a:r>
              <a:rPr lang="en-AU" dirty="0" err="1"/>
              <a:t>Miriello</a:t>
            </a:r>
            <a:r>
              <a:rPr lang="en-AU" dirty="0"/>
              <a:t> C. (2014), The Greener the Better: Job Creation and Environmentally- Friendly Technological Change, IEFE Working Paper n. 60, IEFE Milan. </a:t>
            </a:r>
            <a:endParaRPr lang="en-AU" dirty="0" smtClean="0"/>
          </a:p>
          <a:p>
            <a:r>
              <a:rPr lang="en-AU" dirty="0" smtClean="0"/>
              <a:t>A bunch of papers to be presented at the ISS 2014 in </a:t>
            </a:r>
            <a:r>
              <a:rPr lang="en-AU" dirty="0" err="1" smtClean="0"/>
              <a:t>JEna</a:t>
            </a:r>
            <a:endParaRPr lang="it-IT" dirty="0"/>
          </a:p>
          <a:p>
            <a:endParaRPr lang="it-IT" dirty="0"/>
          </a:p>
        </p:txBody>
      </p:sp>
    </p:spTree>
    <p:extLst>
      <p:ext uri="{BB962C8B-B14F-4D97-AF65-F5344CB8AC3E}">
        <p14:creationId xmlns:p14="http://schemas.microsoft.com/office/powerpoint/2010/main" val="2819920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Turnover and </a:t>
            </a:r>
            <a:r>
              <a:rPr lang="it-IT" dirty="0" err="1" smtClean="0"/>
              <a:t>productivity</a:t>
            </a:r>
            <a:endParaRPr lang="it-IT" dirty="0"/>
          </a:p>
        </p:txBody>
      </p:sp>
      <p:sp>
        <p:nvSpPr>
          <p:cNvPr id="3" name="Segnaposto contenuto 2"/>
          <p:cNvSpPr>
            <a:spLocks noGrp="1"/>
          </p:cNvSpPr>
          <p:nvPr>
            <p:ph idx="1"/>
          </p:nvPr>
        </p:nvSpPr>
        <p:spPr/>
        <p:txBody>
          <a:bodyPr/>
          <a:lstStyle/>
          <a:p>
            <a:pPr lvl="0"/>
            <a:r>
              <a:rPr lang="en-US" dirty="0"/>
              <a:t>Cainelli G. Mazzanti M. Zoboli R. 2013, </a:t>
            </a:r>
            <a:r>
              <a:rPr lang="en-AU" dirty="0"/>
              <a:t>Environmental Performance and Firm Growth in Manufacturing Sectors. Empirical evidence on structural factors and dynamic relationships, </a:t>
            </a:r>
            <a:r>
              <a:rPr lang="en-AU" i="1" dirty="0"/>
              <a:t>Environmental Economics and Policy Studies</a:t>
            </a:r>
            <a:r>
              <a:rPr lang="en-AU" dirty="0"/>
              <a:t>, </a:t>
            </a:r>
            <a:r>
              <a:rPr lang="en-US" dirty="0"/>
              <a:t>October</a:t>
            </a:r>
            <a:endParaRPr lang="it-IT" dirty="0"/>
          </a:p>
          <a:p>
            <a:pPr lvl="0"/>
            <a:r>
              <a:rPr lang="it-IT" dirty="0"/>
              <a:t>Cainelli G., Mazzanti M., Zoboli R., 2011, </a:t>
            </a:r>
            <a:r>
              <a:rPr lang="it-IT" dirty="0" err="1"/>
              <a:t>Environmentally-oriented</a:t>
            </a:r>
            <a:r>
              <a:rPr lang="it-IT" dirty="0"/>
              <a:t> innovative </a:t>
            </a:r>
            <a:r>
              <a:rPr lang="it-IT" dirty="0" err="1"/>
              <a:t>strategies</a:t>
            </a:r>
            <a:r>
              <a:rPr lang="it-IT" dirty="0"/>
              <a:t> and </a:t>
            </a:r>
            <a:r>
              <a:rPr lang="it-IT" dirty="0" err="1"/>
              <a:t>firm</a:t>
            </a:r>
            <a:r>
              <a:rPr lang="it-IT" dirty="0"/>
              <a:t> performance in </a:t>
            </a:r>
            <a:r>
              <a:rPr lang="it-IT" dirty="0" err="1"/>
              <a:t>services</a:t>
            </a:r>
            <a:r>
              <a:rPr lang="it-IT" dirty="0"/>
              <a:t>. Micro-</a:t>
            </a:r>
            <a:r>
              <a:rPr lang="it-IT" dirty="0" err="1"/>
              <a:t>evidence</a:t>
            </a:r>
            <a:r>
              <a:rPr lang="it-IT" dirty="0"/>
              <a:t> from </a:t>
            </a:r>
            <a:r>
              <a:rPr lang="it-IT" dirty="0" err="1"/>
              <a:t>Italy</a:t>
            </a:r>
            <a:r>
              <a:rPr lang="it-IT" dirty="0"/>
              <a:t>,</a:t>
            </a:r>
            <a:r>
              <a:rPr lang="it-IT" i="1" dirty="0"/>
              <a:t> International </a:t>
            </a:r>
            <a:r>
              <a:rPr lang="it-IT" i="1" dirty="0" err="1"/>
              <a:t>Review</a:t>
            </a:r>
            <a:r>
              <a:rPr lang="it-IT" i="1" dirty="0"/>
              <a:t> of </a:t>
            </a:r>
            <a:r>
              <a:rPr lang="it-IT" i="1" dirty="0" err="1"/>
              <a:t>Applied</a:t>
            </a:r>
            <a:r>
              <a:rPr lang="it-IT" i="1" dirty="0"/>
              <a:t> Economics</a:t>
            </a:r>
            <a:r>
              <a:rPr lang="it-IT" dirty="0"/>
              <a:t>, </a:t>
            </a:r>
            <a:r>
              <a:rPr lang="it-IT" dirty="0" err="1"/>
              <a:t>January</a:t>
            </a:r>
            <a:r>
              <a:rPr lang="it-IT" dirty="0"/>
              <a:t>.</a:t>
            </a:r>
          </a:p>
          <a:p>
            <a:endParaRPr lang="it-IT" dirty="0"/>
          </a:p>
        </p:txBody>
      </p:sp>
    </p:spTree>
    <p:extLst>
      <p:ext uri="{BB962C8B-B14F-4D97-AF65-F5344CB8AC3E}">
        <p14:creationId xmlns:p14="http://schemas.microsoft.com/office/powerpoint/2010/main" val="38179646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Regional </a:t>
            </a:r>
            <a:r>
              <a:rPr lang="it-IT" dirty="0" err="1" smtClean="0"/>
              <a:t>studies</a:t>
            </a:r>
            <a:r>
              <a:rPr lang="it-IT" dirty="0" smtClean="0"/>
              <a:t> – </a:t>
            </a:r>
            <a:r>
              <a:rPr lang="it-IT" dirty="0" err="1" smtClean="0"/>
              <a:t>ecological</a:t>
            </a:r>
            <a:r>
              <a:rPr lang="it-IT" dirty="0" smtClean="0"/>
              <a:t> economics </a:t>
            </a:r>
            <a:r>
              <a:rPr lang="it-IT" dirty="0" err="1" smtClean="0"/>
              <a:t>insights</a:t>
            </a:r>
            <a:endParaRPr lang="it-IT" dirty="0"/>
          </a:p>
        </p:txBody>
      </p:sp>
      <p:sp>
        <p:nvSpPr>
          <p:cNvPr id="3" name="Segnaposto testo 2"/>
          <p:cNvSpPr>
            <a:spLocks noGrp="1"/>
          </p:cNvSpPr>
          <p:nvPr>
            <p:ph type="body" idx="1"/>
          </p:nvPr>
        </p:nvSpPr>
        <p:spPr/>
        <p:txBody>
          <a:bodyPr/>
          <a:lstStyle/>
          <a:p>
            <a:pPr lvl="0"/>
            <a:r>
              <a:rPr lang="it-IT" dirty="0"/>
              <a:t>Costantini V. Mazzanti M. Montini A. 2013, </a:t>
            </a:r>
            <a:r>
              <a:rPr lang="it-IT" dirty="0" err="1"/>
              <a:t>Environmental</a:t>
            </a:r>
            <a:r>
              <a:rPr lang="it-IT" dirty="0"/>
              <a:t> performance, </a:t>
            </a:r>
            <a:r>
              <a:rPr lang="it-IT" dirty="0" err="1"/>
              <a:t>innovation</a:t>
            </a:r>
            <a:r>
              <a:rPr lang="it-IT" dirty="0"/>
              <a:t> and regional spillovers, </a:t>
            </a:r>
            <a:r>
              <a:rPr lang="it-IT" i="1" dirty="0" err="1"/>
              <a:t>Ecological</a:t>
            </a:r>
            <a:r>
              <a:rPr lang="it-IT" i="1" dirty="0"/>
              <a:t> Economics</a:t>
            </a:r>
            <a:r>
              <a:rPr lang="it-IT" dirty="0"/>
              <a:t>.</a:t>
            </a:r>
          </a:p>
          <a:p>
            <a:endParaRPr lang="it-IT" dirty="0"/>
          </a:p>
        </p:txBody>
      </p:sp>
    </p:spTree>
    <p:extLst>
      <p:ext uri="{BB962C8B-B14F-4D97-AF65-F5344CB8AC3E}">
        <p14:creationId xmlns:p14="http://schemas.microsoft.com/office/powerpoint/2010/main" val="1314369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fld id="{67090E59-9914-40B7-AB07-84E8D0358245}" type="slidenum">
              <a:rPr lang="it-IT" altLang="it-IT" sz="1400">
                <a:solidFill>
                  <a:srgbClr val="FFFFFF"/>
                </a:solidFill>
                <a:latin typeface="Garamond" pitchFamily="18" charset="0"/>
              </a:rPr>
              <a:pPr algn="ctr" eaLnBrk="1" hangingPunct="1">
                <a:spcBef>
                  <a:spcPct val="0"/>
                </a:spcBef>
                <a:buFontTx/>
                <a:buNone/>
              </a:pPr>
              <a:t>89</a:t>
            </a:fld>
            <a:endParaRPr lang="it-IT" altLang="it-IT" sz="1400">
              <a:solidFill>
                <a:srgbClr val="FFFFFF"/>
              </a:solidFill>
              <a:latin typeface="Garamond" pitchFamily="18" charset="0"/>
            </a:endParaRPr>
          </a:p>
        </p:txBody>
      </p:sp>
      <p:sp>
        <p:nvSpPr>
          <p:cNvPr id="83971"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GB" altLang="it-IT" sz="1600" i="1">
                <a:latin typeface="Garamond" pitchFamily="18" charset="0"/>
              </a:rPr>
              <a:t>V.Costantini, M.Mazzanti, A.Montini - Environmental Performance and Regional Innovation Spillovers </a:t>
            </a:r>
          </a:p>
        </p:txBody>
      </p:sp>
      <p:sp>
        <p:nvSpPr>
          <p:cNvPr id="83972"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grpSp>
        <p:nvGrpSpPr>
          <p:cNvPr id="83973" name="Group 8"/>
          <p:cNvGrpSpPr>
            <a:grpSpLocks noChangeAspect="1"/>
          </p:cNvGrpSpPr>
          <p:nvPr/>
        </p:nvGrpSpPr>
        <p:grpSpPr bwMode="auto">
          <a:xfrm>
            <a:off x="971550" y="715963"/>
            <a:ext cx="9072563" cy="5737225"/>
            <a:chOff x="794" y="451"/>
            <a:chExt cx="5715" cy="3614"/>
          </a:xfrm>
        </p:grpSpPr>
        <p:sp>
          <p:nvSpPr>
            <p:cNvPr id="83976" name="AutoShape 7"/>
            <p:cNvSpPr>
              <a:spLocks noChangeAspect="1" noChangeArrowheads="1" noTextEdit="1"/>
            </p:cNvSpPr>
            <p:nvPr/>
          </p:nvSpPr>
          <p:spPr bwMode="auto">
            <a:xfrm>
              <a:off x="794" y="451"/>
              <a:ext cx="5715" cy="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nvGrpSpPr>
            <p:cNvPr id="83977" name="Group 209"/>
            <p:cNvGrpSpPr>
              <a:grpSpLocks/>
            </p:cNvGrpSpPr>
            <p:nvPr/>
          </p:nvGrpSpPr>
          <p:grpSpPr bwMode="auto">
            <a:xfrm>
              <a:off x="837" y="451"/>
              <a:ext cx="4715" cy="3016"/>
              <a:chOff x="837" y="451"/>
              <a:chExt cx="4715" cy="3016"/>
            </a:xfrm>
          </p:grpSpPr>
          <p:sp>
            <p:nvSpPr>
              <p:cNvPr id="84016" name="Rectangle 9"/>
              <p:cNvSpPr>
                <a:spLocks noChangeArrowheads="1"/>
              </p:cNvSpPr>
              <p:nvPr/>
            </p:nvSpPr>
            <p:spPr bwMode="auto">
              <a:xfrm>
                <a:off x="846" y="451"/>
                <a:ext cx="49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800" b="1">
                    <a:solidFill>
                      <a:srgbClr val="000000"/>
                    </a:solidFill>
                    <a:latin typeface="Garamond" pitchFamily="18" charset="0"/>
                  </a:rPr>
                  <a:t>Table 3 </a:t>
                </a:r>
                <a:endParaRPr lang="en-US" altLang="it-IT" sz="1800">
                  <a:latin typeface="Arial" charset="0"/>
                </a:endParaRPr>
              </a:p>
            </p:txBody>
          </p:sp>
          <p:sp>
            <p:nvSpPr>
              <p:cNvPr id="84017" name="Rectangle 10"/>
              <p:cNvSpPr>
                <a:spLocks noChangeArrowheads="1"/>
              </p:cNvSpPr>
              <p:nvPr/>
            </p:nvSpPr>
            <p:spPr bwMode="auto">
              <a:xfrm>
                <a:off x="1281" y="451"/>
                <a:ext cx="12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800" b="1">
                    <a:solidFill>
                      <a:srgbClr val="000000"/>
                    </a:solidFill>
                    <a:latin typeface="Garamond" pitchFamily="18" charset="0"/>
                  </a:rPr>
                  <a:t>–</a:t>
                </a:r>
                <a:endParaRPr lang="en-US" altLang="it-IT" sz="1800">
                  <a:latin typeface="Arial" charset="0"/>
                </a:endParaRPr>
              </a:p>
            </p:txBody>
          </p:sp>
          <p:sp>
            <p:nvSpPr>
              <p:cNvPr id="84018" name="Rectangle 11"/>
              <p:cNvSpPr>
                <a:spLocks noChangeArrowheads="1"/>
              </p:cNvSpPr>
              <p:nvPr/>
            </p:nvSpPr>
            <p:spPr bwMode="auto">
              <a:xfrm>
                <a:off x="1351" y="451"/>
                <a:ext cx="25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800" b="1">
                    <a:solidFill>
                      <a:srgbClr val="000000"/>
                    </a:solidFill>
                    <a:latin typeface="Garamond" pitchFamily="18" charset="0"/>
                  </a:rPr>
                  <a:t>CO</a:t>
                </a:r>
                <a:endParaRPr lang="en-US" altLang="it-IT" sz="1800">
                  <a:latin typeface="Arial" charset="0"/>
                </a:endParaRPr>
              </a:p>
            </p:txBody>
          </p:sp>
          <p:sp>
            <p:nvSpPr>
              <p:cNvPr id="84019" name="Rectangle 12"/>
              <p:cNvSpPr>
                <a:spLocks noChangeArrowheads="1"/>
              </p:cNvSpPr>
              <p:nvPr/>
            </p:nvSpPr>
            <p:spPr bwMode="auto">
              <a:xfrm>
                <a:off x="1533" y="508"/>
                <a:ext cx="7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100" b="1">
                    <a:solidFill>
                      <a:srgbClr val="000000"/>
                    </a:solidFill>
                    <a:latin typeface="Garamond" pitchFamily="18" charset="0"/>
                  </a:rPr>
                  <a:t>2</a:t>
                </a:r>
                <a:endParaRPr lang="en-US" altLang="it-IT" sz="1800">
                  <a:latin typeface="Arial" charset="0"/>
                </a:endParaRPr>
              </a:p>
            </p:txBody>
          </p:sp>
          <p:sp>
            <p:nvSpPr>
              <p:cNvPr id="84020" name="Rectangle 13"/>
              <p:cNvSpPr>
                <a:spLocks noChangeArrowheads="1"/>
              </p:cNvSpPr>
              <p:nvPr/>
            </p:nvSpPr>
            <p:spPr bwMode="auto">
              <a:xfrm>
                <a:off x="1577" y="451"/>
                <a:ext cx="50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800" b="1">
                    <a:solidFill>
                      <a:srgbClr val="000000"/>
                    </a:solidFill>
                    <a:latin typeface="Garamond" pitchFamily="18" charset="0"/>
                  </a:rPr>
                  <a:t> and SO</a:t>
                </a:r>
                <a:endParaRPr lang="en-US" altLang="it-IT" sz="1800">
                  <a:latin typeface="Arial" charset="0"/>
                </a:endParaRPr>
              </a:p>
            </p:txBody>
          </p:sp>
          <p:sp>
            <p:nvSpPr>
              <p:cNvPr id="84021" name="Rectangle 14"/>
              <p:cNvSpPr>
                <a:spLocks noChangeArrowheads="1"/>
              </p:cNvSpPr>
              <p:nvPr/>
            </p:nvSpPr>
            <p:spPr bwMode="auto">
              <a:xfrm>
                <a:off x="2012" y="508"/>
                <a:ext cx="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100" b="1">
                    <a:solidFill>
                      <a:srgbClr val="000000"/>
                    </a:solidFill>
                    <a:latin typeface="Garamond" pitchFamily="18" charset="0"/>
                  </a:rPr>
                  <a:t>X</a:t>
                </a:r>
                <a:endParaRPr lang="en-US" altLang="it-IT" sz="1800">
                  <a:latin typeface="Arial" charset="0"/>
                </a:endParaRPr>
              </a:p>
            </p:txBody>
          </p:sp>
          <p:sp>
            <p:nvSpPr>
              <p:cNvPr id="84022" name="Rectangle 15"/>
              <p:cNvSpPr>
                <a:spLocks noChangeArrowheads="1"/>
              </p:cNvSpPr>
              <p:nvPr/>
            </p:nvSpPr>
            <p:spPr bwMode="auto">
              <a:xfrm>
                <a:off x="2064" y="451"/>
                <a:ext cx="348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800" b="1">
                    <a:solidFill>
                      <a:srgbClr val="000000"/>
                    </a:solidFill>
                    <a:latin typeface="Garamond" pitchFamily="18" charset="0"/>
                  </a:rPr>
                  <a:t> emission intensity (kg x 1M€ of value added, increasing order)</a:t>
                </a:r>
                <a:endParaRPr lang="en-US" altLang="it-IT" sz="1800">
                  <a:latin typeface="Arial" charset="0"/>
                </a:endParaRPr>
              </a:p>
            </p:txBody>
          </p:sp>
          <p:sp>
            <p:nvSpPr>
              <p:cNvPr id="84023" name="Rectangle 16"/>
              <p:cNvSpPr>
                <a:spLocks noChangeArrowheads="1"/>
              </p:cNvSpPr>
              <p:nvPr/>
            </p:nvSpPr>
            <p:spPr bwMode="auto">
              <a:xfrm>
                <a:off x="5465" y="451"/>
                <a:ext cx="8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800" b="1">
                    <a:solidFill>
                      <a:srgbClr val="000000"/>
                    </a:solidFill>
                    <a:latin typeface="Garamond" pitchFamily="18" charset="0"/>
                  </a:rPr>
                  <a:t> </a:t>
                </a:r>
                <a:endParaRPr lang="en-US" altLang="it-IT" sz="1800">
                  <a:latin typeface="Arial" charset="0"/>
                </a:endParaRPr>
              </a:p>
            </p:txBody>
          </p:sp>
          <p:sp>
            <p:nvSpPr>
              <p:cNvPr id="84024" name="Rectangle 17"/>
              <p:cNvSpPr>
                <a:spLocks noChangeArrowheads="1"/>
              </p:cNvSpPr>
              <p:nvPr/>
            </p:nvSpPr>
            <p:spPr bwMode="auto">
              <a:xfrm>
                <a:off x="1203" y="670"/>
                <a:ext cx="3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Region</a:t>
                </a:r>
                <a:endParaRPr lang="en-US" altLang="it-IT" sz="1800">
                  <a:latin typeface="Arial" charset="0"/>
                </a:endParaRPr>
              </a:p>
            </p:txBody>
          </p:sp>
          <p:sp>
            <p:nvSpPr>
              <p:cNvPr id="84025" name="Rectangle 18"/>
              <p:cNvSpPr>
                <a:spLocks noChangeArrowheads="1"/>
              </p:cNvSpPr>
              <p:nvPr/>
            </p:nvSpPr>
            <p:spPr bwMode="auto">
              <a:xfrm>
                <a:off x="1525"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26" name="Rectangle 19"/>
              <p:cNvSpPr>
                <a:spLocks noChangeArrowheads="1"/>
              </p:cNvSpPr>
              <p:nvPr/>
            </p:nvSpPr>
            <p:spPr bwMode="auto">
              <a:xfrm>
                <a:off x="2316" y="67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CO</a:t>
                </a:r>
                <a:endParaRPr lang="en-US" altLang="it-IT" sz="1800">
                  <a:latin typeface="Arial" charset="0"/>
                </a:endParaRPr>
              </a:p>
            </p:txBody>
          </p:sp>
          <p:sp>
            <p:nvSpPr>
              <p:cNvPr id="84027" name="Rectangle 20"/>
              <p:cNvSpPr>
                <a:spLocks noChangeArrowheads="1"/>
              </p:cNvSpPr>
              <p:nvPr/>
            </p:nvSpPr>
            <p:spPr bwMode="auto">
              <a:xfrm>
                <a:off x="2482" y="707"/>
                <a:ext cx="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100">
                    <a:solidFill>
                      <a:srgbClr val="000000"/>
                    </a:solidFill>
                    <a:latin typeface="Garamond" pitchFamily="18" charset="0"/>
                  </a:rPr>
                  <a:t>2</a:t>
                </a:r>
                <a:endParaRPr lang="en-US" altLang="it-IT" sz="1800">
                  <a:latin typeface="Arial" charset="0"/>
                </a:endParaRPr>
              </a:p>
            </p:txBody>
          </p:sp>
          <p:sp>
            <p:nvSpPr>
              <p:cNvPr id="84028" name="Rectangle 21"/>
              <p:cNvSpPr>
                <a:spLocks noChangeArrowheads="1"/>
              </p:cNvSpPr>
              <p:nvPr/>
            </p:nvSpPr>
            <p:spPr bwMode="auto">
              <a:xfrm>
                <a:off x="2516"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29" name="Rectangle 22"/>
              <p:cNvSpPr>
                <a:spLocks noChangeArrowheads="1"/>
              </p:cNvSpPr>
              <p:nvPr/>
            </p:nvSpPr>
            <p:spPr bwMode="auto">
              <a:xfrm>
                <a:off x="2977" y="66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30" name="Rectangle 23"/>
              <p:cNvSpPr>
                <a:spLocks noChangeArrowheads="1"/>
              </p:cNvSpPr>
              <p:nvPr/>
            </p:nvSpPr>
            <p:spPr bwMode="auto">
              <a:xfrm>
                <a:off x="3473" y="670"/>
                <a:ext cx="3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Region</a:t>
                </a:r>
                <a:endParaRPr lang="en-US" altLang="it-IT" sz="1800">
                  <a:latin typeface="Arial" charset="0"/>
                </a:endParaRPr>
              </a:p>
            </p:txBody>
          </p:sp>
          <p:sp>
            <p:nvSpPr>
              <p:cNvPr id="84031" name="Rectangle 24"/>
              <p:cNvSpPr>
                <a:spLocks noChangeArrowheads="1"/>
              </p:cNvSpPr>
              <p:nvPr/>
            </p:nvSpPr>
            <p:spPr bwMode="auto">
              <a:xfrm>
                <a:off x="3795"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32" name="Rectangle 25"/>
              <p:cNvSpPr>
                <a:spLocks noChangeArrowheads="1"/>
              </p:cNvSpPr>
              <p:nvPr/>
            </p:nvSpPr>
            <p:spPr bwMode="auto">
              <a:xfrm>
                <a:off x="4621" y="670"/>
                <a:ext cx="1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SO</a:t>
                </a:r>
                <a:endParaRPr lang="en-US" altLang="it-IT" sz="1800">
                  <a:latin typeface="Arial" charset="0"/>
                </a:endParaRPr>
              </a:p>
            </p:txBody>
          </p:sp>
          <p:sp>
            <p:nvSpPr>
              <p:cNvPr id="84033" name="Rectangle 26"/>
              <p:cNvSpPr>
                <a:spLocks noChangeArrowheads="1"/>
              </p:cNvSpPr>
              <p:nvPr/>
            </p:nvSpPr>
            <p:spPr bwMode="auto">
              <a:xfrm>
                <a:off x="4769" y="707"/>
                <a:ext cx="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100">
                    <a:solidFill>
                      <a:srgbClr val="000000"/>
                    </a:solidFill>
                    <a:latin typeface="Garamond" pitchFamily="18" charset="0"/>
                  </a:rPr>
                  <a:t>X</a:t>
                </a:r>
                <a:endParaRPr lang="en-US" altLang="it-IT" sz="1800">
                  <a:latin typeface="Arial" charset="0"/>
                </a:endParaRPr>
              </a:p>
            </p:txBody>
          </p:sp>
          <p:sp>
            <p:nvSpPr>
              <p:cNvPr id="84034" name="Rectangle 27"/>
              <p:cNvSpPr>
                <a:spLocks noChangeArrowheads="1"/>
              </p:cNvSpPr>
              <p:nvPr/>
            </p:nvSpPr>
            <p:spPr bwMode="auto">
              <a:xfrm>
                <a:off x="4821"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35" name="Rectangle 28"/>
              <p:cNvSpPr>
                <a:spLocks noChangeArrowheads="1"/>
              </p:cNvSpPr>
              <p:nvPr/>
            </p:nvSpPr>
            <p:spPr bwMode="auto">
              <a:xfrm>
                <a:off x="837" y="612"/>
                <a:ext cx="105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36" name="Rectangle 29"/>
              <p:cNvSpPr>
                <a:spLocks noChangeArrowheads="1"/>
              </p:cNvSpPr>
              <p:nvPr/>
            </p:nvSpPr>
            <p:spPr bwMode="auto">
              <a:xfrm>
                <a:off x="1890" y="612"/>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37" name="Rectangle 30"/>
              <p:cNvSpPr>
                <a:spLocks noChangeArrowheads="1"/>
              </p:cNvSpPr>
              <p:nvPr/>
            </p:nvSpPr>
            <p:spPr bwMode="auto">
              <a:xfrm>
                <a:off x="1890" y="612"/>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38" name="Rectangle 31"/>
              <p:cNvSpPr>
                <a:spLocks noChangeArrowheads="1"/>
              </p:cNvSpPr>
              <p:nvPr/>
            </p:nvSpPr>
            <p:spPr bwMode="auto">
              <a:xfrm>
                <a:off x="2934"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39" name="Rectangle 32"/>
              <p:cNvSpPr>
                <a:spLocks noChangeArrowheads="1"/>
              </p:cNvSpPr>
              <p:nvPr/>
            </p:nvSpPr>
            <p:spPr bwMode="auto">
              <a:xfrm>
                <a:off x="2943" y="612"/>
                <a:ext cx="12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40" name="Rectangle 33"/>
              <p:cNvSpPr>
                <a:spLocks noChangeArrowheads="1"/>
              </p:cNvSpPr>
              <p:nvPr/>
            </p:nvSpPr>
            <p:spPr bwMode="auto">
              <a:xfrm>
                <a:off x="3064"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41" name="Rectangle 34"/>
              <p:cNvSpPr>
                <a:spLocks noChangeArrowheads="1"/>
              </p:cNvSpPr>
              <p:nvPr/>
            </p:nvSpPr>
            <p:spPr bwMode="auto">
              <a:xfrm>
                <a:off x="3073" y="612"/>
                <a:ext cx="112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42" name="Rectangle 35"/>
              <p:cNvSpPr>
                <a:spLocks noChangeArrowheads="1"/>
              </p:cNvSpPr>
              <p:nvPr/>
            </p:nvSpPr>
            <p:spPr bwMode="auto">
              <a:xfrm>
                <a:off x="4195"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43" name="Rectangle 36"/>
              <p:cNvSpPr>
                <a:spLocks noChangeArrowheads="1"/>
              </p:cNvSpPr>
              <p:nvPr/>
            </p:nvSpPr>
            <p:spPr bwMode="auto">
              <a:xfrm>
                <a:off x="4204" y="612"/>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44" name="Rectangle 37"/>
              <p:cNvSpPr>
                <a:spLocks noChangeArrowheads="1"/>
              </p:cNvSpPr>
              <p:nvPr/>
            </p:nvSpPr>
            <p:spPr bwMode="auto">
              <a:xfrm>
                <a:off x="907" y="82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Trentino Alto Adige</a:t>
                </a:r>
                <a:endParaRPr lang="en-US" altLang="it-IT" sz="1800">
                  <a:latin typeface="Arial" charset="0"/>
                </a:endParaRPr>
              </a:p>
            </p:txBody>
          </p:sp>
          <p:sp>
            <p:nvSpPr>
              <p:cNvPr id="84045" name="Rectangle 38"/>
              <p:cNvSpPr>
                <a:spLocks noChangeArrowheads="1"/>
              </p:cNvSpPr>
              <p:nvPr/>
            </p:nvSpPr>
            <p:spPr bwMode="auto">
              <a:xfrm>
                <a:off x="1820"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46" name="Rectangle 39"/>
              <p:cNvSpPr>
                <a:spLocks noChangeArrowheads="1"/>
              </p:cNvSpPr>
              <p:nvPr/>
            </p:nvSpPr>
            <p:spPr bwMode="auto">
              <a:xfrm>
                <a:off x="2334" y="82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136</a:t>
                </a:r>
                <a:endParaRPr lang="en-US" altLang="it-IT" sz="1800">
                  <a:latin typeface="Arial" charset="0"/>
                </a:endParaRPr>
              </a:p>
            </p:txBody>
          </p:sp>
          <p:sp>
            <p:nvSpPr>
              <p:cNvPr id="84047" name="Rectangle 40"/>
              <p:cNvSpPr>
                <a:spLocks noChangeArrowheads="1"/>
              </p:cNvSpPr>
              <p:nvPr/>
            </p:nvSpPr>
            <p:spPr bwMode="auto">
              <a:xfrm>
                <a:off x="2499"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48" name="Rectangle 41"/>
              <p:cNvSpPr>
                <a:spLocks noChangeArrowheads="1"/>
              </p:cNvSpPr>
              <p:nvPr/>
            </p:nvSpPr>
            <p:spPr bwMode="auto">
              <a:xfrm>
                <a:off x="2977" y="81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49" name="Rectangle 42"/>
              <p:cNvSpPr>
                <a:spLocks noChangeArrowheads="1"/>
              </p:cNvSpPr>
              <p:nvPr/>
            </p:nvSpPr>
            <p:spPr bwMode="auto">
              <a:xfrm>
                <a:off x="3177" y="82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Trentino Alto Adige</a:t>
                </a:r>
                <a:endParaRPr lang="en-US" altLang="it-IT" sz="1800">
                  <a:latin typeface="Arial" charset="0"/>
                </a:endParaRPr>
              </a:p>
            </p:txBody>
          </p:sp>
          <p:sp>
            <p:nvSpPr>
              <p:cNvPr id="84050" name="Rectangle 43"/>
              <p:cNvSpPr>
                <a:spLocks noChangeArrowheads="1"/>
              </p:cNvSpPr>
              <p:nvPr/>
            </p:nvSpPr>
            <p:spPr bwMode="auto">
              <a:xfrm>
                <a:off x="4091"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51" name="Rectangle 44"/>
              <p:cNvSpPr>
                <a:spLocks noChangeArrowheads="1"/>
              </p:cNvSpPr>
              <p:nvPr/>
            </p:nvSpPr>
            <p:spPr bwMode="auto">
              <a:xfrm>
                <a:off x="4665" y="821"/>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39</a:t>
                </a:r>
                <a:endParaRPr lang="en-US" altLang="it-IT" sz="1800">
                  <a:latin typeface="Arial" charset="0"/>
                </a:endParaRPr>
              </a:p>
            </p:txBody>
          </p:sp>
          <p:sp>
            <p:nvSpPr>
              <p:cNvPr id="84052" name="Rectangle 45"/>
              <p:cNvSpPr>
                <a:spLocks noChangeArrowheads="1"/>
              </p:cNvSpPr>
              <p:nvPr/>
            </p:nvSpPr>
            <p:spPr bwMode="auto">
              <a:xfrm>
                <a:off x="4778"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53" name="Rectangle 46"/>
              <p:cNvSpPr>
                <a:spLocks noChangeArrowheads="1"/>
              </p:cNvSpPr>
              <p:nvPr/>
            </p:nvSpPr>
            <p:spPr bwMode="auto">
              <a:xfrm>
                <a:off x="837" y="811"/>
                <a:ext cx="105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54" name="Rectangle 47"/>
              <p:cNvSpPr>
                <a:spLocks noChangeArrowheads="1"/>
              </p:cNvSpPr>
              <p:nvPr/>
            </p:nvSpPr>
            <p:spPr bwMode="auto">
              <a:xfrm>
                <a:off x="1890" y="81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55" name="Rectangle 48"/>
              <p:cNvSpPr>
                <a:spLocks noChangeArrowheads="1"/>
              </p:cNvSpPr>
              <p:nvPr/>
            </p:nvSpPr>
            <p:spPr bwMode="auto">
              <a:xfrm>
                <a:off x="1890" y="811"/>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56" name="Rectangle 49"/>
              <p:cNvSpPr>
                <a:spLocks noChangeArrowheads="1"/>
              </p:cNvSpPr>
              <p:nvPr/>
            </p:nvSpPr>
            <p:spPr bwMode="auto">
              <a:xfrm>
                <a:off x="2934"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57" name="Rectangle 50"/>
              <p:cNvSpPr>
                <a:spLocks noChangeArrowheads="1"/>
              </p:cNvSpPr>
              <p:nvPr/>
            </p:nvSpPr>
            <p:spPr bwMode="auto">
              <a:xfrm>
                <a:off x="2943" y="811"/>
                <a:ext cx="12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58" name="Rectangle 51"/>
              <p:cNvSpPr>
                <a:spLocks noChangeArrowheads="1"/>
              </p:cNvSpPr>
              <p:nvPr/>
            </p:nvSpPr>
            <p:spPr bwMode="auto">
              <a:xfrm>
                <a:off x="3064"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59" name="Rectangle 52"/>
              <p:cNvSpPr>
                <a:spLocks noChangeArrowheads="1"/>
              </p:cNvSpPr>
              <p:nvPr/>
            </p:nvSpPr>
            <p:spPr bwMode="auto">
              <a:xfrm>
                <a:off x="3073" y="811"/>
                <a:ext cx="112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60" name="Rectangle 53"/>
              <p:cNvSpPr>
                <a:spLocks noChangeArrowheads="1"/>
              </p:cNvSpPr>
              <p:nvPr/>
            </p:nvSpPr>
            <p:spPr bwMode="auto">
              <a:xfrm>
                <a:off x="4195"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61" name="Rectangle 54"/>
              <p:cNvSpPr>
                <a:spLocks noChangeArrowheads="1"/>
              </p:cNvSpPr>
              <p:nvPr/>
            </p:nvSpPr>
            <p:spPr bwMode="auto">
              <a:xfrm>
                <a:off x="4204" y="811"/>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62" name="Rectangle 55"/>
              <p:cNvSpPr>
                <a:spLocks noChangeArrowheads="1"/>
              </p:cNvSpPr>
              <p:nvPr/>
            </p:nvSpPr>
            <p:spPr bwMode="auto">
              <a:xfrm>
                <a:off x="1133" y="964"/>
                <a:ext cx="5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Campania </a:t>
                </a:r>
                <a:endParaRPr lang="en-US" altLang="it-IT" sz="1800">
                  <a:latin typeface="Arial" charset="0"/>
                </a:endParaRPr>
              </a:p>
            </p:txBody>
          </p:sp>
          <p:sp>
            <p:nvSpPr>
              <p:cNvPr id="84063" name="Rectangle 56"/>
              <p:cNvSpPr>
                <a:spLocks noChangeArrowheads="1"/>
              </p:cNvSpPr>
              <p:nvPr/>
            </p:nvSpPr>
            <p:spPr bwMode="auto">
              <a:xfrm>
                <a:off x="1620"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64" name="Rectangle 57"/>
              <p:cNvSpPr>
                <a:spLocks noChangeArrowheads="1"/>
              </p:cNvSpPr>
              <p:nvPr/>
            </p:nvSpPr>
            <p:spPr bwMode="auto">
              <a:xfrm>
                <a:off x="2334" y="96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141</a:t>
                </a:r>
                <a:endParaRPr lang="en-US" altLang="it-IT" sz="1800">
                  <a:latin typeface="Arial" charset="0"/>
                </a:endParaRPr>
              </a:p>
            </p:txBody>
          </p:sp>
          <p:sp>
            <p:nvSpPr>
              <p:cNvPr id="84065" name="Rectangle 58"/>
              <p:cNvSpPr>
                <a:spLocks noChangeArrowheads="1"/>
              </p:cNvSpPr>
              <p:nvPr/>
            </p:nvSpPr>
            <p:spPr bwMode="auto">
              <a:xfrm>
                <a:off x="2499"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66" name="Rectangle 59"/>
              <p:cNvSpPr>
                <a:spLocks noChangeArrowheads="1"/>
              </p:cNvSpPr>
              <p:nvPr/>
            </p:nvSpPr>
            <p:spPr bwMode="auto">
              <a:xfrm>
                <a:off x="2977" y="95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67" name="Rectangle 60"/>
              <p:cNvSpPr>
                <a:spLocks noChangeArrowheads="1"/>
              </p:cNvSpPr>
              <p:nvPr/>
            </p:nvSpPr>
            <p:spPr bwMode="auto">
              <a:xfrm>
                <a:off x="3334" y="964"/>
                <a:ext cx="6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Valle d’Aosta </a:t>
                </a:r>
                <a:endParaRPr lang="en-US" altLang="it-IT" sz="1800">
                  <a:latin typeface="Arial" charset="0"/>
                </a:endParaRPr>
              </a:p>
            </p:txBody>
          </p:sp>
          <p:sp>
            <p:nvSpPr>
              <p:cNvPr id="84068" name="Rectangle 61"/>
              <p:cNvSpPr>
                <a:spLocks noChangeArrowheads="1"/>
              </p:cNvSpPr>
              <p:nvPr/>
            </p:nvSpPr>
            <p:spPr bwMode="auto">
              <a:xfrm>
                <a:off x="3969"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69" name="Rectangle 62"/>
              <p:cNvSpPr>
                <a:spLocks noChangeArrowheads="1"/>
              </p:cNvSpPr>
              <p:nvPr/>
            </p:nvSpPr>
            <p:spPr bwMode="auto">
              <a:xfrm>
                <a:off x="4665" y="964"/>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45</a:t>
                </a:r>
                <a:endParaRPr lang="en-US" altLang="it-IT" sz="1800">
                  <a:latin typeface="Arial" charset="0"/>
                </a:endParaRPr>
              </a:p>
            </p:txBody>
          </p:sp>
          <p:sp>
            <p:nvSpPr>
              <p:cNvPr id="84070" name="Rectangle 63"/>
              <p:cNvSpPr>
                <a:spLocks noChangeArrowheads="1"/>
              </p:cNvSpPr>
              <p:nvPr/>
            </p:nvSpPr>
            <p:spPr bwMode="auto">
              <a:xfrm>
                <a:off x="4778"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71" name="Rectangle 64"/>
              <p:cNvSpPr>
                <a:spLocks noChangeArrowheads="1"/>
              </p:cNvSpPr>
              <p:nvPr/>
            </p:nvSpPr>
            <p:spPr bwMode="auto">
              <a:xfrm>
                <a:off x="1064" y="1106"/>
                <a:ext cx="6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Valle d’Aosta </a:t>
                </a:r>
                <a:endParaRPr lang="en-US" altLang="it-IT" sz="1800">
                  <a:latin typeface="Arial" charset="0"/>
                </a:endParaRPr>
              </a:p>
            </p:txBody>
          </p:sp>
          <p:sp>
            <p:nvSpPr>
              <p:cNvPr id="84072" name="Rectangle 65"/>
              <p:cNvSpPr>
                <a:spLocks noChangeArrowheads="1"/>
              </p:cNvSpPr>
              <p:nvPr/>
            </p:nvSpPr>
            <p:spPr bwMode="auto">
              <a:xfrm>
                <a:off x="1690"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73" name="Rectangle 66"/>
              <p:cNvSpPr>
                <a:spLocks noChangeArrowheads="1"/>
              </p:cNvSpPr>
              <p:nvPr/>
            </p:nvSpPr>
            <p:spPr bwMode="auto">
              <a:xfrm>
                <a:off x="2334" y="110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153</a:t>
                </a:r>
                <a:endParaRPr lang="en-US" altLang="it-IT" sz="1800">
                  <a:latin typeface="Arial" charset="0"/>
                </a:endParaRPr>
              </a:p>
            </p:txBody>
          </p:sp>
          <p:sp>
            <p:nvSpPr>
              <p:cNvPr id="84074" name="Rectangle 67"/>
              <p:cNvSpPr>
                <a:spLocks noChangeArrowheads="1"/>
              </p:cNvSpPr>
              <p:nvPr/>
            </p:nvSpPr>
            <p:spPr bwMode="auto">
              <a:xfrm>
                <a:off x="2499"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75" name="Rectangle 68"/>
              <p:cNvSpPr>
                <a:spLocks noChangeArrowheads="1"/>
              </p:cNvSpPr>
              <p:nvPr/>
            </p:nvSpPr>
            <p:spPr bwMode="auto">
              <a:xfrm>
                <a:off x="2977" y="1096"/>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76" name="Rectangle 69"/>
              <p:cNvSpPr>
                <a:spLocks noChangeArrowheads="1"/>
              </p:cNvSpPr>
              <p:nvPr/>
            </p:nvSpPr>
            <p:spPr bwMode="auto">
              <a:xfrm>
                <a:off x="3438" y="1106"/>
                <a:ext cx="4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Abruzzo</a:t>
                </a:r>
                <a:endParaRPr lang="en-US" altLang="it-IT" sz="1800">
                  <a:latin typeface="Arial" charset="0"/>
                </a:endParaRPr>
              </a:p>
            </p:txBody>
          </p:sp>
          <p:sp>
            <p:nvSpPr>
              <p:cNvPr id="84077" name="Rectangle 70"/>
              <p:cNvSpPr>
                <a:spLocks noChangeArrowheads="1"/>
              </p:cNvSpPr>
              <p:nvPr/>
            </p:nvSpPr>
            <p:spPr bwMode="auto">
              <a:xfrm>
                <a:off x="3830"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78" name="Rectangle 71"/>
              <p:cNvSpPr>
                <a:spLocks noChangeArrowheads="1"/>
              </p:cNvSpPr>
              <p:nvPr/>
            </p:nvSpPr>
            <p:spPr bwMode="auto">
              <a:xfrm>
                <a:off x="4665" y="1106"/>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69</a:t>
                </a:r>
                <a:endParaRPr lang="en-US" altLang="it-IT" sz="1800">
                  <a:latin typeface="Arial" charset="0"/>
                </a:endParaRPr>
              </a:p>
            </p:txBody>
          </p:sp>
          <p:sp>
            <p:nvSpPr>
              <p:cNvPr id="84079" name="Rectangle 72"/>
              <p:cNvSpPr>
                <a:spLocks noChangeArrowheads="1"/>
              </p:cNvSpPr>
              <p:nvPr/>
            </p:nvSpPr>
            <p:spPr bwMode="auto">
              <a:xfrm>
                <a:off x="4778"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80" name="Rectangle 73"/>
              <p:cNvSpPr>
                <a:spLocks noChangeArrowheads="1"/>
              </p:cNvSpPr>
              <p:nvPr/>
            </p:nvSpPr>
            <p:spPr bwMode="auto">
              <a:xfrm>
                <a:off x="1116" y="1258"/>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Piedmonte</a:t>
                </a:r>
                <a:endParaRPr lang="en-US" altLang="it-IT" sz="1800">
                  <a:latin typeface="Arial" charset="0"/>
                </a:endParaRPr>
              </a:p>
            </p:txBody>
          </p:sp>
          <p:sp>
            <p:nvSpPr>
              <p:cNvPr id="84081" name="Rectangle 74"/>
              <p:cNvSpPr>
                <a:spLocks noChangeArrowheads="1"/>
              </p:cNvSpPr>
              <p:nvPr/>
            </p:nvSpPr>
            <p:spPr bwMode="auto">
              <a:xfrm>
                <a:off x="1603"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82" name="Rectangle 75"/>
              <p:cNvSpPr>
                <a:spLocks noChangeArrowheads="1"/>
              </p:cNvSpPr>
              <p:nvPr/>
            </p:nvSpPr>
            <p:spPr bwMode="auto">
              <a:xfrm>
                <a:off x="2334" y="125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185</a:t>
                </a:r>
                <a:endParaRPr lang="en-US" altLang="it-IT" sz="1800">
                  <a:latin typeface="Arial" charset="0"/>
                </a:endParaRPr>
              </a:p>
            </p:txBody>
          </p:sp>
          <p:sp>
            <p:nvSpPr>
              <p:cNvPr id="84083" name="Rectangle 76"/>
              <p:cNvSpPr>
                <a:spLocks noChangeArrowheads="1"/>
              </p:cNvSpPr>
              <p:nvPr/>
            </p:nvSpPr>
            <p:spPr bwMode="auto">
              <a:xfrm>
                <a:off x="2499"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84" name="Rectangle 77"/>
              <p:cNvSpPr>
                <a:spLocks noChangeArrowheads="1"/>
              </p:cNvSpPr>
              <p:nvPr/>
            </p:nvSpPr>
            <p:spPr bwMode="auto">
              <a:xfrm>
                <a:off x="2977" y="1248"/>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85" name="Rectangle 78"/>
              <p:cNvSpPr>
                <a:spLocks noChangeArrowheads="1"/>
              </p:cNvSpPr>
              <p:nvPr/>
            </p:nvSpPr>
            <p:spPr bwMode="auto">
              <a:xfrm>
                <a:off x="3412" y="1258"/>
                <a:ext cx="5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Campania </a:t>
                </a:r>
                <a:endParaRPr lang="en-US" altLang="it-IT" sz="1800">
                  <a:latin typeface="Arial" charset="0"/>
                </a:endParaRPr>
              </a:p>
            </p:txBody>
          </p:sp>
          <p:sp>
            <p:nvSpPr>
              <p:cNvPr id="84086" name="Rectangle 79"/>
              <p:cNvSpPr>
                <a:spLocks noChangeArrowheads="1"/>
              </p:cNvSpPr>
              <p:nvPr/>
            </p:nvSpPr>
            <p:spPr bwMode="auto">
              <a:xfrm>
                <a:off x="3891"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87" name="Rectangle 80"/>
              <p:cNvSpPr>
                <a:spLocks noChangeArrowheads="1"/>
              </p:cNvSpPr>
              <p:nvPr/>
            </p:nvSpPr>
            <p:spPr bwMode="auto">
              <a:xfrm>
                <a:off x="4665" y="1258"/>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78</a:t>
                </a:r>
                <a:endParaRPr lang="en-US" altLang="it-IT" sz="1800">
                  <a:latin typeface="Arial" charset="0"/>
                </a:endParaRPr>
              </a:p>
            </p:txBody>
          </p:sp>
          <p:sp>
            <p:nvSpPr>
              <p:cNvPr id="84088" name="Rectangle 81"/>
              <p:cNvSpPr>
                <a:spLocks noChangeArrowheads="1"/>
              </p:cNvSpPr>
              <p:nvPr/>
            </p:nvSpPr>
            <p:spPr bwMode="auto">
              <a:xfrm>
                <a:off x="4778"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89" name="Rectangle 82"/>
              <p:cNvSpPr>
                <a:spLocks noChangeArrowheads="1"/>
              </p:cNvSpPr>
              <p:nvPr/>
            </p:nvSpPr>
            <p:spPr bwMode="auto">
              <a:xfrm>
                <a:off x="1238" y="1400"/>
                <a:ext cx="28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Lazio</a:t>
                </a:r>
                <a:endParaRPr lang="en-US" altLang="it-IT" sz="1800">
                  <a:latin typeface="Arial" charset="0"/>
                </a:endParaRPr>
              </a:p>
            </p:txBody>
          </p:sp>
          <p:sp>
            <p:nvSpPr>
              <p:cNvPr id="84090" name="Rectangle 83"/>
              <p:cNvSpPr>
                <a:spLocks noChangeArrowheads="1"/>
              </p:cNvSpPr>
              <p:nvPr/>
            </p:nvSpPr>
            <p:spPr bwMode="auto">
              <a:xfrm>
                <a:off x="1490"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91" name="Rectangle 84"/>
              <p:cNvSpPr>
                <a:spLocks noChangeArrowheads="1"/>
              </p:cNvSpPr>
              <p:nvPr/>
            </p:nvSpPr>
            <p:spPr bwMode="auto">
              <a:xfrm>
                <a:off x="2334" y="140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204</a:t>
                </a:r>
                <a:endParaRPr lang="en-US" altLang="it-IT" sz="1800">
                  <a:latin typeface="Arial" charset="0"/>
                </a:endParaRPr>
              </a:p>
            </p:txBody>
          </p:sp>
          <p:sp>
            <p:nvSpPr>
              <p:cNvPr id="84092" name="Rectangle 85"/>
              <p:cNvSpPr>
                <a:spLocks noChangeArrowheads="1"/>
              </p:cNvSpPr>
              <p:nvPr/>
            </p:nvSpPr>
            <p:spPr bwMode="auto">
              <a:xfrm>
                <a:off x="2499"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93" name="Rectangle 86"/>
              <p:cNvSpPr>
                <a:spLocks noChangeArrowheads="1"/>
              </p:cNvSpPr>
              <p:nvPr/>
            </p:nvSpPr>
            <p:spPr bwMode="auto">
              <a:xfrm>
                <a:off x="2977" y="139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94" name="Rectangle 87"/>
              <p:cNvSpPr>
                <a:spLocks noChangeArrowheads="1"/>
              </p:cNvSpPr>
              <p:nvPr/>
            </p:nvSpPr>
            <p:spPr bwMode="auto">
              <a:xfrm>
                <a:off x="3404" y="1400"/>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Lomba</a:t>
                </a:r>
                <a:endParaRPr lang="en-US" altLang="it-IT" sz="1800">
                  <a:latin typeface="Arial" charset="0"/>
                </a:endParaRPr>
              </a:p>
            </p:txBody>
          </p:sp>
          <p:sp>
            <p:nvSpPr>
              <p:cNvPr id="84095" name="Rectangle 88"/>
              <p:cNvSpPr>
                <a:spLocks noChangeArrowheads="1"/>
              </p:cNvSpPr>
              <p:nvPr/>
            </p:nvSpPr>
            <p:spPr bwMode="auto">
              <a:xfrm>
                <a:off x="3725" y="1400"/>
                <a:ext cx="2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rdy </a:t>
                </a:r>
                <a:endParaRPr lang="en-US" altLang="it-IT" sz="1800">
                  <a:latin typeface="Arial" charset="0"/>
                </a:endParaRPr>
              </a:p>
            </p:txBody>
          </p:sp>
          <p:sp>
            <p:nvSpPr>
              <p:cNvPr id="84096" name="Rectangle 89"/>
              <p:cNvSpPr>
                <a:spLocks noChangeArrowheads="1"/>
              </p:cNvSpPr>
              <p:nvPr/>
            </p:nvSpPr>
            <p:spPr bwMode="auto">
              <a:xfrm>
                <a:off x="3899"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97" name="Rectangle 90"/>
              <p:cNvSpPr>
                <a:spLocks noChangeArrowheads="1"/>
              </p:cNvSpPr>
              <p:nvPr/>
            </p:nvSpPr>
            <p:spPr bwMode="auto">
              <a:xfrm>
                <a:off x="4665" y="1400"/>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99</a:t>
                </a:r>
                <a:endParaRPr lang="en-US" altLang="it-IT" sz="1800">
                  <a:latin typeface="Arial" charset="0"/>
                </a:endParaRPr>
              </a:p>
            </p:txBody>
          </p:sp>
          <p:sp>
            <p:nvSpPr>
              <p:cNvPr id="84098" name="Rectangle 91"/>
              <p:cNvSpPr>
                <a:spLocks noChangeArrowheads="1"/>
              </p:cNvSpPr>
              <p:nvPr/>
            </p:nvSpPr>
            <p:spPr bwMode="auto">
              <a:xfrm>
                <a:off x="4778"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99" name="Rectangle 92"/>
              <p:cNvSpPr>
                <a:spLocks noChangeArrowheads="1"/>
              </p:cNvSpPr>
              <p:nvPr/>
            </p:nvSpPr>
            <p:spPr bwMode="auto">
              <a:xfrm>
                <a:off x="1194" y="1552"/>
                <a:ext cx="3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Marche </a:t>
                </a:r>
                <a:endParaRPr lang="en-US" altLang="it-IT" sz="1800">
                  <a:latin typeface="Arial" charset="0"/>
                </a:endParaRPr>
              </a:p>
            </p:txBody>
          </p:sp>
          <p:sp>
            <p:nvSpPr>
              <p:cNvPr id="84100" name="Rectangle 93"/>
              <p:cNvSpPr>
                <a:spLocks noChangeArrowheads="1"/>
              </p:cNvSpPr>
              <p:nvPr/>
            </p:nvSpPr>
            <p:spPr bwMode="auto">
              <a:xfrm>
                <a:off x="1559"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01" name="Rectangle 94"/>
              <p:cNvSpPr>
                <a:spLocks noChangeArrowheads="1"/>
              </p:cNvSpPr>
              <p:nvPr/>
            </p:nvSpPr>
            <p:spPr bwMode="auto">
              <a:xfrm>
                <a:off x="2334" y="1552"/>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206</a:t>
                </a:r>
                <a:endParaRPr lang="en-US" altLang="it-IT" sz="1800">
                  <a:latin typeface="Arial" charset="0"/>
                </a:endParaRPr>
              </a:p>
            </p:txBody>
          </p:sp>
          <p:sp>
            <p:nvSpPr>
              <p:cNvPr id="84102" name="Rectangle 95"/>
              <p:cNvSpPr>
                <a:spLocks noChangeArrowheads="1"/>
              </p:cNvSpPr>
              <p:nvPr/>
            </p:nvSpPr>
            <p:spPr bwMode="auto">
              <a:xfrm>
                <a:off x="2499"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03" name="Rectangle 96"/>
              <p:cNvSpPr>
                <a:spLocks noChangeArrowheads="1"/>
              </p:cNvSpPr>
              <p:nvPr/>
            </p:nvSpPr>
            <p:spPr bwMode="auto">
              <a:xfrm>
                <a:off x="2977" y="154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04" name="Rectangle 97"/>
              <p:cNvSpPr>
                <a:spLocks noChangeArrowheads="1"/>
              </p:cNvSpPr>
              <p:nvPr/>
            </p:nvSpPr>
            <p:spPr bwMode="auto">
              <a:xfrm>
                <a:off x="3508" y="1552"/>
                <a:ext cx="28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Lazio</a:t>
                </a:r>
                <a:endParaRPr lang="en-US" altLang="it-IT" sz="1800">
                  <a:latin typeface="Arial" charset="0"/>
                </a:endParaRPr>
              </a:p>
            </p:txBody>
          </p:sp>
          <p:sp>
            <p:nvSpPr>
              <p:cNvPr id="84105" name="Rectangle 98"/>
              <p:cNvSpPr>
                <a:spLocks noChangeArrowheads="1"/>
              </p:cNvSpPr>
              <p:nvPr/>
            </p:nvSpPr>
            <p:spPr bwMode="auto">
              <a:xfrm>
                <a:off x="3760"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06" name="Rectangle 99"/>
              <p:cNvSpPr>
                <a:spLocks noChangeArrowheads="1"/>
              </p:cNvSpPr>
              <p:nvPr/>
            </p:nvSpPr>
            <p:spPr bwMode="auto">
              <a:xfrm>
                <a:off x="4639" y="1552"/>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101</a:t>
                </a:r>
                <a:endParaRPr lang="en-US" altLang="it-IT" sz="1800">
                  <a:latin typeface="Arial" charset="0"/>
                </a:endParaRPr>
              </a:p>
            </p:txBody>
          </p:sp>
          <p:sp>
            <p:nvSpPr>
              <p:cNvPr id="84107" name="Rectangle 100"/>
              <p:cNvSpPr>
                <a:spLocks noChangeArrowheads="1"/>
              </p:cNvSpPr>
              <p:nvPr/>
            </p:nvSpPr>
            <p:spPr bwMode="auto">
              <a:xfrm>
                <a:off x="4804"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08" name="Rectangle 101"/>
              <p:cNvSpPr>
                <a:spLocks noChangeArrowheads="1"/>
              </p:cNvSpPr>
              <p:nvPr/>
            </p:nvSpPr>
            <p:spPr bwMode="auto">
              <a:xfrm>
                <a:off x="1125" y="1694"/>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Lombardy </a:t>
                </a:r>
                <a:endParaRPr lang="en-US" altLang="it-IT" sz="1800">
                  <a:latin typeface="Arial" charset="0"/>
                </a:endParaRPr>
              </a:p>
            </p:txBody>
          </p:sp>
          <p:sp>
            <p:nvSpPr>
              <p:cNvPr id="84109" name="Rectangle 102"/>
              <p:cNvSpPr>
                <a:spLocks noChangeArrowheads="1"/>
              </p:cNvSpPr>
              <p:nvPr/>
            </p:nvSpPr>
            <p:spPr bwMode="auto">
              <a:xfrm>
                <a:off x="1629"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10" name="Rectangle 103"/>
              <p:cNvSpPr>
                <a:spLocks noChangeArrowheads="1"/>
              </p:cNvSpPr>
              <p:nvPr/>
            </p:nvSpPr>
            <p:spPr bwMode="auto">
              <a:xfrm>
                <a:off x="2334" y="169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209</a:t>
                </a:r>
                <a:endParaRPr lang="en-US" altLang="it-IT" sz="1800">
                  <a:latin typeface="Arial" charset="0"/>
                </a:endParaRPr>
              </a:p>
            </p:txBody>
          </p:sp>
          <p:sp>
            <p:nvSpPr>
              <p:cNvPr id="84111" name="Rectangle 104"/>
              <p:cNvSpPr>
                <a:spLocks noChangeArrowheads="1"/>
              </p:cNvSpPr>
              <p:nvPr/>
            </p:nvSpPr>
            <p:spPr bwMode="auto">
              <a:xfrm>
                <a:off x="2499"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12" name="Rectangle 105"/>
              <p:cNvSpPr>
                <a:spLocks noChangeArrowheads="1"/>
              </p:cNvSpPr>
              <p:nvPr/>
            </p:nvSpPr>
            <p:spPr bwMode="auto">
              <a:xfrm>
                <a:off x="2977" y="168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13" name="Rectangle 106"/>
              <p:cNvSpPr>
                <a:spLocks noChangeArrowheads="1"/>
              </p:cNvSpPr>
              <p:nvPr/>
            </p:nvSpPr>
            <p:spPr bwMode="auto">
              <a:xfrm>
                <a:off x="3464" y="1694"/>
                <a:ext cx="3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Marche </a:t>
                </a:r>
                <a:endParaRPr lang="en-US" altLang="it-IT" sz="1800">
                  <a:latin typeface="Arial" charset="0"/>
                </a:endParaRPr>
              </a:p>
            </p:txBody>
          </p:sp>
          <p:sp>
            <p:nvSpPr>
              <p:cNvPr id="84114" name="Rectangle 107"/>
              <p:cNvSpPr>
                <a:spLocks noChangeArrowheads="1"/>
              </p:cNvSpPr>
              <p:nvPr/>
            </p:nvSpPr>
            <p:spPr bwMode="auto">
              <a:xfrm>
                <a:off x="3830"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15" name="Rectangle 108"/>
              <p:cNvSpPr>
                <a:spLocks noChangeArrowheads="1"/>
              </p:cNvSpPr>
              <p:nvPr/>
            </p:nvSpPr>
            <p:spPr bwMode="auto">
              <a:xfrm>
                <a:off x="4639" y="169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108</a:t>
                </a:r>
                <a:endParaRPr lang="en-US" altLang="it-IT" sz="1800">
                  <a:latin typeface="Arial" charset="0"/>
                </a:endParaRPr>
              </a:p>
            </p:txBody>
          </p:sp>
          <p:sp>
            <p:nvSpPr>
              <p:cNvPr id="84116" name="Rectangle 109"/>
              <p:cNvSpPr>
                <a:spLocks noChangeArrowheads="1"/>
              </p:cNvSpPr>
              <p:nvPr/>
            </p:nvSpPr>
            <p:spPr bwMode="auto">
              <a:xfrm>
                <a:off x="4804"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17" name="Rectangle 110"/>
              <p:cNvSpPr>
                <a:spLocks noChangeArrowheads="1"/>
              </p:cNvSpPr>
              <p:nvPr/>
            </p:nvSpPr>
            <p:spPr bwMode="auto">
              <a:xfrm>
                <a:off x="1168" y="1836"/>
                <a:ext cx="4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Abruzzo</a:t>
                </a:r>
                <a:endParaRPr lang="en-US" altLang="it-IT" sz="1800">
                  <a:latin typeface="Arial" charset="0"/>
                </a:endParaRPr>
              </a:p>
            </p:txBody>
          </p:sp>
          <p:sp>
            <p:nvSpPr>
              <p:cNvPr id="84118" name="Rectangle 111"/>
              <p:cNvSpPr>
                <a:spLocks noChangeArrowheads="1"/>
              </p:cNvSpPr>
              <p:nvPr/>
            </p:nvSpPr>
            <p:spPr bwMode="auto">
              <a:xfrm>
                <a:off x="1559"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19" name="Rectangle 112"/>
              <p:cNvSpPr>
                <a:spLocks noChangeArrowheads="1"/>
              </p:cNvSpPr>
              <p:nvPr/>
            </p:nvSpPr>
            <p:spPr bwMode="auto">
              <a:xfrm>
                <a:off x="2334" y="183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258</a:t>
                </a:r>
                <a:endParaRPr lang="en-US" altLang="it-IT" sz="1800">
                  <a:latin typeface="Arial" charset="0"/>
                </a:endParaRPr>
              </a:p>
            </p:txBody>
          </p:sp>
          <p:sp>
            <p:nvSpPr>
              <p:cNvPr id="84120" name="Rectangle 113"/>
              <p:cNvSpPr>
                <a:spLocks noChangeArrowheads="1"/>
              </p:cNvSpPr>
              <p:nvPr/>
            </p:nvSpPr>
            <p:spPr bwMode="auto">
              <a:xfrm>
                <a:off x="2499"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21" name="Rectangle 114"/>
              <p:cNvSpPr>
                <a:spLocks noChangeArrowheads="1"/>
              </p:cNvSpPr>
              <p:nvPr/>
            </p:nvSpPr>
            <p:spPr bwMode="auto">
              <a:xfrm>
                <a:off x="2977" y="182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22" name="Rectangle 115"/>
              <p:cNvSpPr>
                <a:spLocks noChangeArrowheads="1"/>
              </p:cNvSpPr>
              <p:nvPr/>
            </p:nvSpPr>
            <p:spPr bwMode="auto">
              <a:xfrm>
                <a:off x="3386" y="1836"/>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Piedmonte</a:t>
                </a:r>
                <a:endParaRPr lang="en-US" altLang="it-IT" sz="1800">
                  <a:latin typeface="Arial" charset="0"/>
                </a:endParaRPr>
              </a:p>
            </p:txBody>
          </p:sp>
          <p:sp>
            <p:nvSpPr>
              <p:cNvPr id="84123" name="Rectangle 116"/>
              <p:cNvSpPr>
                <a:spLocks noChangeArrowheads="1"/>
              </p:cNvSpPr>
              <p:nvPr/>
            </p:nvSpPr>
            <p:spPr bwMode="auto">
              <a:xfrm>
                <a:off x="3882"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24" name="Rectangle 117"/>
              <p:cNvSpPr>
                <a:spLocks noChangeArrowheads="1"/>
              </p:cNvSpPr>
              <p:nvPr/>
            </p:nvSpPr>
            <p:spPr bwMode="auto">
              <a:xfrm>
                <a:off x="4639" y="183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108</a:t>
                </a:r>
                <a:endParaRPr lang="en-US" altLang="it-IT" sz="1800">
                  <a:latin typeface="Arial" charset="0"/>
                </a:endParaRPr>
              </a:p>
            </p:txBody>
          </p:sp>
          <p:sp>
            <p:nvSpPr>
              <p:cNvPr id="84125" name="Rectangle 118"/>
              <p:cNvSpPr>
                <a:spLocks noChangeArrowheads="1"/>
              </p:cNvSpPr>
              <p:nvPr/>
            </p:nvSpPr>
            <p:spPr bwMode="auto">
              <a:xfrm>
                <a:off x="4804"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26" name="Rectangle 119"/>
              <p:cNvSpPr>
                <a:spLocks noChangeArrowheads="1"/>
              </p:cNvSpPr>
              <p:nvPr/>
            </p:nvSpPr>
            <p:spPr bwMode="auto">
              <a:xfrm>
                <a:off x="1194" y="1988"/>
                <a:ext cx="3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Veneto </a:t>
                </a:r>
                <a:endParaRPr lang="en-US" altLang="it-IT" sz="1800">
                  <a:latin typeface="Arial" charset="0"/>
                </a:endParaRPr>
              </a:p>
            </p:txBody>
          </p:sp>
          <p:sp>
            <p:nvSpPr>
              <p:cNvPr id="84127" name="Rectangle 120"/>
              <p:cNvSpPr>
                <a:spLocks noChangeArrowheads="1"/>
              </p:cNvSpPr>
              <p:nvPr/>
            </p:nvSpPr>
            <p:spPr bwMode="auto">
              <a:xfrm>
                <a:off x="1551"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28" name="Rectangle 121"/>
              <p:cNvSpPr>
                <a:spLocks noChangeArrowheads="1"/>
              </p:cNvSpPr>
              <p:nvPr/>
            </p:nvSpPr>
            <p:spPr bwMode="auto">
              <a:xfrm>
                <a:off x="2334" y="198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267</a:t>
                </a:r>
                <a:endParaRPr lang="en-US" altLang="it-IT" sz="1800">
                  <a:latin typeface="Arial" charset="0"/>
                </a:endParaRPr>
              </a:p>
            </p:txBody>
          </p:sp>
          <p:sp>
            <p:nvSpPr>
              <p:cNvPr id="84129" name="Rectangle 122"/>
              <p:cNvSpPr>
                <a:spLocks noChangeArrowheads="1"/>
              </p:cNvSpPr>
              <p:nvPr/>
            </p:nvSpPr>
            <p:spPr bwMode="auto">
              <a:xfrm>
                <a:off x="2499"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30" name="Rectangle 123"/>
              <p:cNvSpPr>
                <a:spLocks noChangeArrowheads="1"/>
              </p:cNvSpPr>
              <p:nvPr/>
            </p:nvSpPr>
            <p:spPr bwMode="auto">
              <a:xfrm>
                <a:off x="2977" y="1978"/>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31" name="Rectangle 124"/>
              <p:cNvSpPr>
                <a:spLocks noChangeArrowheads="1"/>
              </p:cNvSpPr>
              <p:nvPr/>
            </p:nvSpPr>
            <p:spPr bwMode="auto">
              <a:xfrm>
                <a:off x="3447" y="1988"/>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Calabria </a:t>
                </a:r>
                <a:endParaRPr lang="en-US" altLang="it-IT" sz="1800">
                  <a:latin typeface="Arial" charset="0"/>
                </a:endParaRPr>
              </a:p>
            </p:txBody>
          </p:sp>
          <p:sp>
            <p:nvSpPr>
              <p:cNvPr id="84132" name="Rectangle 125"/>
              <p:cNvSpPr>
                <a:spLocks noChangeArrowheads="1"/>
              </p:cNvSpPr>
              <p:nvPr/>
            </p:nvSpPr>
            <p:spPr bwMode="auto">
              <a:xfrm>
                <a:off x="3847"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33" name="Rectangle 126"/>
              <p:cNvSpPr>
                <a:spLocks noChangeArrowheads="1"/>
              </p:cNvSpPr>
              <p:nvPr/>
            </p:nvSpPr>
            <p:spPr bwMode="auto">
              <a:xfrm>
                <a:off x="4639" y="198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123</a:t>
                </a:r>
                <a:endParaRPr lang="en-US" altLang="it-IT" sz="1800">
                  <a:latin typeface="Arial" charset="0"/>
                </a:endParaRPr>
              </a:p>
            </p:txBody>
          </p:sp>
          <p:sp>
            <p:nvSpPr>
              <p:cNvPr id="84134" name="Rectangle 127"/>
              <p:cNvSpPr>
                <a:spLocks noChangeArrowheads="1"/>
              </p:cNvSpPr>
              <p:nvPr/>
            </p:nvSpPr>
            <p:spPr bwMode="auto">
              <a:xfrm>
                <a:off x="4804"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35" name="Rectangle 128"/>
              <p:cNvSpPr>
                <a:spLocks noChangeArrowheads="1"/>
              </p:cNvSpPr>
              <p:nvPr/>
            </p:nvSpPr>
            <p:spPr bwMode="auto">
              <a:xfrm>
                <a:off x="985" y="2130"/>
                <a:ext cx="7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Emilia Romagna</a:t>
                </a:r>
                <a:endParaRPr lang="en-US" altLang="it-IT" sz="1800">
                  <a:latin typeface="Arial" charset="0"/>
                </a:endParaRPr>
              </a:p>
            </p:txBody>
          </p:sp>
          <p:sp>
            <p:nvSpPr>
              <p:cNvPr id="84136" name="Rectangle 129"/>
              <p:cNvSpPr>
                <a:spLocks noChangeArrowheads="1"/>
              </p:cNvSpPr>
              <p:nvPr/>
            </p:nvSpPr>
            <p:spPr bwMode="auto">
              <a:xfrm>
                <a:off x="1733"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37" name="Rectangle 130"/>
              <p:cNvSpPr>
                <a:spLocks noChangeArrowheads="1"/>
              </p:cNvSpPr>
              <p:nvPr/>
            </p:nvSpPr>
            <p:spPr bwMode="auto">
              <a:xfrm>
                <a:off x="2334" y="213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270</a:t>
                </a:r>
                <a:endParaRPr lang="en-US" altLang="it-IT" sz="1800">
                  <a:latin typeface="Arial" charset="0"/>
                </a:endParaRPr>
              </a:p>
            </p:txBody>
          </p:sp>
          <p:sp>
            <p:nvSpPr>
              <p:cNvPr id="84138" name="Rectangle 131"/>
              <p:cNvSpPr>
                <a:spLocks noChangeArrowheads="1"/>
              </p:cNvSpPr>
              <p:nvPr/>
            </p:nvSpPr>
            <p:spPr bwMode="auto">
              <a:xfrm>
                <a:off x="2499"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39" name="Rectangle 132"/>
              <p:cNvSpPr>
                <a:spLocks noChangeArrowheads="1"/>
              </p:cNvSpPr>
              <p:nvPr/>
            </p:nvSpPr>
            <p:spPr bwMode="auto">
              <a:xfrm>
                <a:off x="2977" y="2121"/>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40" name="Rectangle 133"/>
              <p:cNvSpPr>
                <a:spLocks noChangeArrowheads="1"/>
              </p:cNvSpPr>
              <p:nvPr/>
            </p:nvSpPr>
            <p:spPr bwMode="auto">
              <a:xfrm>
                <a:off x="3421" y="2130"/>
                <a:ext cx="4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Basilicata </a:t>
                </a:r>
                <a:endParaRPr lang="en-US" altLang="it-IT" sz="1800">
                  <a:latin typeface="Arial" charset="0"/>
                </a:endParaRPr>
              </a:p>
            </p:txBody>
          </p:sp>
          <p:sp>
            <p:nvSpPr>
              <p:cNvPr id="84141" name="Rectangle 134"/>
              <p:cNvSpPr>
                <a:spLocks noChangeArrowheads="1"/>
              </p:cNvSpPr>
              <p:nvPr/>
            </p:nvSpPr>
            <p:spPr bwMode="auto">
              <a:xfrm>
                <a:off x="3873"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42" name="Rectangle 135"/>
              <p:cNvSpPr>
                <a:spLocks noChangeArrowheads="1"/>
              </p:cNvSpPr>
              <p:nvPr/>
            </p:nvSpPr>
            <p:spPr bwMode="auto">
              <a:xfrm>
                <a:off x="4639" y="213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224</a:t>
                </a:r>
                <a:endParaRPr lang="en-US" altLang="it-IT" sz="1800">
                  <a:latin typeface="Arial" charset="0"/>
                </a:endParaRPr>
              </a:p>
            </p:txBody>
          </p:sp>
          <p:sp>
            <p:nvSpPr>
              <p:cNvPr id="84143" name="Rectangle 136"/>
              <p:cNvSpPr>
                <a:spLocks noChangeArrowheads="1"/>
              </p:cNvSpPr>
              <p:nvPr/>
            </p:nvSpPr>
            <p:spPr bwMode="auto">
              <a:xfrm>
                <a:off x="4804"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44" name="Rectangle 137"/>
              <p:cNvSpPr>
                <a:spLocks noChangeArrowheads="1"/>
              </p:cNvSpPr>
              <p:nvPr/>
            </p:nvSpPr>
            <p:spPr bwMode="auto">
              <a:xfrm>
                <a:off x="1177" y="2273"/>
                <a:ext cx="42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Tuscany </a:t>
                </a:r>
                <a:endParaRPr lang="en-US" altLang="it-IT" sz="1800">
                  <a:latin typeface="Arial" charset="0"/>
                </a:endParaRPr>
              </a:p>
            </p:txBody>
          </p:sp>
          <p:sp>
            <p:nvSpPr>
              <p:cNvPr id="84145" name="Rectangle 138"/>
              <p:cNvSpPr>
                <a:spLocks noChangeArrowheads="1"/>
              </p:cNvSpPr>
              <p:nvPr/>
            </p:nvSpPr>
            <p:spPr bwMode="auto">
              <a:xfrm>
                <a:off x="1577"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46" name="Rectangle 139"/>
              <p:cNvSpPr>
                <a:spLocks noChangeArrowheads="1"/>
              </p:cNvSpPr>
              <p:nvPr/>
            </p:nvSpPr>
            <p:spPr bwMode="auto">
              <a:xfrm>
                <a:off x="2334" y="227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278</a:t>
                </a:r>
                <a:endParaRPr lang="en-US" altLang="it-IT" sz="1800">
                  <a:latin typeface="Arial" charset="0"/>
                </a:endParaRPr>
              </a:p>
            </p:txBody>
          </p:sp>
          <p:sp>
            <p:nvSpPr>
              <p:cNvPr id="84147" name="Rectangle 140"/>
              <p:cNvSpPr>
                <a:spLocks noChangeArrowheads="1"/>
              </p:cNvSpPr>
              <p:nvPr/>
            </p:nvSpPr>
            <p:spPr bwMode="auto">
              <a:xfrm>
                <a:off x="2499"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48" name="Rectangle 141"/>
              <p:cNvSpPr>
                <a:spLocks noChangeArrowheads="1"/>
              </p:cNvSpPr>
              <p:nvPr/>
            </p:nvSpPr>
            <p:spPr bwMode="auto">
              <a:xfrm>
                <a:off x="2977" y="2263"/>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49" name="Rectangle 142"/>
              <p:cNvSpPr>
                <a:spLocks noChangeArrowheads="1"/>
              </p:cNvSpPr>
              <p:nvPr/>
            </p:nvSpPr>
            <p:spPr bwMode="auto">
              <a:xfrm>
                <a:off x="3264" y="2273"/>
                <a:ext cx="7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Emilia Romagna</a:t>
                </a:r>
                <a:endParaRPr lang="en-US" altLang="it-IT" sz="1800">
                  <a:latin typeface="Arial" charset="0"/>
                </a:endParaRPr>
              </a:p>
            </p:txBody>
          </p:sp>
          <p:sp>
            <p:nvSpPr>
              <p:cNvPr id="84150" name="Rectangle 143"/>
              <p:cNvSpPr>
                <a:spLocks noChangeArrowheads="1"/>
              </p:cNvSpPr>
              <p:nvPr/>
            </p:nvSpPr>
            <p:spPr bwMode="auto">
              <a:xfrm>
                <a:off x="4012"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51" name="Rectangle 144"/>
              <p:cNvSpPr>
                <a:spLocks noChangeArrowheads="1"/>
              </p:cNvSpPr>
              <p:nvPr/>
            </p:nvSpPr>
            <p:spPr bwMode="auto">
              <a:xfrm>
                <a:off x="4639" y="227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226</a:t>
                </a:r>
                <a:endParaRPr lang="en-US" altLang="it-IT" sz="1800">
                  <a:latin typeface="Arial" charset="0"/>
                </a:endParaRPr>
              </a:p>
            </p:txBody>
          </p:sp>
          <p:sp>
            <p:nvSpPr>
              <p:cNvPr id="84152" name="Rectangle 145"/>
              <p:cNvSpPr>
                <a:spLocks noChangeArrowheads="1"/>
              </p:cNvSpPr>
              <p:nvPr/>
            </p:nvSpPr>
            <p:spPr bwMode="auto">
              <a:xfrm>
                <a:off x="4804"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53" name="Rectangle 146"/>
              <p:cNvSpPr>
                <a:spLocks noChangeArrowheads="1"/>
              </p:cNvSpPr>
              <p:nvPr/>
            </p:nvSpPr>
            <p:spPr bwMode="auto">
              <a:xfrm>
                <a:off x="1202" y="2424"/>
                <a:ext cx="38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b="1">
                    <a:solidFill>
                      <a:srgbClr val="000000"/>
                    </a:solidFill>
                    <a:latin typeface="Garamond" pitchFamily="18" charset="0"/>
                  </a:rPr>
                  <a:t>ITALY</a:t>
                </a:r>
                <a:r>
                  <a:rPr lang="en-US" altLang="it-IT" sz="1500">
                    <a:solidFill>
                      <a:srgbClr val="000000"/>
                    </a:solidFill>
                    <a:latin typeface="Garamond" pitchFamily="18" charset="0"/>
                  </a:rPr>
                  <a:t> </a:t>
                </a:r>
                <a:endParaRPr lang="en-US" altLang="it-IT" sz="1800">
                  <a:latin typeface="Arial" charset="0"/>
                </a:endParaRPr>
              </a:p>
            </p:txBody>
          </p:sp>
          <p:sp>
            <p:nvSpPr>
              <p:cNvPr id="84154" name="Rectangle 147"/>
              <p:cNvSpPr>
                <a:spLocks noChangeArrowheads="1"/>
              </p:cNvSpPr>
              <p:nvPr/>
            </p:nvSpPr>
            <p:spPr bwMode="auto">
              <a:xfrm>
                <a:off x="1490"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55" name="Rectangle 148"/>
              <p:cNvSpPr>
                <a:spLocks noChangeArrowheads="1"/>
              </p:cNvSpPr>
              <p:nvPr/>
            </p:nvSpPr>
            <p:spPr bwMode="auto">
              <a:xfrm>
                <a:off x="2334" y="242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301</a:t>
                </a:r>
                <a:endParaRPr lang="en-US" altLang="it-IT" sz="1800">
                  <a:latin typeface="Arial" charset="0"/>
                </a:endParaRPr>
              </a:p>
            </p:txBody>
          </p:sp>
          <p:sp>
            <p:nvSpPr>
              <p:cNvPr id="84156" name="Rectangle 149"/>
              <p:cNvSpPr>
                <a:spLocks noChangeArrowheads="1"/>
              </p:cNvSpPr>
              <p:nvPr/>
            </p:nvSpPr>
            <p:spPr bwMode="auto">
              <a:xfrm>
                <a:off x="2499"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57" name="Rectangle 150"/>
              <p:cNvSpPr>
                <a:spLocks noChangeArrowheads="1"/>
              </p:cNvSpPr>
              <p:nvPr/>
            </p:nvSpPr>
            <p:spPr bwMode="auto">
              <a:xfrm>
                <a:off x="2977" y="2415"/>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58" name="Rectangle 151"/>
              <p:cNvSpPr>
                <a:spLocks noChangeArrowheads="1"/>
              </p:cNvSpPr>
              <p:nvPr/>
            </p:nvSpPr>
            <p:spPr bwMode="auto">
              <a:xfrm>
                <a:off x="3482" y="2424"/>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Molise </a:t>
                </a:r>
                <a:endParaRPr lang="en-US" altLang="it-IT" sz="1800">
                  <a:latin typeface="Arial" charset="0"/>
                </a:endParaRPr>
              </a:p>
            </p:txBody>
          </p:sp>
          <p:sp>
            <p:nvSpPr>
              <p:cNvPr id="84159" name="Rectangle 152"/>
              <p:cNvSpPr>
                <a:spLocks noChangeArrowheads="1"/>
              </p:cNvSpPr>
              <p:nvPr/>
            </p:nvSpPr>
            <p:spPr bwMode="auto">
              <a:xfrm>
                <a:off x="3812"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60" name="Rectangle 153"/>
              <p:cNvSpPr>
                <a:spLocks noChangeArrowheads="1"/>
              </p:cNvSpPr>
              <p:nvPr/>
            </p:nvSpPr>
            <p:spPr bwMode="auto">
              <a:xfrm>
                <a:off x="4639" y="242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276</a:t>
                </a:r>
                <a:endParaRPr lang="en-US" altLang="it-IT" sz="1800">
                  <a:latin typeface="Arial" charset="0"/>
                </a:endParaRPr>
              </a:p>
            </p:txBody>
          </p:sp>
          <p:sp>
            <p:nvSpPr>
              <p:cNvPr id="84161" name="Rectangle 154"/>
              <p:cNvSpPr>
                <a:spLocks noChangeArrowheads="1"/>
              </p:cNvSpPr>
              <p:nvPr/>
            </p:nvSpPr>
            <p:spPr bwMode="auto">
              <a:xfrm>
                <a:off x="4804"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62" name="Rectangle 155"/>
              <p:cNvSpPr>
                <a:spLocks noChangeArrowheads="1"/>
              </p:cNvSpPr>
              <p:nvPr/>
            </p:nvSpPr>
            <p:spPr bwMode="auto">
              <a:xfrm>
                <a:off x="1177" y="2567"/>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Calabria </a:t>
                </a:r>
                <a:endParaRPr lang="en-US" altLang="it-IT" sz="1800">
                  <a:latin typeface="Arial" charset="0"/>
                </a:endParaRPr>
              </a:p>
            </p:txBody>
          </p:sp>
          <p:sp>
            <p:nvSpPr>
              <p:cNvPr id="84163" name="Rectangle 156"/>
              <p:cNvSpPr>
                <a:spLocks noChangeArrowheads="1"/>
              </p:cNvSpPr>
              <p:nvPr/>
            </p:nvSpPr>
            <p:spPr bwMode="auto">
              <a:xfrm>
                <a:off x="1577"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64" name="Rectangle 157"/>
              <p:cNvSpPr>
                <a:spLocks noChangeArrowheads="1"/>
              </p:cNvSpPr>
              <p:nvPr/>
            </p:nvSpPr>
            <p:spPr bwMode="auto">
              <a:xfrm>
                <a:off x="2334" y="256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307</a:t>
                </a:r>
                <a:endParaRPr lang="en-US" altLang="it-IT" sz="1800">
                  <a:latin typeface="Arial" charset="0"/>
                </a:endParaRPr>
              </a:p>
            </p:txBody>
          </p:sp>
          <p:sp>
            <p:nvSpPr>
              <p:cNvPr id="84165" name="Rectangle 158"/>
              <p:cNvSpPr>
                <a:spLocks noChangeArrowheads="1"/>
              </p:cNvSpPr>
              <p:nvPr/>
            </p:nvSpPr>
            <p:spPr bwMode="auto">
              <a:xfrm>
                <a:off x="2499"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66" name="Rectangle 159"/>
              <p:cNvSpPr>
                <a:spLocks noChangeArrowheads="1"/>
              </p:cNvSpPr>
              <p:nvPr/>
            </p:nvSpPr>
            <p:spPr bwMode="auto">
              <a:xfrm>
                <a:off x="2977" y="255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67" name="Rectangle 160"/>
              <p:cNvSpPr>
                <a:spLocks noChangeArrowheads="1"/>
              </p:cNvSpPr>
              <p:nvPr/>
            </p:nvSpPr>
            <p:spPr bwMode="auto">
              <a:xfrm>
                <a:off x="3473" y="2567"/>
                <a:ext cx="3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Veneto </a:t>
                </a:r>
                <a:endParaRPr lang="en-US" altLang="it-IT" sz="1800">
                  <a:latin typeface="Arial" charset="0"/>
                </a:endParaRPr>
              </a:p>
            </p:txBody>
          </p:sp>
          <p:sp>
            <p:nvSpPr>
              <p:cNvPr id="84168" name="Rectangle 161"/>
              <p:cNvSpPr>
                <a:spLocks noChangeArrowheads="1"/>
              </p:cNvSpPr>
              <p:nvPr/>
            </p:nvSpPr>
            <p:spPr bwMode="auto">
              <a:xfrm>
                <a:off x="3830"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69" name="Rectangle 162"/>
              <p:cNvSpPr>
                <a:spLocks noChangeArrowheads="1"/>
              </p:cNvSpPr>
              <p:nvPr/>
            </p:nvSpPr>
            <p:spPr bwMode="auto">
              <a:xfrm>
                <a:off x="4639" y="256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300</a:t>
                </a:r>
                <a:endParaRPr lang="en-US" altLang="it-IT" sz="1800">
                  <a:latin typeface="Arial" charset="0"/>
                </a:endParaRPr>
              </a:p>
            </p:txBody>
          </p:sp>
          <p:sp>
            <p:nvSpPr>
              <p:cNvPr id="84170" name="Rectangle 163"/>
              <p:cNvSpPr>
                <a:spLocks noChangeArrowheads="1"/>
              </p:cNvSpPr>
              <p:nvPr/>
            </p:nvSpPr>
            <p:spPr bwMode="auto">
              <a:xfrm>
                <a:off x="4804"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71" name="Rectangle 164"/>
              <p:cNvSpPr>
                <a:spLocks noChangeArrowheads="1"/>
              </p:cNvSpPr>
              <p:nvPr/>
            </p:nvSpPr>
            <p:spPr bwMode="auto">
              <a:xfrm>
                <a:off x="1185" y="2709"/>
                <a:ext cx="4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Umbria </a:t>
                </a:r>
                <a:endParaRPr lang="en-US" altLang="it-IT" sz="1800">
                  <a:latin typeface="Arial" charset="0"/>
                </a:endParaRPr>
              </a:p>
            </p:txBody>
          </p:sp>
          <p:sp>
            <p:nvSpPr>
              <p:cNvPr id="84172" name="Rectangle 165"/>
              <p:cNvSpPr>
                <a:spLocks noChangeArrowheads="1"/>
              </p:cNvSpPr>
              <p:nvPr/>
            </p:nvSpPr>
            <p:spPr bwMode="auto">
              <a:xfrm>
                <a:off x="1559"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73" name="Rectangle 166"/>
              <p:cNvSpPr>
                <a:spLocks noChangeArrowheads="1"/>
              </p:cNvSpPr>
              <p:nvPr/>
            </p:nvSpPr>
            <p:spPr bwMode="auto">
              <a:xfrm>
                <a:off x="2334" y="270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342</a:t>
                </a:r>
                <a:endParaRPr lang="en-US" altLang="it-IT" sz="1800">
                  <a:latin typeface="Arial" charset="0"/>
                </a:endParaRPr>
              </a:p>
            </p:txBody>
          </p:sp>
          <p:sp>
            <p:nvSpPr>
              <p:cNvPr id="84174" name="Rectangle 167"/>
              <p:cNvSpPr>
                <a:spLocks noChangeArrowheads="1"/>
              </p:cNvSpPr>
              <p:nvPr/>
            </p:nvSpPr>
            <p:spPr bwMode="auto">
              <a:xfrm>
                <a:off x="2499"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75" name="Rectangle 168"/>
              <p:cNvSpPr>
                <a:spLocks noChangeArrowheads="1"/>
              </p:cNvSpPr>
              <p:nvPr/>
            </p:nvSpPr>
            <p:spPr bwMode="auto">
              <a:xfrm>
                <a:off x="2977" y="2699"/>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76" name="Rectangle 169"/>
              <p:cNvSpPr>
                <a:spLocks noChangeArrowheads="1"/>
              </p:cNvSpPr>
              <p:nvPr/>
            </p:nvSpPr>
            <p:spPr bwMode="auto">
              <a:xfrm>
                <a:off x="3470" y="2709"/>
                <a:ext cx="3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b="1">
                    <a:solidFill>
                      <a:srgbClr val="000000"/>
                    </a:solidFill>
                    <a:latin typeface="Garamond" pitchFamily="18" charset="0"/>
                  </a:rPr>
                  <a:t>ITALY</a:t>
                </a:r>
                <a:endParaRPr lang="en-US" altLang="it-IT" sz="1800" b="1">
                  <a:latin typeface="Arial" charset="0"/>
                </a:endParaRPr>
              </a:p>
            </p:txBody>
          </p:sp>
          <p:sp>
            <p:nvSpPr>
              <p:cNvPr id="84177" name="Rectangle 171"/>
              <p:cNvSpPr>
                <a:spLocks noChangeArrowheads="1"/>
              </p:cNvSpPr>
              <p:nvPr/>
            </p:nvSpPr>
            <p:spPr bwMode="auto">
              <a:xfrm>
                <a:off x="3760"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78" name="Rectangle 172"/>
              <p:cNvSpPr>
                <a:spLocks noChangeArrowheads="1"/>
              </p:cNvSpPr>
              <p:nvPr/>
            </p:nvSpPr>
            <p:spPr bwMode="auto">
              <a:xfrm>
                <a:off x="4639" y="270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315</a:t>
                </a:r>
                <a:endParaRPr lang="en-US" altLang="it-IT" sz="1800">
                  <a:latin typeface="Arial" charset="0"/>
                </a:endParaRPr>
              </a:p>
            </p:txBody>
          </p:sp>
          <p:sp>
            <p:nvSpPr>
              <p:cNvPr id="84179" name="Rectangle 173"/>
              <p:cNvSpPr>
                <a:spLocks noChangeArrowheads="1"/>
              </p:cNvSpPr>
              <p:nvPr/>
            </p:nvSpPr>
            <p:spPr bwMode="auto">
              <a:xfrm>
                <a:off x="4804"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80" name="Rectangle 174"/>
              <p:cNvSpPr>
                <a:spLocks noChangeArrowheads="1"/>
              </p:cNvSpPr>
              <p:nvPr/>
            </p:nvSpPr>
            <p:spPr bwMode="auto">
              <a:xfrm>
                <a:off x="898" y="286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Friuli Venezia Giulia</a:t>
                </a:r>
                <a:endParaRPr lang="en-US" altLang="it-IT" sz="1800">
                  <a:latin typeface="Arial" charset="0"/>
                </a:endParaRPr>
              </a:p>
            </p:txBody>
          </p:sp>
          <p:sp>
            <p:nvSpPr>
              <p:cNvPr id="84181" name="Rectangle 175"/>
              <p:cNvSpPr>
                <a:spLocks noChangeArrowheads="1"/>
              </p:cNvSpPr>
              <p:nvPr/>
            </p:nvSpPr>
            <p:spPr bwMode="auto">
              <a:xfrm>
                <a:off x="1829"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82" name="Rectangle 176"/>
              <p:cNvSpPr>
                <a:spLocks noChangeArrowheads="1"/>
              </p:cNvSpPr>
              <p:nvPr/>
            </p:nvSpPr>
            <p:spPr bwMode="auto">
              <a:xfrm>
                <a:off x="2334" y="286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353</a:t>
                </a:r>
                <a:endParaRPr lang="en-US" altLang="it-IT" sz="1800">
                  <a:latin typeface="Arial" charset="0"/>
                </a:endParaRPr>
              </a:p>
            </p:txBody>
          </p:sp>
          <p:sp>
            <p:nvSpPr>
              <p:cNvPr id="84183" name="Rectangle 177"/>
              <p:cNvSpPr>
                <a:spLocks noChangeArrowheads="1"/>
              </p:cNvSpPr>
              <p:nvPr/>
            </p:nvSpPr>
            <p:spPr bwMode="auto">
              <a:xfrm>
                <a:off x="2499"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84" name="Rectangle 178"/>
              <p:cNvSpPr>
                <a:spLocks noChangeArrowheads="1"/>
              </p:cNvSpPr>
              <p:nvPr/>
            </p:nvSpPr>
            <p:spPr bwMode="auto">
              <a:xfrm>
                <a:off x="2977" y="2851"/>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85" name="Rectangle 179"/>
              <p:cNvSpPr>
                <a:spLocks noChangeArrowheads="1"/>
              </p:cNvSpPr>
              <p:nvPr/>
            </p:nvSpPr>
            <p:spPr bwMode="auto">
              <a:xfrm>
                <a:off x="3447" y="2861"/>
                <a:ext cx="42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Tuscany </a:t>
                </a:r>
                <a:endParaRPr lang="en-US" altLang="it-IT" sz="1800">
                  <a:latin typeface="Arial" charset="0"/>
                </a:endParaRPr>
              </a:p>
            </p:txBody>
          </p:sp>
          <p:sp>
            <p:nvSpPr>
              <p:cNvPr id="84186" name="Rectangle 180"/>
              <p:cNvSpPr>
                <a:spLocks noChangeArrowheads="1"/>
              </p:cNvSpPr>
              <p:nvPr/>
            </p:nvSpPr>
            <p:spPr bwMode="auto">
              <a:xfrm>
                <a:off x="3856"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87" name="Rectangle 181"/>
              <p:cNvSpPr>
                <a:spLocks noChangeArrowheads="1"/>
              </p:cNvSpPr>
              <p:nvPr/>
            </p:nvSpPr>
            <p:spPr bwMode="auto">
              <a:xfrm>
                <a:off x="4639" y="286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349</a:t>
                </a:r>
                <a:endParaRPr lang="en-US" altLang="it-IT" sz="1800">
                  <a:latin typeface="Arial" charset="0"/>
                </a:endParaRPr>
              </a:p>
            </p:txBody>
          </p:sp>
          <p:sp>
            <p:nvSpPr>
              <p:cNvPr id="84188" name="Rectangle 182"/>
              <p:cNvSpPr>
                <a:spLocks noChangeArrowheads="1"/>
              </p:cNvSpPr>
              <p:nvPr/>
            </p:nvSpPr>
            <p:spPr bwMode="auto">
              <a:xfrm>
                <a:off x="4804"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89" name="Rectangle 183"/>
              <p:cNvSpPr>
                <a:spLocks noChangeArrowheads="1"/>
              </p:cNvSpPr>
              <p:nvPr/>
            </p:nvSpPr>
            <p:spPr bwMode="auto">
              <a:xfrm>
                <a:off x="1151" y="3003"/>
                <a:ext cx="4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Basilicata </a:t>
                </a:r>
                <a:endParaRPr lang="en-US" altLang="it-IT" sz="1800">
                  <a:latin typeface="Arial" charset="0"/>
                </a:endParaRPr>
              </a:p>
            </p:txBody>
          </p:sp>
          <p:sp>
            <p:nvSpPr>
              <p:cNvPr id="84190" name="Rectangle 184"/>
              <p:cNvSpPr>
                <a:spLocks noChangeArrowheads="1"/>
              </p:cNvSpPr>
              <p:nvPr/>
            </p:nvSpPr>
            <p:spPr bwMode="auto">
              <a:xfrm>
                <a:off x="1603"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91" name="Rectangle 185"/>
              <p:cNvSpPr>
                <a:spLocks noChangeArrowheads="1"/>
              </p:cNvSpPr>
              <p:nvPr/>
            </p:nvSpPr>
            <p:spPr bwMode="auto">
              <a:xfrm>
                <a:off x="2334" y="300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430</a:t>
                </a:r>
                <a:endParaRPr lang="en-US" altLang="it-IT" sz="1800">
                  <a:latin typeface="Arial" charset="0"/>
                </a:endParaRPr>
              </a:p>
            </p:txBody>
          </p:sp>
          <p:sp>
            <p:nvSpPr>
              <p:cNvPr id="84192" name="Rectangle 186"/>
              <p:cNvSpPr>
                <a:spLocks noChangeArrowheads="1"/>
              </p:cNvSpPr>
              <p:nvPr/>
            </p:nvSpPr>
            <p:spPr bwMode="auto">
              <a:xfrm>
                <a:off x="2499"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93" name="Rectangle 187"/>
              <p:cNvSpPr>
                <a:spLocks noChangeArrowheads="1"/>
              </p:cNvSpPr>
              <p:nvPr/>
            </p:nvSpPr>
            <p:spPr bwMode="auto">
              <a:xfrm>
                <a:off x="2977" y="2993"/>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194" name="Rectangle 188"/>
              <p:cNvSpPr>
                <a:spLocks noChangeArrowheads="1"/>
              </p:cNvSpPr>
              <p:nvPr/>
            </p:nvSpPr>
            <p:spPr bwMode="auto">
              <a:xfrm>
                <a:off x="3464" y="3003"/>
                <a:ext cx="4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Umbria </a:t>
                </a:r>
                <a:endParaRPr lang="en-US" altLang="it-IT" sz="1800">
                  <a:latin typeface="Arial" charset="0"/>
                </a:endParaRPr>
              </a:p>
            </p:txBody>
          </p:sp>
          <p:sp>
            <p:nvSpPr>
              <p:cNvPr id="84195" name="Rectangle 189"/>
              <p:cNvSpPr>
                <a:spLocks noChangeArrowheads="1"/>
              </p:cNvSpPr>
              <p:nvPr/>
            </p:nvSpPr>
            <p:spPr bwMode="auto">
              <a:xfrm>
                <a:off x="3839"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96" name="Rectangle 190"/>
              <p:cNvSpPr>
                <a:spLocks noChangeArrowheads="1"/>
              </p:cNvSpPr>
              <p:nvPr/>
            </p:nvSpPr>
            <p:spPr bwMode="auto">
              <a:xfrm>
                <a:off x="4639" y="300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373</a:t>
                </a:r>
                <a:endParaRPr lang="en-US" altLang="it-IT" sz="1800">
                  <a:latin typeface="Arial" charset="0"/>
                </a:endParaRPr>
              </a:p>
            </p:txBody>
          </p:sp>
          <p:sp>
            <p:nvSpPr>
              <p:cNvPr id="84197" name="Rectangle 191"/>
              <p:cNvSpPr>
                <a:spLocks noChangeArrowheads="1"/>
              </p:cNvSpPr>
              <p:nvPr/>
            </p:nvSpPr>
            <p:spPr bwMode="auto">
              <a:xfrm>
                <a:off x="4804"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198" name="Rectangle 192"/>
              <p:cNvSpPr>
                <a:spLocks noChangeArrowheads="1"/>
              </p:cNvSpPr>
              <p:nvPr/>
            </p:nvSpPr>
            <p:spPr bwMode="auto">
              <a:xfrm>
                <a:off x="1203" y="3155"/>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Liguria </a:t>
                </a:r>
                <a:endParaRPr lang="en-US" altLang="it-IT" sz="1800">
                  <a:latin typeface="Arial" charset="0"/>
                </a:endParaRPr>
              </a:p>
            </p:txBody>
          </p:sp>
          <p:sp>
            <p:nvSpPr>
              <p:cNvPr id="84199" name="Rectangle 193"/>
              <p:cNvSpPr>
                <a:spLocks noChangeArrowheads="1"/>
              </p:cNvSpPr>
              <p:nvPr/>
            </p:nvSpPr>
            <p:spPr bwMode="auto">
              <a:xfrm>
                <a:off x="1551"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00" name="Rectangle 194"/>
              <p:cNvSpPr>
                <a:spLocks noChangeArrowheads="1"/>
              </p:cNvSpPr>
              <p:nvPr/>
            </p:nvSpPr>
            <p:spPr bwMode="auto">
              <a:xfrm>
                <a:off x="2334" y="3155"/>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472</a:t>
                </a:r>
                <a:endParaRPr lang="en-US" altLang="it-IT" sz="1800">
                  <a:latin typeface="Arial" charset="0"/>
                </a:endParaRPr>
              </a:p>
            </p:txBody>
          </p:sp>
          <p:sp>
            <p:nvSpPr>
              <p:cNvPr id="84201" name="Rectangle 195"/>
              <p:cNvSpPr>
                <a:spLocks noChangeArrowheads="1"/>
              </p:cNvSpPr>
              <p:nvPr/>
            </p:nvSpPr>
            <p:spPr bwMode="auto">
              <a:xfrm>
                <a:off x="2499"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02" name="Rectangle 196"/>
              <p:cNvSpPr>
                <a:spLocks noChangeArrowheads="1"/>
              </p:cNvSpPr>
              <p:nvPr/>
            </p:nvSpPr>
            <p:spPr bwMode="auto">
              <a:xfrm>
                <a:off x="2977" y="3145"/>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203" name="Rectangle 197"/>
              <p:cNvSpPr>
                <a:spLocks noChangeArrowheads="1"/>
              </p:cNvSpPr>
              <p:nvPr/>
            </p:nvSpPr>
            <p:spPr bwMode="auto">
              <a:xfrm>
                <a:off x="3169" y="3155"/>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Friuli Venezia Giulia</a:t>
                </a:r>
                <a:endParaRPr lang="en-US" altLang="it-IT" sz="1800">
                  <a:latin typeface="Arial" charset="0"/>
                </a:endParaRPr>
              </a:p>
            </p:txBody>
          </p:sp>
          <p:sp>
            <p:nvSpPr>
              <p:cNvPr id="84204" name="Rectangle 198"/>
              <p:cNvSpPr>
                <a:spLocks noChangeArrowheads="1"/>
              </p:cNvSpPr>
              <p:nvPr/>
            </p:nvSpPr>
            <p:spPr bwMode="auto">
              <a:xfrm>
                <a:off x="4099"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05" name="Rectangle 199"/>
              <p:cNvSpPr>
                <a:spLocks noChangeArrowheads="1"/>
              </p:cNvSpPr>
              <p:nvPr/>
            </p:nvSpPr>
            <p:spPr bwMode="auto">
              <a:xfrm>
                <a:off x="4639" y="3155"/>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539</a:t>
                </a:r>
                <a:endParaRPr lang="en-US" altLang="it-IT" sz="1800">
                  <a:latin typeface="Arial" charset="0"/>
                </a:endParaRPr>
              </a:p>
            </p:txBody>
          </p:sp>
          <p:sp>
            <p:nvSpPr>
              <p:cNvPr id="84206" name="Rectangle 200"/>
              <p:cNvSpPr>
                <a:spLocks noChangeArrowheads="1"/>
              </p:cNvSpPr>
              <p:nvPr/>
            </p:nvSpPr>
            <p:spPr bwMode="auto">
              <a:xfrm>
                <a:off x="4804"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07" name="Rectangle 201"/>
              <p:cNvSpPr>
                <a:spLocks noChangeArrowheads="1"/>
              </p:cNvSpPr>
              <p:nvPr/>
            </p:nvSpPr>
            <p:spPr bwMode="auto">
              <a:xfrm>
                <a:off x="1246" y="3297"/>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Sicily </a:t>
                </a:r>
                <a:endParaRPr lang="en-US" altLang="it-IT" sz="1800">
                  <a:latin typeface="Arial" charset="0"/>
                </a:endParaRPr>
              </a:p>
            </p:txBody>
          </p:sp>
          <p:sp>
            <p:nvSpPr>
              <p:cNvPr id="84208" name="Rectangle 202"/>
              <p:cNvSpPr>
                <a:spLocks noChangeArrowheads="1"/>
              </p:cNvSpPr>
              <p:nvPr/>
            </p:nvSpPr>
            <p:spPr bwMode="auto">
              <a:xfrm>
                <a:off x="1507"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09" name="Rectangle 203"/>
              <p:cNvSpPr>
                <a:spLocks noChangeArrowheads="1"/>
              </p:cNvSpPr>
              <p:nvPr/>
            </p:nvSpPr>
            <p:spPr bwMode="auto">
              <a:xfrm>
                <a:off x="2334" y="329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547</a:t>
                </a:r>
                <a:endParaRPr lang="en-US" altLang="it-IT" sz="1800">
                  <a:latin typeface="Arial" charset="0"/>
                </a:endParaRPr>
              </a:p>
            </p:txBody>
          </p:sp>
          <p:sp>
            <p:nvSpPr>
              <p:cNvPr id="84210" name="Rectangle 204"/>
              <p:cNvSpPr>
                <a:spLocks noChangeArrowheads="1"/>
              </p:cNvSpPr>
              <p:nvPr/>
            </p:nvSpPr>
            <p:spPr bwMode="auto">
              <a:xfrm>
                <a:off x="2499"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11" name="Rectangle 205"/>
              <p:cNvSpPr>
                <a:spLocks noChangeArrowheads="1"/>
              </p:cNvSpPr>
              <p:nvPr/>
            </p:nvSpPr>
            <p:spPr bwMode="auto">
              <a:xfrm>
                <a:off x="2977" y="328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212" name="Rectangle 206"/>
              <p:cNvSpPr>
                <a:spLocks noChangeArrowheads="1"/>
              </p:cNvSpPr>
              <p:nvPr/>
            </p:nvSpPr>
            <p:spPr bwMode="auto">
              <a:xfrm>
                <a:off x="3499" y="3297"/>
                <a:ext cx="33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Puglia </a:t>
                </a:r>
                <a:endParaRPr lang="en-US" altLang="it-IT" sz="1800">
                  <a:latin typeface="Arial" charset="0"/>
                </a:endParaRPr>
              </a:p>
            </p:txBody>
          </p:sp>
          <p:sp>
            <p:nvSpPr>
              <p:cNvPr id="84213" name="Rectangle 207"/>
              <p:cNvSpPr>
                <a:spLocks noChangeArrowheads="1"/>
              </p:cNvSpPr>
              <p:nvPr/>
            </p:nvSpPr>
            <p:spPr bwMode="auto">
              <a:xfrm>
                <a:off x="3804"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214" name="Rectangle 208"/>
              <p:cNvSpPr>
                <a:spLocks noChangeArrowheads="1"/>
              </p:cNvSpPr>
              <p:nvPr/>
            </p:nvSpPr>
            <p:spPr bwMode="auto">
              <a:xfrm>
                <a:off x="4639" y="329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859</a:t>
                </a:r>
                <a:endParaRPr lang="en-US" altLang="it-IT" sz="1800">
                  <a:latin typeface="Arial" charset="0"/>
                </a:endParaRPr>
              </a:p>
            </p:txBody>
          </p:sp>
        </p:grpSp>
        <p:sp>
          <p:nvSpPr>
            <p:cNvPr id="83978" name="Rectangle 210"/>
            <p:cNvSpPr>
              <a:spLocks noChangeArrowheads="1"/>
            </p:cNvSpPr>
            <p:nvPr/>
          </p:nvSpPr>
          <p:spPr bwMode="auto">
            <a:xfrm>
              <a:off x="4804"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79" name="Rectangle 211"/>
            <p:cNvSpPr>
              <a:spLocks noChangeArrowheads="1"/>
            </p:cNvSpPr>
            <p:nvPr/>
          </p:nvSpPr>
          <p:spPr bwMode="auto">
            <a:xfrm>
              <a:off x="1212" y="3439"/>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Molise </a:t>
              </a:r>
              <a:endParaRPr lang="en-US" altLang="it-IT" sz="1800">
                <a:latin typeface="Arial" charset="0"/>
              </a:endParaRPr>
            </a:p>
          </p:txBody>
        </p:sp>
        <p:sp>
          <p:nvSpPr>
            <p:cNvPr id="83980" name="Rectangle 212"/>
            <p:cNvSpPr>
              <a:spLocks noChangeArrowheads="1"/>
            </p:cNvSpPr>
            <p:nvPr/>
          </p:nvSpPr>
          <p:spPr bwMode="auto">
            <a:xfrm>
              <a:off x="1542"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81" name="Rectangle 213"/>
            <p:cNvSpPr>
              <a:spLocks noChangeArrowheads="1"/>
            </p:cNvSpPr>
            <p:nvPr/>
          </p:nvSpPr>
          <p:spPr bwMode="auto">
            <a:xfrm>
              <a:off x="2334" y="343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689</a:t>
              </a:r>
              <a:endParaRPr lang="en-US" altLang="it-IT" sz="1800">
                <a:latin typeface="Arial" charset="0"/>
              </a:endParaRPr>
            </a:p>
          </p:txBody>
        </p:sp>
        <p:sp>
          <p:nvSpPr>
            <p:cNvPr id="83982" name="Rectangle 214"/>
            <p:cNvSpPr>
              <a:spLocks noChangeArrowheads="1"/>
            </p:cNvSpPr>
            <p:nvPr/>
          </p:nvSpPr>
          <p:spPr bwMode="auto">
            <a:xfrm>
              <a:off x="2499"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83" name="Rectangle 215"/>
            <p:cNvSpPr>
              <a:spLocks noChangeArrowheads="1"/>
            </p:cNvSpPr>
            <p:nvPr/>
          </p:nvSpPr>
          <p:spPr bwMode="auto">
            <a:xfrm>
              <a:off x="2977" y="343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3984" name="Rectangle 216"/>
            <p:cNvSpPr>
              <a:spLocks noChangeArrowheads="1"/>
            </p:cNvSpPr>
            <p:nvPr/>
          </p:nvSpPr>
          <p:spPr bwMode="auto">
            <a:xfrm>
              <a:off x="3473" y="3439"/>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Liguria </a:t>
              </a:r>
              <a:endParaRPr lang="en-US" altLang="it-IT" sz="1800">
                <a:latin typeface="Arial" charset="0"/>
              </a:endParaRPr>
            </a:p>
          </p:txBody>
        </p:sp>
        <p:sp>
          <p:nvSpPr>
            <p:cNvPr id="83985" name="Rectangle 217"/>
            <p:cNvSpPr>
              <a:spLocks noChangeArrowheads="1"/>
            </p:cNvSpPr>
            <p:nvPr/>
          </p:nvSpPr>
          <p:spPr bwMode="auto">
            <a:xfrm>
              <a:off x="3821"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86" name="Rectangle 218"/>
            <p:cNvSpPr>
              <a:spLocks noChangeArrowheads="1"/>
            </p:cNvSpPr>
            <p:nvPr/>
          </p:nvSpPr>
          <p:spPr bwMode="auto">
            <a:xfrm>
              <a:off x="4639" y="343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886</a:t>
              </a:r>
              <a:endParaRPr lang="en-US" altLang="it-IT" sz="1800">
                <a:latin typeface="Arial" charset="0"/>
              </a:endParaRPr>
            </a:p>
          </p:txBody>
        </p:sp>
        <p:sp>
          <p:nvSpPr>
            <p:cNvPr id="83987" name="Rectangle 219"/>
            <p:cNvSpPr>
              <a:spLocks noChangeArrowheads="1"/>
            </p:cNvSpPr>
            <p:nvPr/>
          </p:nvSpPr>
          <p:spPr bwMode="auto">
            <a:xfrm>
              <a:off x="4804"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88" name="Rectangle 220"/>
            <p:cNvSpPr>
              <a:spLocks noChangeArrowheads="1"/>
            </p:cNvSpPr>
            <p:nvPr/>
          </p:nvSpPr>
          <p:spPr bwMode="auto">
            <a:xfrm>
              <a:off x="1185" y="3591"/>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Sardinia </a:t>
              </a:r>
              <a:endParaRPr lang="en-US" altLang="it-IT" sz="1800">
                <a:latin typeface="Arial" charset="0"/>
              </a:endParaRPr>
            </a:p>
          </p:txBody>
        </p:sp>
        <p:sp>
          <p:nvSpPr>
            <p:cNvPr id="83989" name="Rectangle 221"/>
            <p:cNvSpPr>
              <a:spLocks noChangeArrowheads="1"/>
            </p:cNvSpPr>
            <p:nvPr/>
          </p:nvSpPr>
          <p:spPr bwMode="auto">
            <a:xfrm>
              <a:off x="156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90" name="Rectangle 222"/>
            <p:cNvSpPr>
              <a:spLocks noChangeArrowheads="1"/>
            </p:cNvSpPr>
            <p:nvPr/>
          </p:nvSpPr>
          <p:spPr bwMode="auto">
            <a:xfrm>
              <a:off x="2334" y="359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824</a:t>
              </a:r>
              <a:endParaRPr lang="en-US" altLang="it-IT" sz="1800">
                <a:latin typeface="Arial" charset="0"/>
              </a:endParaRPr>
            </a:p>
          </p:txBody>
        </p:sp>
        <p:sp>
          <p:nvSpPr>
            <p:cNvPr id="83991" name="Rectangle 223"/>
            <p:cNvSpPr>
              <a:spLocks noChangeArrowheads="1"/>
            </p:cNvSpPr>
            <p:nvPr/>
          </p:nvSpPr>
          <p:spPr bwMode="auto">
            <a:xfrm>
              <a:off x="2499"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92" name="Rectangle 224"/>
            <p:cNvSpPr>
              <a:spLocks noChangeArrowheads="1"/>
            </p:cNvSpPr>
            <p:nvPr/>
          </p:nvSpPr>
          <p:spPr bwMode="auto">
            <a:xfrm>
              <a:off x="2977" y="358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3993" name="Rectangle 225"/>
            <p:cNvSpPr>
              <a:spLocks noChangeArrowheads="1"/>
            </p:cNvSpPr>
            <p:nvPr/>
          </p:nvSpPr>
          <p:spPr bwMode="auto">
            <a:xfrm>
              <a:off x="3517" y="3591"/>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Sicily </a:t>
              </a:r>
              <a:endParaRPr lang="en-US" altLang="it-IT" sz="1800">
                <a:latin typeface="Arial" charset="0"/>
              </a:endParaRPr>
            </a:p>
          </p:txBody>
        </p:sp>
        <p:sp>
          <p:nvSpPr>
            <p:cNvPr id="83994" name="Rectangle 226"/>
            <p:cNvSpPr>
              <a:spLocks noChangeArrowheads="1"/>
            </p:cNvSpPr>
            <p:nvPr/>
          </p:nvSpPr>
          <p:spPr bwMode="auto">
            <a:xfrm>
              <a:off x="377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95" name="Rectangle 227"/>
            <p:cNvSpPr>
              <a:spLocks noChangeArrowheads="1"/>
            </p:cNvSpPr>
            <p:nvPr/>
          </p:nvSpPr>
          <p:spPr bwMode="auto">
            <a:xfrm>
              <a:off x="4604" y="3591"/>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1,347</a:t>
              </a:r>
              <a:endParaRPr lang="en-US" altLang="it-IT" sz="1800">
                <a:latin typeface="Arial" charset="0"/>
              </a:endParaRPr>
            </a:p>
          </p:txBody>
        </p:sp>
        <p:sp>
          <p:nvSpPr>
            <p:cNvPr id="83996" name="Rectangle 228"/>
            <p:cNvSpPr>
              <a:spLocks noChangeArrowheads="1"/>
            </p:cNvSpPr>
            <p:nvPr/>
          </p:nvSpPr>
          <p:spPr bwMode="auto">
            <a:xfrm>
              <a:off x="484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97" name="Rectangle 229"/>
            <p:cNvSpPr>
              <a:spLocks noChangeArrowheads="1"/>
            </p:cNvSpPr>
            <p:nvPr/>
          </p:nvSpPr>
          <p:spPr bwMode="auto">
            <a:xfrm>
              <a:off x="1229" y="3733"/>
              <a:ext cx="33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Puglia </a:t>
              </a:r>
              <a:endParaRPr lang="en-US" altLang="it-IT" sz="1800">
                <a:latin typeface="Arial" charset="0"/>
              </a:endParaRPr>
            </a:p>
          </p:txBody>
        </p:sp>
        <p:sp>
          <p:nvSpPr>
            <p:cNvPr id="83998" name="Rectangle 230"/>
            <p:cNvSpPr>
              <a:spLocks noChangeArrowheads="1"/>
            </p:cNvSpPr>
            <p:nvPr/>
          </p:nvSpPr>
          <p:spPr bwMode="auto">
            <a:xfrm>
              <a:off x="1533"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3999" name="Rectangle 231"/>
            <p:cNvSpPr>
              <a:spLocks noChangeArrowheads="1"/>
            </p:cNvSpPr>
            <p:nvPr/>
          </p:nvSpPr>
          <p:spPr bwMode="auto">
            <a:xfrm>
              <a:off x="2334" y="373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971</a:t>
              </a:r>
              <a:endParaRPr lang="en-US" altLang="it-IT" sz="1800">
                <a:latin typeface="Arial" charset="0"/>
              </a:endParaRPr>
            </a:p>
          </p:txBody>
        </p:sp>
        <p:sp>
          <p:nvSpPr>
            <p:cNvPr id="84000" name="Rectangle 232"/>
            <p:cNvSpPr>
              <a:spLocks noChangeArrowheads="1"/>
            </p:cNvSpPr>
            <p:nvPr/>
          </p:nvSpPr>
          <p:spPr bwMode="auto">
            <a:xfrm>
              <a:off x="2499"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01" name="Rectangle 233"/>
            <p:cNvSpPr>
              <a:spLocks noChangeArrowheads="1"/>
            </p:cNvSpPr>
            <p:nvPr/>
          </p:nvSpPr>
          <p:spPr bwMode="auto">
            <a:xfrm>
              <a:off x="2977" y="372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Arial" charset="0"/>
                </a:rPr>
                <a:t> </a:t>
              </a:r>
              <a:endParaRPr lang="en-US" altLang="it-IT" sz="1800">
                <a:latin typeface="Arial" charset="0"/>
              </a:endParaRPr>
            </a:p>
          </p:txBody>
        </p:sp>
        <p:sp>
          <p:nvSpPr>
            <p:cNvPr id="84002" name="Rectangle 234"/>
            <p:cNvSpPr>
              <a:spLocks noChangeArrowheads="1"/>
            </p:cNvSpPr>
            <p:nvPr/>
          </p:nvSpPr>
          <p:spPr bwMode="auto">
            <a:xfrm>
              <a:off x="3456" y="3733"/>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Sardinia </a:t>
              </a:r>
              <a:endParaRPr lang="en-US" altLang="it-IT" sz="1800">
                <a:latin typeface="Arial" charset="0"/>
              </a:endParaRPr>
            </a:p>
          </p:txBody>
        </p:sp>
        <p:sp>
          <p:nvSpPr>
            <p:cNvPr id="84003" name="Rectangle 235"/>
            <p:cNvSpPr>
              <a:spLocks noChangeArrowheads="1"/>
            </p:cNvSpPr>
            <p:nvPr/>
          </p:nvSpPr>
          <p:spPr bwMode="auto">
            <a:xfrm>
              <a:off x="3847"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04" name="Rectangle 236"/>
            <p:cNvSpPr>
              <a:spLocks noChangeArrowheads="1"/>
            </p:cNvSpPr>
            <p:nvPr/>
          </p:nvSpPr>
          <p:spPr bwMode="auto">
            <a:xfrm>
              <a:off x="4604" y="3733"/>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1,530</a:t>
              </a:r>
              <a:endParaRPr lang="en-US" altLang="it-IT" sz="1800">
                <a:latin typeface="Arial" charset="0"/>
              </a:endParaRPr>
            </a:p>
          </p:txBody>
        </p:sp>
        <p:sp>
          <p:nvSpPr>
            <p:cNvPr id="84005" name="Rectangle 237"/>
            <p:cNvSpPr>
              <a:spLocks noChangeArrowheads="1"/>
            </p:cNvSpPr>
            <p:nvPr/>
          </p:nvSpPr>
          <p:spPr bwMode="auto">
            <a:xfrm>
              <a:off x="4848"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500">
                  <a:solidFill>
                    <a:srgbClr val="000000"/>
                  </a:solidFill>
                  <a:latin typeface="Garamond" pitchFamily="18" charset="0"/>
                </a:rPr>
                <a:t> </a:t>
              </a:r>
              <a:endParaRPr lang="en-US" altLang="it-IT" sz="1800">
                <a:latin typeface="Arial" charset="0"/>
              </a:endParaRPr>
            </a:p>
          </p:txBody>
        </p:sp>
        <p:sp>
          <p:nvSpPr>
            <p:cNvPr id="84006" name="Rectangle 238"/>
            <p:cNvSpPr>
              <a:spLocks noChangeArrowheads="1"/>
            </p:cNvSpPr>
            <p:nvPr/>
          </p:nvSpPr>
          <p:spPr bwMode="auto">
            <a:xfrm>
              <a:off x="829" y="3875"/>
              <a:ext cx="10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07" name="Rectangle 239"/>
            <p:cNvSpPr>
              <a:spLocks noChangeArrowheads="1"/>
            </p:cNvSpPr>
            <p:nvPr/>
          </p:nvSpPr>
          <p:spPr bwMode="auto">
            <a:xfrm>
              <a:off x="1881" y="387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08" name="Rectangle 240"/>
            <p:cNvSpPr>
              <a:spLocks noChangeArrowheads="1"/>
            </p:cNvSpPr>
            <p:nvPr/>
          </p:nvSpPr>
          <p:spPr bwMode="auto">
            <a:xfrm>
              <a:off x="1890" y="3875"/>
              <a:ext cx="105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09" name="Rectangle 241"/>
            <p:cNvSpPr>
              <a:spLocks noChangeArrowheads="1"/>
            </p:cNvSpPr>
            <p:nvPr/>
          </p:nvSpPr>
          <p:spPr bwMode="auto">
            <a:xfrm>
              <a:off x="2934" y="387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10" name="Rectangle 242"/>
            <p:cNvSpPr>
              <a:spLocks noChangeArrowheads="1"/>
            </p:cNvSpPr>
            <p:nvPr/>
          </p:nvSpPr>
          <p:spPr bwMode="auto">
            <a:xfrm>
              <a:off x="2943" y="3875"/>
              <a:ext cx="13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11" name="Rectangle 243"/>
            <p:cNvSpPr>
              <a:spLocks noChangeArrowheads="1"/>
            </p:cNvSpPr>
            <p:nvPr/>
          </p:nvSpPr>
          <p:spPr bwMode="auto">
            <a:xfrm>
              <a:off x="3064" y="3875"/>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12" name="Rectangle 244"/>
            <p:cNvSpPr>
              <a:spLocks noChangeArrowheads="1"/>
            </p:cNvSpPr>
            <p:nvPr/>
          </p:nvSpPr>
          <p:spPr bwMode="auto">
            <a:xfrm>
              <a:off x="3064" y="3875"/>
              <a:ext cx="114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13" name="Rectangle 245"/>
            <p:cNvSpPr>
              <a:spLocks noChangeArrowheads="1"/>
            </p:cNvSpPr>
            <p:nvPr/>
          </p:nvSpPr>
          <p:spPr bwMode="auto">
            <a:xfrm>
              <a:off x="4195" y="3875"/>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14" name="Rectangle 246"/>
            <p:cNvSpPr>
              <a:spLocks noChangeArrowheads="1"/>
            </p:cNvSpPr>
            <p:nvPr/>
          </p:nvSpPr>
          <p:spPr bwMode="auto">
            <a:xfrm>
              <a:off x="4195" y="3875"/>
              <a:ext cx="105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84015" name="Rectangle 247"/>
            <p:cNvSpPr>
              <a:spLocks noChangeArrowheads="1"/>
            </p:cNvSpPr>
            <p:nvPr/>
          </p:nvSpPr>
          <p:spPr bwMode="auto">
            <a:xfrm>
              <a:off x="846" y="3876"/>
              <a:ext cx="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it-IT" sz="1900">
                  <a:solidFill>
                    <a:srgbClr val="000000"/>
                  </a:solidFill>
                  <a:latin typeface="Times New Roman" pitchFamily="18" charset="0"/>
                </a:rPr>
                <a:t> </a:t>
              </a:r>
              <a:endParaRPr lang="en-US" altLang="it-IT" sz="1800">
                <a:latin typeface="Arial" charset="0"/>
              </a:endParaRPr>
            </a:p>
          </p:txBody>
        </p:sp>
      </p:grpSp>
      <p:cxnSp>
        <p:nvCxnSpPr>
          <p:cNvPr id="246" name="Straight Arrow Connector 245"/>
          <p:cNvCxnSpPr>
            <a:endCxn id="84044" idx="1"/>
          </p:cNvCxnSpPr>
          <p:nvPr/>
        </p:nvCxnSpPr>
        <p:spPr>
          <a:xfrm flipV="1">
            <a:off x="395288" y="1431925"/>
            <a:ext cx="755650" cy="557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4284663" y="1557338"/>
            <a:ext cx="35877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73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8" name="Group 6"/>
          <p:cNvGrpSpPr>
            <a:grpSpLocks/>
          </p:cNvGrpSpPr>
          <p:nvPr/>
        </p:nvGrpSpPr>
        <p:grpSpPr bwMode="auto">
          <a:xfrm>
            <a:off x="1873250" y="641350"/>
            <a:ext cx="8378825" cy="5329238"/>
            <a:chOff x="1276" y="255"/>
            <a:chExt cx="5278" cy="3357"/>
          </a:xfrm>
        </p:grpSpPr>
        <p:pic>
          <p:nvPicPr>
            <p:cNvPr id="4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 y="256"/>
              <a:ext cx="5278" cy="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 y="255"/>
              <a:ext cx="503"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4635" name="Group 11"/>
          <p:cNvGrpSpPr>
            <a:grpSpLocks/>
          </p:cNvGrpSpPr>
          <p:nvPr/>
        </p:nvGrpSpPr>
        <p:grpSpPr bwMode="auto">
          <a:xfrm>
            <a:off x="6877050" y="654050"/>
            <a:ext cx="1223963" cy="5340350"/>
            <a:chOff x="4332" y="151"/>
            <a:chExt cx="771" cy="3364"/>
          </a:xfrm>
        </p:grpSpPr>
        <p:sp>
          <p:nvSpPr>
            <p:cNvPr id="4105" name="Rectangle 7"/>
            <p:cNvSpPr>
              <a:spLocks noChangeArrowheads="1"/>
            </p:cNvSpPr>
            <p:nvPr/>
          </p:nvSpPr>
          <p:spPr bwMode="auto">
            <a:xfrm>
              <a:off x="4332" y="2024"/>
              <a:ext cx="771" cy="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
          <p:nvSpPr>
            <p:cNvPr id="4106" name="Rectangle 8"/>
            <p:cNvSpPr>
              <a:spLocks noChangeArrowheads="1"/>
            </p:cNvSpPr>
            <p:nvPr/>
          </p:nvSpPr>
          <p:spPr bwMode="auto">
            <a:xfrm>
              <a:off x="4332" y="3152"/>
              <a:ext cx="771" cy="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
          <p:nvSpPr>
            <p:cNvPr id="4107" name="Rectangle 9"/>
            <p:cNvSpPr>
              <a:spLocks noChangeArrowheads="1"/>
            </p:cNvSpPr>
            <p:nvPr/>
          </p:nvSpPr>
          <p:spPr bwMode="auto">
            <a:xfrm>
              <a:off x="4332" y="1274"/>
              <a:ext cx="771" cy="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
          <p:nvSpPr>
            <p:cNvPr id="4108" name="Rectangle 10"/>
            <p:cNvSpPr>
              <a:spLocks noChangeArrowheads="1"/>
            </p:cNvSpPr>
            <p:nvPr/>
          </p:nvSpPr>
          <p:spPr bwMode="auto">
            <a:xfrm>
              <a:off x="4332" y="151"/>
              <a:ext cx="771" cy="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grpSp>
      <p:grpSp>
        <p:nvGrpSpPr>
          <p:cNvPr id="4100" name="Group 12"/>
          <p:cNvGrpSpPr>
            <a:grpSpLocks/>
          </p:cNvGrpSpPr>
          <p:nvPr/>
        </p:nvGrpSpPr>
        <p:grpSpPr bwMode="auto">
          <a:xfrm>
            <a:off x="1828800" y="0"/>
            <a:ext cx="7315200" cy="609600"/>
            <a:chOff x="1152" y="0"/>
            <a:chExt cx="4608" cy="384"/>
          </a:xfrm>
        </p:grpSpPr>
        <p:sp>
          <p:nvSpPr>
            <p:cNvPr id="4103" name="Rectangle 13"/>
            <p:cNvSpPr>
              <a:spLocks noChangeArrowheads="1"/>
            </p:cNvSpPr>
            <p:nvPr/>
          </p:nvSpPr>
          <p:spPr bwMode="auto">
            <a:xfrm>
              <a:off x="1152" y="0"/>
              <a:ext cx="4608" cy="384"/>
            </a:xfrm>
            <a:prstGeom prst="rect">
              <a:avLst/>
            </a:prstGeom>
            <a:solidFill>
              <a:schemeClr val="hlink">
                <a:alpha val="50195"/>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
          <p:nvSpPr>
            <p:cNvPr id="154638" name="Text Box 14"/>
            <p:cNvSpPr txBox="1">
              <a:spLocks noChangeArrowheads="1"/>
            </p:cNvSpPr>
            <p:nvPr/>
          </p:nvSpPr>
          <p:spPr bwMode="auto">
            <a:xfrm>
              <a:off x="1200" y="48"/>
              <a:ext cx="42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000" dirty="0" err="1" smtClean="0">
                  <a:effectLst>
                    <a:outerShdw blurRad="38100" dist="38100" dir="2700000" algn="tl">
                      <a:srgbClr val="C0C0C0"/>
                    </a:outerShdw>
                  </a:effectLst>
                  <a:latin typeface="Arial" charset="0"/>
                  <a:cs typeface="Times New Roman" pitchFamily="18" charset="0"/>
                </a:rPr>
                <a:t>Environmental</a:t>
              </a:r>
              <a:r>
                <a:rPr lang="it-IT" altLang="it-IT" sz="2000" dirty="0" smtClean="0">
                  <a:effectLst>
                    <a:outerShdw blurRad="38100" dist="38100" dir="2700000" algn="tl">
                      <a:srgbClr val="C0C0C0"/>
                    </a:outerShdw>
                  </a:effectLst>
                  <a:latin typeface="Arial" charset="0"/>
                  <a:cs typeface="Times New Roman" pitchFamily="18" charset="0"/>
                </a:rPr>
                <a:t> Policy</a:t>
              </a:r>
              <a:endParaRPr lang="it-IT" altLang="it-IT" sz="2000" dirty="0">
                <a:effectLst>
                  <a:outerShdw blurRad="38100" dist="38100" dir="2700000" algn="tl">
                    <a:srgbClr val="C0C0C0"/>
                  </a:outerShdw>
                </a:effectLst>
                <a:latin typeface="Arial" charset="0"/>
                <a:cs typeface="Times New Roman" pitchFamily="18" charset="0"/>
              </a:endParaRPr>
            </a:p>
          </p:txBody>
        </p:sp>
      </p:grpSp>
      <p:sp>
        <p:nvSpPr>
          <p:cNvPr id="154639" name="Rectangle 15"/>
          <p:cNvSpPr>
            <a:spLocks noChangeArrowheads="1"/>
          </p:cNvSpPr>
          <p:nvPr/>
        </p:nvSpPr>
        <p:spPr bwMode="auto">
          <a:xfrm>
            <a:off x="6877050" y="1255713"/>
            <a:ext cx="1223963" cy="6477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
        <p:nvSpPr>
          <p:cNvPr id="154642" name="AutoShape 18"/>
          <p:cNvSpPr>
            <a:spLocks noChangeArrowheads="1"/>
          </p:cNvSpPr>
          <p:nvPr/>
        </p:nvSpPr>
        <p:spPr bwMode="auto">
          <a:xfrm>
            <a:off x="8210550" y="1217613"/>
            <a:ext cx="900113" cy="3167062"/>
          </a:xfrm>
          <a:prstGeom prst="curvedLeftArrow">
            <a:avLst>
              <a:gd name="adj1" fmla="val 70370"/>
              <a:gd name="adj2" fmla="val 140741"/>
              <a:gd name="adj3" fmla="val 33333"/>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50000"/>
              </a:spcBef>
              <a:spcAft>
                <a:spcPct val="0"/>
              </a:spcAft>
              <a:defRPr sz="2400">
                <a:solidFill>
                  <a:schemeClr val="tx1"/>
                </a:solidFill>
                <a:latin typeface="Verdana" pitchFamily="34" charset="0"/>
              </a:defRPr>
            </a:lvl6pPr>
            <a:lvl7pPr marL="2971800" indent="-228600" eaLnBrk="0" fontAlgn="base" hangingPunct="0">
              <a:spcBef>
                <a:spcPct val="50000"/>
              </a:spcBef>
              <a:spcAft>
                <a:spcPct val="0"/>
              </a:spcAft>
              <a:defRPr sz="2400">
                <a:solidFill>
                  <a:schemeClr val="tx1"/>
                </a:solidFill>
                <a:latin typeface="Verdana" pitchFamily="34" charset="0"/>
              </a:defRPr>
            </a:lvl7pPr>
            <a:lvl8pPr marL="3429000" indent="-228600" eaLnBrk="0" fontAlgn="base" hangingPunct="0">
              <a:spcBef>
                <a:spcPct val="50000"/>
              </a:spcBef>
              <a:spcAft>
                <a:spcPct val="0"/>
              </a:spcAft>
              <a:defRPr sz="2400">
                <a:solidFill>
                  <a:schemeClr val="tx1"/>
                </a:solidFill>
                <a:latin typeface="Verdana" pitchFamily="34" charset="0"/>
              </a:defRPr>
            </a:lvl8pPr>
            <a:lvl9pPr marL="3886200" indent="-228600" eaLnBrk="0" fontAlgn="base" hangingPunct="0">
              <a:spcBef>
                <a:spcPct val="50000"/>
              </a:spcBef>
              <a:spcAft>
                <a:spcPct val="0"/>
              </a:spcAft>
              <a:defRPr sz="2400">
                <a:solidFill>
                  <a:schemeClr val="tx1"/>
                </a:solidFill>
                <a:latin typeface="Verdana" pitchFamily="34" charset="0"/>
              </a:defRPr>
            </a:lvl9pPr>
          </a:lstStyle>
          <a:p>
            <a:pPr eaLnBrk="1" hangingPunct="1"/>
            <a:endParaRPr lang="it-IT" altLang="it-IT"/>
          </a:p>
        </p:txBody>
      </p:sp>
    </p:spTree>
    <p:extLst>
      <p:ext uri="{BB962C8B-B14F-4D97-AF65-F5344CB8AC3E}">
        <p14:creationId xmlns:p14="http://schemas.microsoft.com/office/powerpoint/2010/main" val="3935686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4635"/>
                                        </p:tgtEl>
                                        <p:attrNameLst>
                                          <p:attrName>style.visibility</p:attrName>
                                        </p:attrNameLst>
                                      </p:cBhvr>
                                      <p:to>
                                        <p:strVal val="visible"/>
                                      </p:to>
                                    </p:set>
                                    <p:animEffect transition="in" filter="box(in)">
                                      <p:cBhvr>
                                        <p:cTn id="7" dur="500"/>
                                        <p:tgtEl>
                                          <p:spTgt spid="154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39"/>
                                        </p:tgtEl>
                                        <p:attrNameLst>
                                          <p:attrName>style.visibility</p:attrName>
                                        </p:attrNameLst>
                                      </p:cBhvr>
                                      <p:to>
                                        <p:strVal val="visible"/>
                                      </p:to>
                                    </p:set>
                                    <p:animEffect transition="in" filter="blinds(horizontal)">
                                      <p:cBhvr>
                                        <p:cTn id="12" dur="500"/>
                                        <p:tgtEl>
                                          <p:spTgt spid="154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4642"/>
                                        </p:tgtEl>
                                        <p:attrNameLst>
                                          <p:attrName>style.visibility</p:attrName>
                                        </p:attrNameLst>
                                      </p:cBhvr>
                                      <p:to>
                                        <p:strVal val="visible"/>
                                      </p:to>
                                    </p:set>
                                    <p:animEffect transition="in" filter="blinds(horizontal)">
                                      <p:cBhvr>
                                        <p:cTn id="17" dur="500"/>
                                        <p:tgtEl>
                                          <p:spTgt spid="15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9" grpId="0" animBg="1"/>
      <p:bldP spid="15464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468313" y="53975"/>
            <a:ext cx="8675687" cy="1143000"/>
          </a:xfrm>
        </p:spPr>
        <p:txBody>
          <a:bodyPr/>
          <a:lstStyle/>
          <a:p>
            <a:pPr eaLnBrk="1" hangingPunct="1"/>
            <a:r>
              <a:rPr lang="en-US" altLang="it-IT" sz="2800" smtClean="0">
                <a:solidFill>
                  <a:srgbClr val="CC0000"/>
                </a:solidFill>
                <a:latin typeface="Garamond" pitchFamily="18" charset="0"/>
              </a:rPr>
              <a:t>Shift-Share: productive specialization (industry mix)</a:t>
            </a:r>
            <a:br>
              <a:rPr lang="en-US" altLang="it-IT" sz="2800" smtClean="0">
                <a:solidFill>
                  <a:srgbClr val="CC0000"/>
                </a:solidFill>
                <a:latin typeface="Garamond" pitchFamily="18" charset="0"/>
              </a:rPr>
            </a:br>
            <a:r>
              <a:rPr lang="en-US" altLang="it-IT" sz="2800" smtClean="0">
                <a:solidFill>
                  <a:srgbClr val="CC0000"/>
                </a:solidFill>
                <a:latin typeface="Garamond" pitchFamily="18" charset="0"/>
              </a:rPr>
              <a:t>                    component</a:t>
            </a:r>
            <a:endParaRPr lang="it-IT" altLang="it-IT" sz="2800" smtClean="0">
              <a:solidFill>
                <a:srgbClr val="CC0000"/>
              </a:solidFill>
              <a:latin typeface="Garamond" pitchFamily="18" charset="0"/>
            </a:endParaRPr>
          </a:p>
        </p:txBody>
      </p:sp>
      <p:sp>
        <p:nvSpPr>
          <p:cNvPr id="86019"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fld id="{8ADDBDE2-B34C-42F6-9ED3-561497A5BE8B}" type="slidenum">
              <a:rPr lang="it-IT" altLang="it-IT" sz="1400">
                <a:solidFill>
                  <a:srgbClr val="FFFFFF"/>
                </a:solidFill>
                <a:latin typeface="Garamond" pitchFamily="18" charset="0"/>
              </a:rPr>
              <a:pPr algn="ctr" eaLnBrk="1" hangingPunct="1">
                <a:spcBef>
                  <a:spcPct val="0"/>
                </a:spcBef>
                <a:buFontTx/>
                <a:buNone/>
              </a:pPr>
              <a:t>90</a:t>
            </a:fld>
            <a:endParaRPr lang="it-IT" altLang="it-IT" sz="1400">
              <a:solidFill>
                <a:srgbClr val="FFFFFF"/>
              </a:solidFill>
              <a:latin typeface="Garamond" pitchFamily="18" charset="0"/>
            </a:endParaRPr>
          </a:p>
        </p:txBody>
      </p:sp>
      <p:sp>
        <p:nvSpPr>
          <p:cNvPr id="86020"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GB" altLang="it-IT" sz="1600" i="1">
                <a:latin typeface="Garamond" pitchFamily="18" charset="0"/>
              </a:rPr>
              <a:t>V.Costantini, M.Mazzanti, A.Montini - Environmental Performance and Regional Innovation Spillovers </a:t>
            </a:r>
          </a:p>
        </p:txBody>
      </p:sp>
      <p:sp>
        <p:nvSpPr>
          <p:cNvPr id="86021"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16390" name="Rectangle 7"/>
          <p:cNvSpPr>
            <a:spLocks noChangeArrowheads="1"/>
          </p:cNvSpPr>
          <p:nvPr/>
        </p:nvSpPr>
        <p:spPr bwMode="auto">
          <a:xfrm>
            <a:off x="1370013" y="898525"/>
            <a:ext cx="6494462" cy="5356225"/>
          </a:xfrm>
          <a:prstGeom prst="rect">
            <a:avLst/>
          </a:prstGeom>
          <a:noFill/>
          <a:ln w="9525">
            <a:noFill/>
            <a:miter lim="800000"/>
            <a:headEnd/>
            <a:tailEnd/>
          </a:ln>
        </p:spPr>
        <p:txBody>
          <a:bodyPr wrap="none" anchor="ctr">
            <a:spAutoFit/>
          </a:bodyPr>
          <a:lstStyle/>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b="1" dirty="0">
              <a:solidFill>
                <a:srgbClr val="FF0000"/>
              </a:solidFill>
            </a:endParaRPr>
          </a:p>
          <a:p>
            <a:pPr algn="ctr" eaLnBrk="0" hangingPunct="0">
              <a:defRPr/>
            </a:pPr>
            <a:r>
              <a:rPr lang="en-US" b="1" dirty="0">
                <a:solidFill>
                  <a:srgbClr val="FF0000"/>
                </a:solidFill>
              </a:rPr>
              <a:t>   Note:</a:t>
            </a:r>
            <a:r>
              <a:rPr lang="en-US" b="1" dirty="0">
                <a:solidFill>
                  <a:schemeClr val="bg1">
                    <a:lumMod val="50000"/>
                  </a:schemeClr>
                </a:solidFill>
              </a:rPr>
              <a:t> Below zero values indicate positive performances</a:t>
            </a:r>
          </a:p>
        </p:txBody>
      </p:sp>
      <p:pic>
        <p:nvPicPr>
          <p:cNvPr id="86023" name="Immagi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813593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8092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223963" y="44450"/>
            <a:ext cx="7920037" cy="1143000"/>
          </a:xfrm>
        </p:spPr>
        <p:txBody>
          <a:bodyPr/>
          <a:lstStyle/>
          <a:p>
            <a:pPr eaLnBrk="1" hangingPunct="1"/>
            <a:r>
              <a:rPr lang="en-US" altLang="it-IT" sz="2800" smtClean="0">
                <a:solidFill>
                  <a:srgbClr val="CC0000"/>
                </a:solidFill>
                <a:latin typeface="Garamond" pitchFamily="18" charset="0"/>
              </a:rPr>
              <a:t>Shift-Share: e</a:t>
            </a:r>
            <a:r>
              <a:rPr lang="en-GB" altLang="it-IT" sz="2800" smtClean="0">
                <a:solidFill>
                  <a:srgbClr val="CC0000"/>
                </a:solidFill>
                <a:latin typeface="Garamond" pitchFamily="18" charset="0"/>
              </a:rPr>
              <a:t>fficiency component</a:t>
            </a:r>
            <a:endParaRPr lang="it-IT" altLang="it-IT" sz="1400" smtClean="0"/>
          </a:p>
        </p:txBody>
      </p:sp>
      <p:sp>
        <p:nvSpPr>
          <p:cNvPr id="87043"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fld id="{A342B3D3-FF0E-4551-9AB2-95DC732D1B7F}" type="slidenum">
              <a:rPr lang="it-IT" altLang="it-IT" sz="1400">
                <a:solidFill>
                  <a:srgbClr val="FFFFFF"/>
                </a:solidFill>
                <a:latin typeface="Garamond" pitchFamily="18" charset="0"/>
              </a:rPr>
              <a:pPr algn="ctr" eaLnBrk="1" hangingPunct="1">
                <a:spcBef>
                  <a:spcPct val="0"/>
                </a:spcBef>
                <a:buFontTx/>
                <a:buNone/>
              </a:pPr>
              <a:t>91</a:t>
            </a:fld>
            <a:endParaRPr lang="it-IT" altLang="it-IT" sz="1400">
              <a:solidFill>
                <a:srgbClr val="FFFFFF"/>
              </a:solidFill>
              <a:latin typeface="Garamond" pitchFamily="18" charset="0"/>
            </a:endParaRPr>
          </a:p>
        </p:txBody>
      </p:sp>
      <p:sp>
        <p:nvSpPr>
          <p:cNvPr id="87044"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GB" altLang="it-IT" sz="1600" i="1">
                <a:latin typeface="Garamond" pitchFamily="18" charset="0"/>
              </a:rPr>
              <a:t>V.Costantini, M.Mazzanti, A.Montini - Environmental Performance and Regional Innovation Spillovers </a:t>
            </a:r>
          </a:p>
        </p:txBody>
      </p:sp>
      <p:sp>
        <p:nvSpPr>
          <p:cNvPr id="87045"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charset="0"/>
            </a:endParaRPr>
          </a:p>
        </p:txBody>
      </p:sp>
      <p:sp>
        <p:nvSpPr>
          <p:cNvPr id="17414" name="Rectangle 6"/>
          <p:cNvSpPr>
            <a:spLocks noChangeArrowheads="1"/>
          </p:cNvSpPr>
          <p:nvPr/>
        </p:nvSpPr>
        <p:spPr bwMode="auto">
          <a:xfrm>
            <a:off x="1466850" y="898525"/>
            <a:ext cx="6300788" cy="5356225"/>
          </a:xfrm>
          <a:prstGeom prst="rect">
            <a:avLst/>
          </a:prstGeom>
          <a:noFill/>
          <a:ln w="9525">
            <a:noFill/>
            <a:miter lim="800000"/>
            <a:headEnd/>
            <a:tailEnd/>
          </a:ln>
        </p:spPr>
        <p:txBody>
          <a:bodyPr wrap="none" anchor="ctr">
            <a:spAutoFit/>
          </a:bodyPr>
          <a:lstStyle/>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b="1" dirty="0">
              <a:solidFill>
                <a:srgbClr val="FF0000"/>
              </a:solidFill>
            </a:endParaRPr>
          </a:p>
          <a:p>
            <a:pPr algn="ctr" eaLnBrk="0" hangingPunct="0">
              <a:defRPr/>
            </a:pPr>
            <a:r>
              <a:rPr lang="en-US" b="1" dirty="0">
                <a:solidFill>
                  <a:srgbClr val="FF0000"/>
                </a:solidFill>
              </a:rPr>
              <a:t>Note:</a:t>
            </a:r>
            <a:r>
              <a:rPr lang="en-US" b="1" dirty="0">
                <a:solidFill>
                  <a:schemeClr val="bg1">
                    <a:lumMod val="50000"/>
                  </a:schemeClr>
                </a:solidFill>
              </a:rPr>
              <a:t> Below zero values indicate positive performances</a:t>
            </a:r>
            <a:endParaRPr lang="en-US" b="1" dirty="0">
              <a:solidFill>
                <a:srgbClr val="FF0000"/>
              </a:solidFill>
            </a:endParaRPr>
          </a:p>
        </p:txBody>
      </p:sp>
      <p:pic>
        <p:nvPicPr>
          <p:cNvPr id="87047" name="Immagi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820896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0995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4891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7495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891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1143000" y="1295400"/>
            <a:ext cx="7010400"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it-IT" altLang="it-IT" sz="2400">
              <a:solidFill>
                <a:srgbClr val="FF9900"/>
              </a:solidFill>
              <a:latin typeface="Georgia" pitchFamily="18" charset="0"/>
            </a:endParaRPr>
          </a:p>
          <a:p>
            <a:pPr eaLnBrk="1" hangingPunct="1">
              <a:spcBef>
                <a:spcPct val="50000"/>
              </a:spcBef>
            </a:pPr>
            <a:endParaRPr lang="it-IT" altLang="it-IT" sz="2400">
              <a:latin typeface="Georgia" pitchFamily="18" charset="0"/>
            </a:endParaRPr>
          </a:p>
          <a:p>
            <a:pPr eaLnBrk="1" hangingPunct="1">
              <a:spcBef>
                <a:spcPct val="50000"/>
              </a:spcBef>
              <a:buFontTx/>
              <a:buNone/>
            </a:pPr>
            <a:r>
              <a:rPr lang="it-IT" altLang="it-IT" sz="2400">
                <a:solidFill>
                  <a:schemeClr val="bg1"/>
                </a:solidFill>
                <a:latin typeface="Georgia" pitchFamily="18" charset="0"/>
                <a:hlinkClick r:id="rId3"/>
              </a:rPr>
              <a:t>mzzmsm@unife.it</a:t>
            </a:r>
            <a:endParaRPr lang="it-IT" altLang="it-IT" sz="2400">
              <a:solidFill>
                <a:schemeClr val="bg1"/>
              </a:solidFill>
              <a:latin typeface="Georgia" pitchFamily="18" charset="0"/>
            </a:endParaRPr>
          </a:p>
          <a:p>
            <a:pPr eaLnBrk="1" hangingPunct="1">
              <a:spcBef>
                <a:spcPct val="50000"/>
              </a:spcBef>
              <a:buFontTx/>
              <a:buNone/>
            </a:pPr>
            <a:endParaRPr lang="it-IT" altLang="it-IT" sz="2400">
              <a:solidFill>
                <a:schemeClr val="bg1"/>
              </a:solidFill>
              <a:latin typeface="Georgia" pitchFamily="18" charset="0"/>
            </a:endParaRPr>
          </a:p>
          <a:p>
            <a:pPr eaLnBrk="1" hangingPunct="1">
              <a:spcBef>
                <a:spcPct val="50000"/>
              </a:spcBef>
              <a:buFontTx/>
              <a:buNone/>
            </a:pPr>
            <a:r>
              <a:rPr lang="it-IT" altLang="it-IT" sz="2400">
                <a:solidFill>
                  <a:schemeClr val="bg1"/>
                </a:solidFill>
                <a:latin typeface="Georgia" pitchFamily="18" charset="0"/>
              </a:rPr>
              <a:t> </a:t>
            </a:r>
          </a:p>
        </p:txBody>
      </p:sp>
      <p:pic>
        <p:nvPicPr>
          <p:cNvPr id="84995"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86423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19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4487</TotalTime>
  <Words>4093</Words>
  <Application>Microsoft Office PowerPoint</Application>
  <PresentationFormat>Presentazione su schermo (4:3)</PresentationFormat>
  <Paragraphs>714</Paragraphs>
  <Slides>95</Slides>
  <Notes>21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95</vt:i4>
      </vt:variant>
    </vt:vector>
  </HeadingPairs>
  <TitlesOfParts>
    <vt:vector size="97" baseType="lpstr">
      <vt:lpstr>Adiacente</vt:lpstr>
      <vt:lpstr>Grafico di Microsoft Office Excel</vt:lpstr>
      <vt:lpstr>    Nice July 9th  2014      Environmental Innovations: markets, policy and evolutions</vt:lpstr>
      <vt:lpstr>Eco Innovations (EI)</vt:lpstr>
      <vt:lpstr>Optimality conundrum</vt:lpstr>
      <vt:lpstr>Externality or sustainability economics? Ecological Economics 2010, JCJM van den Bergh </vt:lpstr>
      <vt:lpstr>Presentazione standard di PowerPoint</vt:lpstr>
      <vt:lpstr>Efficiency without optimality: the charges and standard approach</vt:lpstr>
      <vt:lpstr>CH 11 Baumol &amp; Oates – A theory of environmental policy</vt:lpstr>
      <vt:lpstr>Pearce DW (2005), Energy Economics: The Political economy of an energy tax</vt:lpstr>
      <vt:lpstr>Presentazione standard di PowerPoint</vt:lpstr>
      <vt:lpstr>Economic instruments</vt:lpstr>
      <vt:lpstr>Presentazione standard di PowerPoint</vt:lpstr>
      <vt:lpstr>Introduction</vt:lpstr>
      <vt:lpstr>Starting Point: low-carbon economy requires a radical transformation…</vt:lpstr>
      <vt:lpstr>… but current policies are not equipped to deliver this transformation</vt:lpstr>
      <vt:lpstr>Sustainability – two ideas of</vt:lpstr>
      <vt:lpstr>Sustainable society is an ‘investing society’ </vt:lpstr>
      <vt:lpstr>Presentazione standard di PowerPoint</vt:lpstr>
      <vt:lpstr>Presentazione standard di PowerPoint</vt:lpstr>
      <vt:lpstr>Applied estimations genuine saving (world bank)</vt:lpstr>
      <vt:lpstr>Holland vs Kenya capital stocks shares of wealth</vt:lpstr>
      <vt:lpstr>Hamilton adjusted rule (2007)</vt:lpstr>
      <vt:lpstr>Ferreira Hamilton Vincent (2008)</vt:lpstr>
      <vt:lpstr>Holland vs Kenya capital stocks shares of wealth</vt:lpstr>
      <vt:lpstr>Ghana – decomposition of genuine saving</vt:lpstr>
      <vt:lpstr>Key issues</vt:lpstr>
      <vt:lpstr>What is sustainable development?</vt:lpstr>
      <vt:lpstr>Presentazione standard di PowerPoint</vt:lpstr>
      <vt:lpstr>SD is linked to Total capital or natural capital?</vt:lpstr>
      <vt:lpstr>..but..</vt:lpstr>
      <vt:lpstr>Presentazione standard di PowerPoint</vt:lpstr>
      <vt:lpstr>Presentazione standard di PowerPoint</vt:lpstr>
      <vt:lpstr>..summing up..</vt:lpstr>
      <vt:lpstr>Sustainable society is a society that ‘de-couples’ environmental performance from growth   </vt:lpstr>
      <vt:lpstr>Presentazione standard di PowerPoint</vt:lpstr>
      <vt:lpstr>Presentazione standard di PowerPoint</vt:lpstr>
      <vt:lpstr>Presentazione standard di PowerPoint</vt:lpstr>
      <vt:lpstr>Presentazione standard di PowerPoint</vt:lpstr>
      <vt:lpstr>Presentazione standard di PowerPoint</vt:lpstr>
      <vt:lpstr>Scenarios: MSW generation and landfilling in the EU-27</vt:lpstr>
      <vt:lpstr> Delinking and Kuznets curves</vt:lpstr>
      <vt:lpstr>EKC and IPAT</vt:lpstr>
      <vt:lpstr>Delinking</vt:lpstr>
      <vt:lpstr>Presentazione standard di PowerPoint</vt:lpstr>
      <vt:lpstr>Presentazione standard di PowerPoint</vt:lpstr>
      <vt:lpstr>EKC motivations</vt:lpstr>
      <vt:lpstr>Eco innovations and inventions</vt:lpstr>
      <vt:lpstr>Environmental Innovations</vt:lpstr>
      <vt:lpstr>MEI (Measuring Eco-Innovation) research project eco-innovation is defined as  </vt:lpstr>
      <vt:lpstr>Categories of eco-innovation</vt:lpstr>
      <vt:lpstr>Eco-innovation effects</vt:lpstr>
      <vt:lpstr>Eco-innovation for a better Quality of Life</vt:lpstr>
      <vt:lpstr>A typology of innovation</vt:lpstr>
      <vt:lpstr>Smart grids + plug-in EV</vt:lpstr>
      <vt:lpstr>Possemarré (Germany)</vt:lpstr>
      <vt:lpstr>Bike – train integration (NL)</vt:lpstr>
      <vt:lpstr>Why should we eco innovate?</vt:lpstr>
      <vt:lpstr>Two externalities</vt:lpstr>
      <vt:lpstr>Green Inventions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EI adoption and diffusion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Useful Theory (main)</vt:lpstr>
      <vt:lpstr>Some recent papers</vt:lpstr>
      <vt:lpstr>Porter hp recent papers (some)</vt:lpstr>
      <vt:lpstr>Complementarity theory</vt:lpstr>
      <vt:lpstr>We need to understand the weight of eco innovations Environmental innovations adoption in industrial firms</vt:lpstr>
      <vt:lpstr>example</vt:lpstr>
      <vt:lpstr>Presentazione standard di PowerPoint</vt:lpstr>
      <vt:lpstr>Presentazione standard di PowerPoint</vt:lpstr>
      <vt:lpstr>States of the innovation world</vt:lpstr>
      <vt:lpstr>Effects</vt:lpstr>
      <vt:lpstr>Profitability, Productivity, Jobs</vt:lpstr>
      <vt:lpstr>Turnover and productivity</vt:lpstr>
      <vt:lpstr>Regional studies – ecological economics insights</vt:lpstr>
      <vt:lpstr>Presentazione standard di PowerPoint</vt:lpstr>
      <vt:lpstr>Shift-Share: productive specialization (industry mix)                     component</vt:lpstr>
      <vt:lpstr>Shift-Share: efficiency component</vt:lpstr>
      <vt:lpstr>Presentazione standard di PowerPoint</vt:lpstr>
      <vt:lpstr>Presentazione standard di PowerPoint</vt:lpstr>
      <vt:lpstr>Presentazione standard di PowerPoint</vt:lpstr>
      <vt:lpstr>Presentazione standard di PowerPoint</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28</cp:revision>
  <dcterms:created xsi:type="dcterms:W3CDTF">2014-06-16T10:33:38Z</dcterms:created>
  <dcterms:modified xsi:type="dcterms:W3CDTF">2014-07-09T18:00:15Z</dcterms:modified>
</cp:coreProperties>
</file>