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9"/>
  </p:notesMasterIdLst>
  <p:sldIdLst>
    <p:sldId id="256" r:id="rId2"/>
    <p:sldId id="259" r:id="rId3"/>
    <p:sldId id="342" r:id="rId4"/>
    <p:sldId id="343" r:id="rId5"/>
    <p:sldId id="263" r:id="rId6"/>
    <p:sldId id="337" r:id="rId7"/>
    <p:sldId id="323" r:id="rId8"/>
    <p:sldId id="324" r:id="rId9"/>
    <p:sldId id="346" r:id="rId10"/>
    <p:sldId id="339" r:id="rId11"/>
    <p:sldId id="344" r:id="rId12"/>
    <p:sldId id="345" r:id="rId13"/>
    <p:sldId id="327" r:id="rId14"/>
    <p:sldId id="338" r:id="rId15"/>
    <p:sldId id="341" r:id="rId16"/>
    <p:sldId id="347" r:id="rId17"/>
    <p:sldId id="348" r:id="rId18"/>
    <p:sldId id="349" r:id="rId19"/>
    <p:sldId id="340" r:id="rId20"/>
    <p:sldId id="310" r:id="rId21"/>
    <p:sldId id="316" r:id="rId22"/>
    <p:sldId id="317" r:id="rId23"/>
    <p:sldId id="266" r:id="rId24"/>
    <p:sldId id="267" r:id="rId25"/>
    <p:sldId id="294" r:id="rId26"/>
    <p:sldId id="297" r:id="rId27"/>
    <p:sldId id="298" r:id="rId28"/>
    <p:sldId id="305" r:id="rId29"/>
    <p:sldId id="299" r:id="rId30"/>
    <p:sldId id="300" r:id="rId31"/>
    <p:sldId id="301" r:id="rId32"/>
    <p:sldId id="306" r:id="rId33"/>
    <p:sldId id="308" r:id="rId34"/>
    <p:sldId id="307" r:id="rId35"/>
    <p:sldId id="311" r:id="rId36"/>
    <p:sldId id="312" r:id="rId37"/>
    <p:sldId id="315" r:id="rId38"/>
    <p:sldId id="286" r:id="rId39"/>
    <p:sldId id="350" r:id="rId40"/>
    <p:sldId id="351" r:id="rId41"/>
    <p:sldId id="352" r:id="rId42"/>
    <p:sldId id="353" r:id="rId43"/>
    <p:sldId id="354" r:id="rId44"/>
    <p:sldId id="356" r:id="rId45"/>
    <p:sldId id="357" r:id="rId46"/>
    <p:sldId id="358" r:id="rId47"/>
    <p:sldId id="388" r:id="rId48"/>
    <p:sldId id="360" r:id="rId49"/>
    <p:sldId id="391" r:id="rId50"/>
    <p:sldId id="392" r:id="rId51"/>
    <p:sldId id="393" r:id="rId52"/>
    <p:sldId id="394" r:id="rId53"/>
    <p:sldId id="361" r:id="rId54"/>
    <p:sldId id="362" r:id="rId55"/>
    <p:sldId id="363" r:id="rId56"/>
    <p:sldId id="364" r:id="rId57"/>
    <p:sldId id="365" r:id="rId58"/>
    <p:sldId id="389" r:id="rId59"/>
    <p:sldId id="366" r:id="rId60"/>
    <p:sldId id="367" r:id="rId61"/>
    <p:sldId id="390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75" r:id="rId70"/>
    <p:sldId id="376" r:id="rId71"/>
    <p:sldId id="377" r:id="rId72"/>
    <p:sldId id="378" r:id="rId73"/>
    <p:sldId id="383" r:id="rId74"/>
    <p:sldId id="384" r:id="rId75"/>
    <p:sldId id="385" r:id="rId76"/>
    <p:sldId id="386" r:id="rId77"/>
    <p:sldId id="387" r:id="rId7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ix\Documents\ArticoliLibriPapersConferenze\Articoli\Diaspora%20paper\Smanetta%201_6_14\Margins%20(india-A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ix\Documents\ArticoliLibriPapersConferenze\Articoli\Diaspora%20paper\Smanetta%201_6_14\Margins%20(india-B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ebas Neue"/>
                <a:ea typeface="+mn-ea"/>
                <a:cs typeface="+mn-cs"/>
              </a:defRPr>
            </a:pPr>
            <a:r>
              <a:rPr lang="fr-FR"/>
              <a:t>India</a:t>
            </a:r>
          </a:p>
        </c:rich>
      </c:tx>
      <c:layout>
        <c:manualLayout>
          <c:xMode val="edge"/>
          <c:yMode val="edge"/>
          <c:x val="0.45399983117258275"/>
          <c:y val="6.8027210884353748E-2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ebas Neue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2886482939632541E-2"/>
          <c:y val="5.0925925925925923E-2"/>
          <c:w val="0.89655796150481193"/>
          <c:h val="0.75797025371828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Feuil1!$D$2</c:f>
              <c:strCache>
                <c:ptCount val="1"/>
                <c:pt idx="0">
                  <c:v>(0,0)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Feuil1!$E$1:$G$1</c:f>
              <c:strCache>
                <c:ptCount val="3"/>
                <c:pt idx="0">
                  <c:v>social distance≤3</c:v>
                </c:pt>
                <c:pt idx="1">
                  <c:v>social distance&gt;3</c:v>
                </c:pt>
                <c:pt idx="2">
                  <c:v>social distance=+∞</c:v>
                </c:pt>
              </c:strCache>
            </c:strRef>
          </c:cat>
          <c:val>
            <c:numRef>
              <c:f>Feuil1!$E$2:$G$2</c:f>
              <c:numCache>
                <c:formatCode>General</c:formatCode>
                <c:ptCount val="3"/>
                <c:pt idx="0">
                  <c:v>0.84633480000000005</c:v>
                </c:pt>
                <c:pt idx="1">
                  <c:v>0.48078860000000001</c:v>
                </c:pt>
                <c:pt idx="2">
                  <c:v>0.45701409999999998</c:v>
                </c:pt>
              </c:numCache>
            </c:numRef>
          </c:val>
        </c:ser>
        <c:ser>
          <c:idx val="1"/>
          <c:order val="1"/>
          <c:tx>
            <c:strRef>
              <c:f>Feuil1!$D$3</c:f>
              <c:strCache>
                <c:ptCount val="1"/>
                <c:pt idx="0">
                  <c:v>(0,1)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Feuil1!$E$1:$G$1</c:f>
              <c:strCache>
                <c:ptCount val="3"/>
                <c:pt idx="0">
                  <c:v>social distance≤3</c:v>
                </c:pt>
                <c:pt idx="1">
                  <c:v>social distance&gt;3</c:v>
                </c:pt>
                <c:pt idx="2">
                  <c:v>social distance=+∞</c:v>
                </c:pt>
              </c:strCache>
            </c:strRef>
          </c:cat>
          <c:val>
            <c:numRef>
              <c:f>Feuil1!$E$3:$G$3</c:f>
              <c:numCache>
                <c:formatCode>General</c:formatCode>
                <c:ptCount val="3"/>
                <c:pt idx="0">
                  <c:v>0.81864999999999999</c:v>
                </c:pt>
                <c:pt idx="1">
                  <c:v>0.53448810000000002</c:v>
                </c:pt>
                <c:pt idx="2">
                  <c:v>0.49915209999999999</c:v>
                </c:pt>
              </c:numCache>
            </c:numRef>
          </c:val>
        </c:ser>
        <c:ser>
          <c:idx val="2"/>
          <c:order val="2"/>
          <c:tx>
            <c:strRef>
              <c:f>Feuil1!$D$4</c:f>
              <c:strCache>
                <c:ptCount val="1"/>
                <c:pt idx="0">
                  <c:v>(1,0)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Feuil1!$E$1:$G$1</c:f>
              <c:strCache>
                <c:ptCount val="3"/>
                <c:pt idx="0">
                  <c:v>social distance≤3</c:v>
                </c:pt>
                <c:pt idx="1">
                  <c:v>social distance&gt;3</c:v>
                </c:pt>
                <c:pt idx="2">
                  <c:v>social distance=+∞</c:v>
                </c:pt>
              </c:strCache>
            </c:strRef>
          </c:cat>
          <c:val>
            <c:numRef>
              <c:f>Feuil1!$E$4:$G$4</c:f>
              <c:numCache>
                <c:formatCode>General</c:formatCode>
                <c:ptCount val="3"/>
                <c:pt idx="0">
                  <c:v>0.8935748</c:v>
                </c:pt>
                <c:pt idx="1">
                  <c:v>0.58534750000000002</c:v>
                </c:pt>
                <c:pt idx="2">
                  <c:v>0.56199920000000003</c:v>
                </c:pt>
              </c:numCache>
            </c:numRef>
          </c:val>
        </c:ser>
        <c:ser>
          <c:idx val="3"/>
          <c:order val="3"/>
          <c:tx>
            <c:strRef>
              <c:f>Feuil1!$D$5</c:f>
              <c:strCache>
                <c:ptCount val="1"/>
                <c:pt idx="0">
                  <c:v>(1,1)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Feuil1!$E$1:$G$1</c:f>
              <c:strCache>
                <c:ptCount val="3"/>
                <c:pt idx="0">
                  <c:v>social distance≤3</c:v>
                </c:pt>
                <c:pt idx="1">
                  <c:v>social distance&gt;3</c:v>
                </c:pt>
                <c:pt idx="2">
                  <c:v>social distance=+∞</c:v>
                </c:pt>
              </c:strCache>
            </c:strRef>
          </c:cat>
          <c:val>
            <c:numRef>
              <c:f>Feuil1!$E$5:$G$5</c:f>
              <c:numCache>
                <c:formatCode>General</c:formatCode>
                <c:ptCount val="3"/>
                <c:pt idx="0">
                  <c:v>0.86480979999999996</c:v>
                </c:pt>
                <c:pt idx="1">
                  <c:v>0.61934529999999999</c:v>
                </c:pt>
                <c:pt idx="2">
                  <c:v>0.58545480000000005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323592"/>
        <c:axId val="173321240"/>
      </c:barChart>
      <c:catAx>
        <c:axId val="173323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ebas Neue"/>
                    <a:ea typeface="+mn-ea"/>
                    <a:cs typeface="+mn-cs"/>
                  </a:defRPr>
                </a:pPr>
                <a:r>
                  <a:rPr lang="fr-FR"/>
                  <a:t>(co-located,co-ethnic):</a:t>
                </a:r>
              </a:p>
            </c:rich>
          </c:tx>
          <c:layout>
            <c:manualLayout>
              <c:xMode val="edge"/>
              <c:yMode val="edge"/>
              <c:x val="0.14447790901137358"/>
              <c:y val="0.907036307961504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bas Neue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ebas Neue"/>
                <a:ea typeface="+mn-ea"/>
                <a:cs typeface="+mn-cs"/>
              </a:defRPr>
            </a:pPr>
            <a:endParaRPr lang="fr-FR"/>
          </a:p>
        </c:txPr>
        <c:crossAx val="173321240"/>
        <c:crosses val="autoZero"/>
        <c:auto val="1"/>
        <c:lblAlgn val="ctr"/>
        <c:lblOffset val="100"/>
        <c:noMultiLvlLbl val="0"/>
      </c:catAx>
      <c:valAx>
        <c:axId val="17332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ebas Neue"/>
                <a:ea typeface="+mn-ea"/>
                <a:cs typeface="+mn-cs"/>
              </a:defRPr>
            </a:pPr>
            <a:endParaRPr lang="fr-FR"/>
          </a:p>
        </c:txPr>
        <c:crossAx val="17332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470056867891515"/>
          <c:y val="0.90335593467483233"/>
          <c:w val="0.3561541994750656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ebas Neue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Bebas Neue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ebas Neue"/>
                <a:ea typeface="+mn-ea"/>
                <a:cs typeface="+mn-cs"/>
              </a:defRPr>
            </a:pPr>
            <a:r>
              <a:rPr lang="fr-FR"/>
              <a:t>India</a:t>
            </a:r>
          </a:p>
        </c:rich>
      </c:tx>
      <c:layout>
        <c:manualLayout>
          <c:xMode val="edge"/>
          <c:yMode val="edge"/>
          <c:x val="0.45256233595800527"/>
          <c:y val="4.6296296296296294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ebas Neue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2886482939632541E-2"/>
          <c:y val="5.5972222222222236E-2"/>
          <c:w val="0.89655796150481193"/>
          <c:h val="0.72977580927384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'[Margins (india-B3).xlsx]Feuil1'!$D$2</c:f>
              <c:strCache>
                <c:ptCount val="1"/>
                <c:pt idx="0">
                  <c:v>(0,0)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'[Margins (india-B3).xlsx]Feuil1'!$E$1:$G$1</c:f>
              <c:strCache>
                <c:ptCount val="3"/>
                <c:pt idx="0">
                  <c:v>social distance≤3</c:v>
                </c:pt>
                <c:pt idx="1">
                  <c:v>social distance&gt;3</c:v>
                </c:pt>
                <c:pt idx="2">
                  <c:v>social distance=+∞</c:v>
                </c:pt>
              </c:strCache>
            </c:strRef>
          </c:cat>
          <c:val>
            <c:numRef>
              <c:f>'[Margins (india-B3).xlsx]Feuil1'!$E$2:$G$2</c:f>
              <c:numCache>
                <c:formatCode>General</c:formatCode>
                <c:ptCount val="3"/>
                <c:pt idx="0">
                  <c:v>0.73912259999999996</c:v>
                </c:pt>
                <c:pt idx="1">
                  <c:v>0.51204229999999995</c:v>
                </c:pt>
                <c:pt idx="2">
                  <c:v>0.48513250000000002</c:v>
                </c:pt>
              </c:numCache>
            </c:numRef>
          </c:val>
        </c:ser>
        <c:ser>
          <c:idx val="1"/>
          <c:order val="1"/>
          <c:tx>
            <c:strRef>
              <c:f>'[Margins (india-B3).xlsx]Feuil1'!$D$3</c:f>
              <c:strCache>
                <c:ptCount val="1"/>
                <c:pt idx="0">
                  <c:v>(0,1)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'[Margins (india-B3).xlsx]Feuil1'!$E$1:$G$1</c:f>
              <c:strCache>
                <c:ptCount val="3"/>
                <c:pt idx="0">
                  <c:v>social distance≤3</c:v>
                </c:pt>
                <c:pt idx="1">
                  <c:v>social distance&gt;3</c:v>
                </c:pt>
                <c:pt idx="2">
                  <c:v>social distance=+∞</c:v>
                </c:pt>
              </c:strCache>
            </c:strRef>
          </c:cat>
          <c:val>
            <c:numRef>
              <c:f>'[Margins (india-B3).xlsx]Feuil1'!$E$3:$G$3</c:f>
              <c:numCache>
                <c:formatCode>General</c:formatCode>
                <c:ptCount val="3"/>
                <c:pt idx="0">
                  <c:v>0.88959069999999996</c:v>
                </c:pt>
                <c:pt idx="1">
                  <c:v>0.63193069999999996</c:v>
                </c:pt>
                <c:pt idx="2">
                  <c:v>0.56779849999999998</c:v>
                </c:pt>
              </c:numCache>
            </c:numRef>
          </c:val>
        </c:ser>
        <c:ser>
          <c:idx val="2"/>
          <c:order val="2"/>
          <c:tx>
            <c:strRef>
              <c:f>'[Margins (india-B3).xlsx]Feuil1'!$D$4</c:f>
              <c:strCache>
                <c:ptCount val="1"/>
                <c:pt idx="0">
                  <c:v>(1,0)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'[Margins (india-B3).xlsx]Feuil1'!$E$1:$G$1</c:f>
              <c:strCache>
                <c:ptCount val="3"/>
                <c:pt idx="0">
                  <c:v>social distance≤3</c:v>
                </c:pt>
                <c:pt idx="1">
                  <c:v>social distance&gt;3</c:v>
                </c:pt>
                <c:pt idx="2">
                  <c:v>social distance=+∞</c:v>
                </c:pt>
              </c:strCache>
            </c:strRef>
          </c:cat>
          <c:val>
            <c:numRef>
              <c:f>'[Margins (india-B3).xlsx]Feuil1'!$E$4:$G$4</c:f>
              <c:numCache>
                <c:formatCode>General</c:formatCode>
                <c:ptCount val="3"/>
                <c:pt idx="0">
                  <c:v>0.9007252</c:v>
                </c:pt>
                <c:pt idx="1">
                  <c:v>0.77066570000000001</c:v>
                </c:pt>
                <c:pt idx="2">
                  <c:v>0.75108509999999995</c:v>
                </c:pt>
              </c:numCache>
            </c:numRef>
          </c:val>
        </c:ser>
        <c:ser>
          <c:idx val="3"/>
          <c:order val="3"/>
          <c:tx>
            <c:strRef>
              <c:f>'[Margins (india-B3).xlsx]Feuil1'!$D$5</c:f>
              <c:strCache>
                <c:ptCount val="1"/>
                <c:pt idx="0">
                  <c:v>(1,1)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'[Margins (india-B3).xlsx]Feuil1'!$E$1:$G$1</c:f>
              <c:strCache>
                <c:ptCount val="3"/>
                <c:pt idx="0">
                  <c:v>social distance≤3</c:v>
                </c:pt>
                <c:pt idx="1">
                  <c:v>social distance&gt;3</c:v>
                </c:pt>
                <c:pt idx="2">
                  <c:v>social distance=+∞</c:v>
                </c:pt>
              </c:strCache>
            </c:strRef>
          </c:cat>
          <c:val>
            <c:numRef>
              <c:f>'[Margins (india-B3).xlsx]Feuil1'!$E$5:$G$5</c:f>
              <c:numCache>
                <c:formatCode>General</c:formatCode>
                <c:ptCount val="3"/>
                <c:pt idx="0">
                  <c:v>0.96268969999999998</c:v>
                </c:pt>
                <c:pt idx="1">
                  <c:v>0.846109</c:v>
                </c:pt>
                <c:pt idx="2">
                  <c:v>0.80795399999999995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541600"/>
        <c:axId val="148541208"/>
      </c:barChart>
      <c:catAx>
        <c:axId val="148541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ebas Neue"/>
                    <a:ea typeface="+mn-ea"/>
                    <a:cs typeface="+mn-cs"/>
                  </a:defRPr>
                </a:pPr>
                <a:r>
                  <a:rPr lang="fr-FR"/>
                  <a:t>(same company, co-ethnic) :</a:t>
                </a:r>
              </a:p>
            </c:rich>
          </c:tx>
          <c:layout>
            <c:manualLayout>
              <c:xMode val="edge"/>
              <c:yMode val="edge"/>
              <c:x val="8.1664416947881513E-2"/>
              <c:y val="0.908104684029880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bas Neue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ebas Neue"/>
                <a:ea typeface="+mn-ea"/>
                <a:cs typeface="+mn-cs"/>
              </a:defRPr>
            </a:pPr>
            <a:endParaRPr lang="fr-FR"/>
          </a:p>
        </c:txPr>
        <c:crossAx val="148541208"/>
        <c:crosses val="autoZero"/>
        <c:auto val="1"/>
        <c:lblAlgn val="ctr"/>
        <c:lblOffset val="100"/>
        <c:noMultiLvlLbl val="0"/>
      </c:catAx>
      <c:valAx>
        <c:axId val="1485412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ebas Neue"/>
                <a:ea typeface="+mn-ea"/>
                <a:cs typeface="+mn-cs"/>
              </a:defRPr>
            </a:pPr>
            <a:endParaRPr lang="fr-FR"/>
          </a:p>
        </c:txPr>
        <c:crossAx val="14854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684339457567802"/>
          <c:y val="0.90584872804360994"/>
          <c:w val="0.3561541994750656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ebas Neue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latin typeface="Bebas Neue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F4CD2-A82D-4BA6-9EDB-F3B6A89840E8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EA2FD-6F3D-434A-9421-AFA0EDA5DAB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39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935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338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782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226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450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41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648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908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361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320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61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290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174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699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383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534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231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127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40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585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663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26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0637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3327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417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440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9531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5688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890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7982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39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149782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40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756150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41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7576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4747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42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253041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43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930872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44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1843109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45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666666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46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6351510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47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724650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48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301382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49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86759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50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899618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51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655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1343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52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653029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53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965821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54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802886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55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510204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56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981548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57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9244308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58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884261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59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854025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60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73153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61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1006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0869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62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7045669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63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387898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64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4711108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65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298045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66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011405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67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654418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68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889777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DDA0C-D29B-4938-9788-ED9089278650}" type="slidenum">
              <a:rPr lang="it-IT"/>
              <a:pPr/>
              <a:t>69</a:t>
            </a:fld>
            <a:endParaRPr lang="it-IT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9854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290473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71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749059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29358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72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777634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73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7939410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74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727889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75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11022188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76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8531662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77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3285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386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A2FD-6F3D-434A-9421-AFA0EDA5DAB6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6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6815-FD0A-43F4-9539-E8F9AAE6F5E4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530-316E-4629-B4EE-D373D9FA2BF5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6815-FD0A-43F4-9539-E8F9AAE6F5E4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530-316E-4629-B4EE-D373D9FA2BF5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6815-FD0A-43F4-9539-E8F9AAE6F5E4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530-316E-4629-B4EE-D373D9FA2BF5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33400" y="1320800"/>
            <a:ext cx="8001000" cy="3327400"/>
          </a:xfr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75400"/>
            <a:ext cx="6019800" cy="390525"/>
          </a:xfrm>
        </p:spPr>
        <p:txBody>
          <a:bodyPr/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‹N°›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800600" y="4953000"/>
            <a:ext cx="3810000" cy="914400"/>
          </a:xfrm>
        </p:spPr>
        <p:txBody>
          <a:bodyPr>
            <a:noAutofit/>
          </a:bodyPr>
          <a:lstStyle>
            <a:lvl1pPr algn="r"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/>
          </p:nvPr>
        </p:nvSpPr>
        <p:spPr>
          <a:xfrm>
            <a:off x="533400" y="4978400"/>
            <a:ext cx="2438400" cy="3810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/>
          </p:nvPr>
        </p:nvSpPr>
        <p:spPr>
          <a:xfrm>
            <a:off x="533400" y="5359400"/>
            <a:ext cx="2971800" cy="38100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201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‹N°›</a:t>
            </a:fld>
            <a:endParaRPr lang="en-JM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834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948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‹N°›</a:t>
            </a:fld>
            <a:endParaRPr lang="en-JM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2209800"/>
            <a:ext cx="8153400" cy="1625600"/>
          </a:xfrm>
        </p:spPr>
        <p:txBody>
          <a:bodyPr>
            <a:normAutofit/>
          </a:bodyPr>
          <a:lstStyle>
            <a:lvl1pPr algn="l">
              <a:buNone/>
              <a:defRPr sz="6000"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937000"/>
            <a:ext cx="6477000" cy="762000"/>
          </a:xfrm>
        </p:spPr>
        <p:txBody>
          <a:bodyPr>
            <a:noAutofit/>
          </a:bodyPr>
          <a:lstStyle>
            <a:lvl1pPr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2260600"/>
            <a:ext cx="228600" cy="17272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 dirty="0">
              <a:solidFill>
                <a:schemeClr val="tx1">
                  <a:lumMod val="95000"/>
                  <a:lumOff val="5000"/>
                </a:schemeClr>
              </a:solidFill>
              <a:latin typeface="Bebas Neue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3062816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>
            <a:off x="0" y="31242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97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6815-FD0A-43F4-9539-E8F9AAE6F5E4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530-316E-4629-B4EE-D373D9FA2BF5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6815-FD0A-43F4-9539-E8F9AAE6F5E4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530-316E-4629-B4EE-D373D9FA2BF5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6815-FD0A-43F4-9539-E8F9AAE6F5E4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530-316E-4629-B4EE-D373D9FA2BF5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6815-FD0A-43F4-9539-E8F9AAE6F5E4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530-316E-4629-B4EE-D373D9FA2BF5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6815-FD0A-43F4-9539-E8F9AAE6F5E4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530-316E-4629-B4EE-D373D9FA2BF5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6815-FD0A-43F4-9539-E8F9AAE6F5E4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530-316E-4629-B4EE-D373D9FA2BF5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6815-FD0A-43F4-9539-E8F9AAE6F5E4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530-316E-4629-B4EE-D373D9FA2BF5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6815-FD0A-43F4-9539-E8F9AAE6F5E4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5530-316E-4629-B4EE-D373D9FA2BF5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36815-FD0A-43F4-9539-E8F9AAE6F5E4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F5530-316E-4629-B4EE-D373D9FA2BF5}" type="slidenum">
              <a:rPr lang="it-IT" smtClean="0"/>
              <a:pPr/>
              <a:t>‹N°›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1902.1/12367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po.int/econ_stat/en/economics/publications.html" TargetMode="External"/><Relationship Id="rId5" Type="http://schemas.openxmlformats.org/officeDocument/2006/relationships/hyperlink" Target="http://www.ape-inv.disco.unimib.it/" TargetMode="External"/><Relationship Id="rId4" Type="http://schemas.openxmlformats.org/officeDocument/2006/relationships/hyperlink" Target="https://github.com/funginstitute/downloads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.uclouvain.be/frederic.docquier/oxlight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cd.org/els/mig/dioc.htm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539552" y="2708920"/>
            <a:ext cx="8136904" cy="216024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3600" b="1" dirty="0" smtClean="0"/>
              <a:t>Migration </a:t>
            </a:r>
            <a:r>
              <a:rPr lang="en-GB" sz="3600" b="1" dirty="0"/>
              <a:t>&amp; </a:t>
            </a:r>
            <a:r>
              <a:rPr lang="en-GB" sz="3600" b="1" dirty="0" smtClean="0"/>
              <a:t>Innovation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en-GB" sz="1200" b="1" dirty="0" smtClean="0"/>
              <a:t/>
            </a:r>
            <a:br>
              <a:rPr lang="en-GB" sz="1200" b="1" dirty="0" smtClean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 smtClean="0"/>
              <a:t>Francesco </a:t>
            </a:r>
            <a:r>
              <a:rPr lang="it-IT" sz="2200" dirty="0" err="1" smtClean="0"/>
              <a:t>Lissoni</a:t>
            </a:r>
            <a:r>
              <a:rPr lang="it-IT" sz="1200" i="1" dirty="0"/>
              <a:t/>
            </a:r>
            <a:br>
              <a:rPr lang="it-IT" sz="1200" i="1" dirty="0"/>
            </a:br>
            <a:r>
              <a:rPr lang="it-IT" sz="1200" i="1" dirty="0" smtClean="0"/>
              <a:t/>
            </a:r>
            <a:br>
              <a:rPr lang="it-IT" sz="1200" i="1" dirty="0" smtClean="0"/>
            </a:br>
            <a:r>
              <a:rPr lang="it-IT" sz="1400" i="1" dirty="0" err="1" smtClean="0"/>
              <a:t>GREThA</a:t>
            </a:r>
            <a:r>
              <a:rPr lang="it-IT" sz="1400" i="1" dirty="0" smtClean="0"/>
              <a:t> </a:t>
            </a:r>
            <a:r>
              <a:rPr lang="it-IT" sz="1400" i="1" dirty="0"/>
              <a:t>– </a:t>
            </a:r>
            <a:r>
              <a:rPr lang="it-IT" sz="1400" i="1" dirty="0" err="1" smtClean="0"/>
              <a:t>Université</a:t>
            </a:r>
            <a:r>
              <a:rPr lang="it-IT" sz="1400" i="1" dirty="0" smtClean="0"/>
              <a:t> de Bordeaux &amp; CRIOS – Università Bocconi (Milan)</a:t>
            </a:r>
            <a:r>
              <a:rPr lang="en-GB" sz="1200" dirty="0"/>
              <a:t> </a:t>
            </a:r>
            <a:r>
              <a:rPr lang="it-IT" sz="1200" dirty="0"/>
              <a:t/>
            </a:r>
            <a:br>
              <a:rPr lang="it-IT" sz="1200" dirty="0"/>
            </a:br>
            <a:r>
              <a:rPr lang="en-GB" sz="1200" dirty="0"/>
              <a:t> </a:t>
            </a:r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/>
              <a:t/>
            </a:r>
            <a:br>
              <a:rPr lang="it-IT" sz="1200" dirty="0"/>
            </a:br>
            <a:endParaRPr lang="it-IT" sz="12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971600" y="1052736"/>
            <a:ext cx="7200800" cy="744488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Summer School "Knowledge Dynamics, Industry Evolution, Economic development", 7-13 July 2013, </a:t>
            </a:r>
            <a:r>
              <a:rPr lang="en-US" sz="1600" dirty="0" err="1" smtClean="0">
                <a:solidFill>
                  <a:schemeClr val="tx1"/>
                </a:solidFill>
              </a:rPr>
              <a:t>Maison</a:t>
            </a:r>
            <a:r>
              <a:rPr lang="en-US" sz="1600" dirty="0" smtClean="0">
                <a:solidFill>
                  <a:schemeClr val="tx1"/>
                </a:solidFill>
              </a:rPr>
              <a:t> du </a:t>
            </a:r>
            <a:r>
              <a:rPr lang="en-US" sz="1600" dirty="0" err="1" smtClean="0">
                <a:solidFill>
                  <a:schemeClr val="tx1"/>
                </a:solidFill>
              </a:rPr>
              <a:t>Séminaire</a:t>
            </a:r>
            <a:r>
              <a:rPr lang="en-US" sz="1600" dirty="0" smtClean="0">
                <a:solidFill>
                  <a:schemeClr val="tx1"/>
                </a:solidFill>
              </a:rPr>
              <a:t>, Nice. 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467544" y="657563"/>
            <a:ext cx="828092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Labour and census data limitations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Difficulties in defining foreign born individuals (a UK citizen born in</a:t>
            </a:r>
            <a:r>
              <a:rPr kumimoji="0" lang="en-GB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Canada by UK parents is counted as foreign-born in census data) PLUS clash with nationality based definition (as in labour surveys)</a:t>
            </a: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ourier New" pitchFamily="49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</a:pPr>
            <a:r>
              <a:rPr lang="en-GB" sz="2200" dirty="0">
                <a:ea typeface="Times New Roman" pitchFamily="18" charset="0"/>
                <a:cs typeface="Courier New" pitchFamily="49" charset="0"/>
              </a:rPr>
              <a:t>I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nformation is not available on where foreign born individuals received their tertiary education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Tx/>
              <a:buAutoNum type="arabicParenR"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Migrants are assigned to the </a:t>
            </a:r>
            <a:r>
              <a:rPr kumimoji="0" lang="en-GB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hs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category on the basis of their educational attainments (tertiary education), but it is often the case that they accept jobs for which they are overqualified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  <a:sym typeface="Wingdings" panose="05000000000000000000" pitchFamily="2" charset="2"/>
              </a:rPr>
              <a:t> see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evidence by </a:t>
            </a:r>
            <a:r>
              <a:rPr lang="en-GB" sz="2200" dirty="0"/>
              <a:t>Hunt </a:t>
            </a:r>
            <a:r>
              <a:rPr lang="en-GB" sz="2200" dirty="0" smtClean="0"/>
              <a:t>(2011</a:t>
            </a:r>
            <a:r>
              <a:rPr lang="en-GB" sz="2200" dirty="0"/>
              <a:t>, </a:t>
            </a:r>
            <a:r>
              <a:rPr lang="en-GB" sz="2200" dirty="0" smtClean="0"/>
              <a:t>2013) on underemployment </a:t>
            </a:r>
            <a:r>
              <a:rPr lang="en-GB" sz="2200" dirty="0"/>
              <a:t>of engineering and computer science graduates from LDCs </a:t>
            </a:r>
            <a:r>
              <a:rPr lang="en-GB" sz="2200" dirty="0" smtClean="0"/>
              <a:t>in the US</a:t>
            </a:r>
            <a:endParaRPr lang="it-IT" sz="2200" dirty="0"/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</a:pPr>
            <a:r>
              <a:rPr lang="en-GB" sz="2200" dirty="0" smtClean="0">
                <a:cs typeface="Courier New" pitchFamily="49" charset="0"/>
              </a:rPr>
              <a:t>Aggregate data (no way to further sample the individuals and combine with other info or interviews)</a:t>
            </a:r>
          </a:p>
        </p:txBody>
      </p:sp>
    </p:spTree>
    <p:extLst>
      <p:ext uri="{BB962C8B-B14F-4D97-AF65-F5344CB8AC3E}">
        <p14:creationId xmlns:p14="http://schemas.microsoft.com/office/powerpoint/2010/main" val="122883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76064"/>
          </a:xfrm>
        </p:spPr>
        <p:txBody>
          <a:bodyPr>
            <a:normAutofit/>
          </a:bodyPr>
          <a:lstStyle/>
          <a:p>
            <a:r>
              <a:rPr lang="it-IT" sz="2600" b="1" dirty="0" err="1" smtClean="0"/>
              <a:t>Ethnic</a:t>
            </a:r>
            <a:r>
              <a:rPr lang="it-IT" sz="2600" b="1" dirty="0" smtClean="0"/>
              <a:t> </a:t>
            </a:r>
            <a:r>
              <a:rPr lang="it-IT" sz="2600" b="1" dirty="0" err="1" smtClean="0"/>
              <a:t>diversity</a:t>
            </a:r>
            <a:r>
              <a:rPr lang="it-IT" sz="2600" b="1" dirty="0" smtClean="0"/>
              <a:t> and </a:t>
            </a:r>
            <a:r>
              <a:rPr lang="it-IT" sz="2600" b="1" dirty="0" err="1" smtClean="0"/>
              <a:t>innovation</a:t>
            </a:r>
            <a:r>
              <a:rPr lang="it-IT" sz="2600" b="1" dirty="0" smtClean="0"/>
              <a:t> /1</a:t>
            </a:r>
            <a:endParaRPr lang="it-IT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280920" cy="292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4268733"/>
            <a:ext cx="637027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 : income or productivity per capita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Γ</a:t>
            </a:r>
            <a:r>
              <a:rPr kumimoji="0" lang="en-U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: vector of geographic characteristics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∆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: vector of fractionalization measures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Φ</a:t>
            </a:r>
            <a:r>
              <a:rPr kumimoji="0" lang="en-U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: control for institutional development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Ψ</a:t>
            </a:r>
            <a:r>
              <a:rPr kumimoji="0" lang="en-U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: vector of controls for trade openness and trade diversity, and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: time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ﬁxed-eﬀect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.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s : overall, skilled, unskilled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 : 1990, 2000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k:  countries</a:t>
            </a:r>
          </a:p>
        </p:txBody>
      </p:sp>
      <p:sp>
        <p:nvSpPr>
          <p:cNvPr id="6" name="Ovale 5"/>
          <p:cNvSpPr/>
          <p:nvPr/>
        </p:nvSpPr>
        <p:spPr>
          <a:xfrm>
            <a:off x="2915816" y="1340768"/>
            <a:ext cx="31683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228184" y="162880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solidFill>
                  <a:srgbClr val="FF0000"/>
                </a:solidFill>
              </a:rPr>
              <a:t>Reciprocal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of</a:t>
            </a:r>
            <a:r>
              <a:rPr lang="it-IT" sz="1600" b="1" dirty="0" smtClean="0">
                <a:solidFill>
                  <a:srgbClr val="FF0000"/>
                </a:solidFill>
              </a:rPr>
              <a:t> HH (</a:t>
            </a:r>
            <a:r>
              <a:rPr lang="it-IT" sz="1600" b="1" dirty="0" err="1" smtClean="0">
                <a:solidFill>
                  <a:srgbClr val="FF0000"/>
                </a:solidFill>
              </a:rPr>
              <a:t>concentration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of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residents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by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country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of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origin</a:t>
            </a:r>
            <a:r>
              <a:rPr lang="it-IT" sz="1600" b="1" dirty="0" smtClean="0">
                <a:solidFill>
                  <a:srgbClr val="FF0000"/>
                </a:solidFill>
              </a:rPr>
              <a:t>)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908720"/>
            <a:ext cx="23964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u="sng" dirty="0" smtClean="0"/>
              <a:t>Alesina</a:t>
            </a:r>
            <a:r>
              <a:rPr lang="it-IT" sz="2200" b="1" u="sng" dirty="0"/>
              <a:t>, et al. </a:t>
            </a:r>
            <a:r>
              <a:rPr lang="it-IT" sz="2200" b="1" u="sng" dirty="0" smtClean="0"/>
              <a:t>2013</a:t>
            </a:r>
            <a:endParaRPr lang="fr-FR" sz="2200" u="sng" dirty="0"/>
          </a:p>
        </p:txBody>
      </p:sp>
    </p:spTree>
    <p:extLst>
      <p:ext uri="{BB962C8B-B14F-4D97-AF65-F5344CB8AC3E}">
        <p14:creationId xmlns:p14="http://schemas.microsoft.com/office/powerpoint/2010/main" val="263071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76064"/>
          </a:xfrm>
        </p:spPr>
        <p:txBody>
          <a:bodyPr>
            <a:normAutofit/>
          </a:bodyPr>
          <a:lstStyle/>
          <a:p>
            <a:r>
              <a:rPr lang="it-IT" sz="2600" b="1" dirty="0" err="1" smtClean="0"/>
              <a:t>Ethnic</a:t>
            </a:r>
            <a:r>
              <a:rPr lang="it-IT" sz="2600" b="1" dirty="0" smtClean="0"/>
              <a:t> </a:t>
            </a:r>
            <a:r>
              <a:rPr lang="it-IT" sz="2600" b="1" dirty="0" err="1" smtClean="0"/>
              <a:t>diversity</a:t>
            </a:r>
            <a:r>
              <a:rPr lang="it-IT" sz="2600" b="1" dirty="0" smtClean="0"/>
              <a:t> and </a:t>
            </a:r>
            <a:r>
              <a:rPr lang="it-IT" sz="2600" b="1" dirty="0" err="1" smtClean="0"/>
              <a:t>innovation</a:t>
            </a:r>
            <a:r>
              <a:rPr lang="it-IT" sz="2600" b="1" dirty="0" smtClean="0"/>
              <a:t> /2</a:t>
            </a:r>
            <a:endParaRPr lang="it-IT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323528" y="1916832"/>
            <a:ext cx="82809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  <a:spcAft>
                <a:spcPts val="1200"/>
              </a:spcAft>
            </a:pPr>
            <a:r>
              <a:rPr lang="en-GB" sz="2200" dirty="0" err="1"/>
              <a:t>Ozgen</a:t>
            </a:r>
            <a:r>
              <a:rPr lang="en-GB" sz="2200" dirty="0"/>
              <a:t> et al. (2011): 170 NUTS2 regions in Europe, observed over two periods  </a:t>
            </a:r>
            <a:r>
              <a:rPr lang="en-GB" sz="2200" dirty="0">
                <a:sym typeface="Wingdings" pitchFamily="2" charset="2"/>
              </a:rPr>
              <a:t> knowledge production function &amp; aggregate data</a:t>
            </a:r>
            <a:r>
              <a:rPr lang="en-GB" sz="2200" dirty="0"/>
              <a:t>, no direct evaluation of migration’s impact on innovation</a:t>
            </a:r>
          </a:p>
          <a:p>
            <a:pPr marL="0" lvl="1">
              <a:spcBef>
                <a:spcPts val="1200"/>
              </a:spcBef>
              <a:spcAft>
                <a:spcPts val="1200"/>
              </a:spcAft>
            </a:pPr>
            <a:r>
              <a:rPr lang="en-GB" sz="2200" dirty="0"/>
              <a:t>Niebuhr (2010) : effects of cultural diversity on the patenting rate of 95 German regions over two years (1995 and 1997</a:t>
            </a:r>
            <a:r>
              <a:rPr lang="en-GB" sz="2200" dirty="0" smtClean="0"/>
              <a:t>)</a:t>
            </a:r>
          </a:p>
          <a:p>
            <a:pPr marL="0" lvl="1">
              <a:spcBef>
                <a:spcPts val="1200"/>
              </a:spcBef>
              <a:spcAft>
                <a:spcPts val="1200"/>
              </a:spcAft>
            </a:pPr>
            <a:r>
              <a:rPr lang="en-GB" sz="2200" dirty="0" smtClean="0"/>
              <a:t>Works by </a:t>
            </a:r>
            <a:r>
              <a:rPr lang="en-GB" sz="2200" dirty="0" err="1" smtClean="0"/>
              <a:t>Ottaviano</a:t>
            </a:r>
            <a:r>
              <a:rPr lang="en-GB" sz="2200" dirty="0" smtClean="0"/>
              <a:t>, </a:t>
            </a:r>
            <a:r>
              <a:rPr lang="en-GB" sz="2200" dirty="0" err="1" smtClean="0"/>
              <a:t>Peri</a:t>
            </a:r>
            <a:r>
              <a:rPr lang="en-GB" sz="2200" dirty="0" smtClean="0"/>
              <a:t>, Nathan…</a:t>
            </a:r>
            <a:endParaRPr lang="en-GB" sz="2200" dirty="0"/>
          </a:p>
        </p:txBody>
      </p:sp>
      <p:sp>
        <p:nvSpPr>
          <p:cNvPr id="9" name="Rectangle 8"/>
          <p:cNvSpPr/>
          <p:nvPr/>
        </p:nvSpPr>
        <p:spPr>
          <a:xfrm>
            <a:off x="323528" y="1196752"/>
            <a:ext cx="45983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u="sng" dirty="0" err="1" smtClean="0"/>
              <a:t>Further</a:t>
            </a:r>
            <a:r>
              <a:rPr lang="it-IT" sz="2200" b="1" u="sng" dirty="0" smtClean="0"/>
              <a:t> positive </a:t>
            </a:r>
            <a:r>
              <a:rPr lang="it-IT" sz="2200" b="1" u="sng" dirty="0" err="1" smtClean="0"/>
              <a:t>evidence</a:t>
            </a:r>
            <a:r>
              <a:rPr lang="it-IT" sz="2200" b="1" u="sng" dirty="0" smtClean="0"/>
              <a:t> (on Europe)</a:t>
            </a:r>
            <a:endParaRPr lang="fr-FR" sz="2200" u="sng" dirty="0"/>
          </a:p>
        </p:txBody>
      </p:sp>
    </p:spTree>
    <p:extLst>
      <p:ext uri="{BB962C8B-B14F-4D97-AF65-F5344CB8AC3E}">
        <p14:creationId xmlns:p14="http://schemas.microsoft.com/office/powerpoint/2010/main" val="394295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1520" y="260648"/>
            <a:ext cx="1332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 smtClean="0"/>
              <a:t>Surveys</a:t>
            </a:r>
            <a:endParaRPr lang="it-IT" sz="28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520" y="1196752"/>
            <a:ext cx="82089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638" lvl="0" indent="-274638" algn="just" fontAlgn="base">
              <a:spcBef>
                <a:spcPts val="600"/>
              </a:spcBef>
              <a:buFont typeface="Arial" pitchFamily="34" charset="0"/>
              <a:buChar char="•"/>
            </a:pPr>
            <a:r>
              <a:rPr lang="en-GB" sz="2200" dirty="0" smtClean="0">
                <a:latin typeface="+mj-lt"/>
              </a:rPr>
              <a:t>Franzoni et al., 2012; </a:t>
            </a:r>
            <a:r>
              <a:rPr lang="en-GB" sz="2200" dirty="0" err="1" smtClean="0">
                <a:latin typeface="+mj-lt"/>
              </a:rPr>
              <a:t>Scellato</a:t>
            </a:r>
            <a:r>
              <a:rPr lang="en-GB" sz="2200" dirty="0" smtClean="0">
                <a:latin typeface="+mj-lt"/>
              </a:rPr>
              <a:t> et al., 2012</a:t>
            </a:r>
          </a:p>
          <a:p>
            <a:pPr marL="274638" lvl="0" indent="-274638" algn="just" fontAlgn="base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Survey of </a:t>
            </a:r>
            <a:r>
              <a:rPr lang="en-GB" sz="2200" dirty="0" smtClean="0">
                <a:latin typeface="+mj-lt"/>
                <a:ea typeface="Times New Roman" pitchFamily="18" charset="0"/>
                <a:cs typeface="Courier New" pitchFamily="49" charset="0"/>
              </a:rPr>
              <a:t>authors of papers published in high quality scientific journals in 2008, in 16 top-publishing countries (excl China </a:t>
            </a:r>
            <a:r>
              <a:rPr lang="en-GB" sz="2200" dirty="0" smtClean="0">
                <a:latin typeface="+mj-lt"/>
                <a:ea typeface="Times New Roman" pitchFamily="18" charset="0"/>
                <a:cs typeface="Courier New" pitchFamily="49" charset="0"/>
                <a:sym typeface="Wingdings" pitchFamily="2" charset="2"/>
              </a:rPr>
              <a:t> 70% worldwide papers)</a:t>
            </a:r>
          </a:p>
          <a:p>
            <a:pPr marL="274638" lvl="0" indent="-274638" algn="just" fontAlgn="base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ourier New" pitchFamily="49" charset="0"/>
                <a:sym typeface="Wingdings" pitchFamily="2" charset="2"/>
              </a:rPr>
              <a:t>Key role of foreign authors:</a:t>
            </a:r>
            <a:r>
              <a:rPr kumimoji="0" lang="en-GB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ourier New" pitchFamily="49" charset="0"/>
                <a:sym typeface="Wingdings" pitchFamily="2" charset="2"/>
              </a:rPr>
              <a:t> </a:t>
            </a:r>
          </a:p>
          <a:p>
            <a:pPr marL="719138" lvl="0" indent="-3524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2200" dirty="0" smtClean="0">
                <a:latin typeface="+mj-lt"/>
                <a:ea typeface="Times New Roman" pitchFamily="18" charset="0"/>
                <a:cs typeface="Courier New" pitchFamily="49" charset="0"/>
              </a:rPr>
              <a:t>Switzerland (57%)</a:t>
            </a:r>
          </a:p>
          <a:p>
            <a:pPr marL="719138" lvl="0" indent="-3524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2200" dirty="0" smtClean="0">
                <a:latin typeface="+mj-lt"/>
                <a:ea typeface="Times New Roman" pitchFamily="18" charset="0"/>
                <a:cs typeface="Courier New" pitchFamily="49" charset="0"/>
              </a:rPr>
              <a:t>US % Sweden (38%) </a:t>
            </a:r>
          </a:p>
          <a:p>
            <a:pPr marL="719138" lvl="0" indent="-3524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2200" dirty="0" smtClean="0">
                <a:latin typeface="+mj-lt"/>
                <a:ea typeface="Times New Roman" pitchFamily="18" charset="0"/>
                <a:cs typeface="Courier New" pitchFamily="49" charset="0"/>
              </a:rPr>
              <a:t>From 33% to 17%: UK, Netherlands, Denmark, Germany, Belgium, and France</a:t>
            </a:r>
          </a:p>
          <a:p>
            <a:pPr marL="719138" lvl="0" indent="-3524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2200" dirty="0" smtClean="0">
                <a:latin typeface="+mj-lt"/>
                <a:ea typeface="Times New Roman" pitchFamily="18" charset="0"/>
                <a:cs typeface="Courier New" pitchFamily="49" charset="0"/>
              </a:rPr>
              <a:t>Low presence (7%-3%): Spain, Japan, and Italy</a:t>
            </a:r>
          </a:p>
          <a:p>
            <a:pPr marL="719138" lvl="0" indent="-3524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2200" dirty="0" smtClean="0">
                <a:latin typeface="+mj-lt"/>
                <a:ea typeface="Times New Roman" pitchFamily="18" charset="0"/>
                <a:cs typeface="Courier New" pitchFamily="49" charset="0"/>
              </a:rPr>
              <a:t>Migration within Europe is mainly intra-continental and driven by proximity and language</a:t>
            </a:r>
          </a:p>
          <a:p>
            <a:pPr marL="719138" lvl="0" indent="-3524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2200" dirty="0" smtClean="0">
                <a:latin typeface="+mj-lt"/>
                <a:ea typeface="Times New Roman" pitchFamily="18" charset="0"/>
                <a:cs typeface="Courier New" pitchFamily="49" charset="0"/>
              </a:rPr>
              <a:t>US as main attractor of Chinese and Indian nationals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5805264"/>
            <a:ext cx="82089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638" lvl="0" indent="-274638" algn="just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dirty="0" smtClean="0">
                <a:latin typeface="+mj-lt"/>
              </a:rPr>
              <a:t>Limitation: one-off survey / privacy issues (ltd access) / scientists have been historically a globalised community</a:t>
            </a:r>
            <a:endParaRPr lang="en-GB" sz="2200" dirty="0" smtClean="0">
              <a:latin typeface="+mj-lt"/>
              <a:ea typeface="Times New Roman" pitchFamily="18" charset="0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8" name="Rettangolo 4"/>
          <p:cNvSpPr/>
          <p:nvPr/>
        </p:nvSpPr>
        <p:spPr>
          <a:xfrm>
            <a:off x="251520" y="834971"/>
            <a:ext cx="4181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u="sng" dirty="0" smtClean="0"/>
              <a:t>Global Science </a:t>
            </a:r>
            <a:r>
              <a:rPr lang="it-IT" sz="2400" b="1" u="sng" dirty="0" err="1" smtClean="0"/>
              <a:t>Survey</a:t>
            </a:r>
            <a:r>
              <a:rPr lang="it-IT" sz="2400" b="1" u="sng" dirty="0" smtClean="0"/>
              <a:t> (</a:t>
            </a:r>
            <a:r>
              <a:rPr lang="it-IT" sz="2400" b="1" u="sng" dirty="0" err="1" smtClean="0"/>
              <a:t>GlobSci</a:t>
            </a:r>
            <a:r>
              <a:rPr lang="it-IT" sz="2400" b="1" u="sng" dirty="0" smtClean="0"/>
              <a:t>)</a:t>
            </a:r>
            <a:endParaRPr lang="it-IT" sz="2400" b="1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23528" y="476672"/>
            <a:ext cx="6011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u="sng" dirty="0" err="1" smtClean="0"/>
              <a:t>Survey</a:t>
            </a:r>
            <a:r>
              <a:rPr lang="it-IT" sz="2400" b="1" u="sng" dirty="0" smtClean="0"/>
              <a:t> on </a:t>
            </a:r>
            <a:r>
              <a:rPr lang="it-IT" sz="2400" b="1" u="sng" dirty="0" err="1" smtClean="0"/>
              <a:t>Careers</a:t>
            </a:r>
            <a:r>
              <a:rPr lang="it-IT" sz="2400" b="1" u="sng" dirty="0" smtClean="0"/>
              <a:t> </a:t>
            </a:r>
            <a:r>
              <a:rPr lang="it-IT" sz="2400" b="1" u="sng" dirty="0" err="1" smtClean="0"/>
              <a:t>of</a:t>
            </a:r>
            <a:r>
              <a:rPr lang="it-IT" sz="2400" b="1" u="sng" dirty="0" smtClean="0"/>
              <a:t> </a:t>
            </a:r>
            <a:r>
              <a:rPr lang="it-IT" sz="2400" b="1" u="sng" dirty="0" err="1" smtClean="0"/>
              <a:t>Doctorate</a:t>
            </a:r>
            <a:r>
              <a:rPr lang="it-IT" sz="2400" b="1" u="sng" dirty="0" smtClean="0"/>
              <a:t> </a:t>
            </a:r>
            <a:r>
              <a:rPr lang="it-IT" sz="2400" b="1" u="sng" dirty="0" err="1" smtClean="0"/>
              <a:t>Holders</a:t>
            </a:r>
            <a:r>
              <a:rPr lang="it-IT" sz="2400" b="1" u="sng" dirty="0" smtClean="0"/>
              <a:t> (CDH)</a:t>
            </a:r>
            <a:endParaRPr lang="it-IT" sz="2400" b="1" u="sng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3528" y="980728"/>
            <a:ext cx="8208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638" lvl="0" indent="-274638" algn="just" fontAlgn="base">
              <a:buFont typeface="Arial" pitchFamily="34" charset="0"/>
              <a:buChar char="•"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By UNESCO &amp; OECD, 2007 </a:t>
            </a:r>
            <a:r>
              <a:rPr lang="en-GB" sz="2000" dirty="0" smtClean="0"/>
              <a:t>(25 OECD countries; see Auriol, 2007 and 2010)</a:t>
            </a:r>
          </a:p>
          <a:p>
            <a:pPr marL="274638" lvl="0" indent="-274638" algn="just" fontAlgn="base">
              <a:buFont typeface="Arial" pitchFamily="34" charset="0"/>
              <a:buChar char="•"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Some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interesting info, but </a:t>
            </a:r>
            <a:r>
              <a:rPr lang="en-GB" sz="2000" dirty="0" smtClean="0"/>
              <a:t>doctoral graduates represent only from 1% to 3% of all tertiary graduates 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227687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0000"/>
                </a:solidFill>
              </a:rPr>
              <a:t>Survey on </a:t>
            </a:r>
            <a:r>
              <a:rPr lang="en-US" sz="2400" b="1" u="sng" dirty="0">
                <a:solidFill>
                  <a:srgbClr val="000000"/>
                </a:solidFill>
              </a:rPr>
              <a:t>the </a:t>
            </a:r>
            <a:r>
              <a:rPr lang="en-US" sz="2400" b="1" u="sng" dirty="0" smtClean="0">
                <a:solidFill>
                  <a:srgbClr val="000000"/>
                </a:solidFill>
              </a:rPr>
              <a:t>Mobility </a:t>
            </a:r>
            <a:r>
              <a:rPr lang="en-US" sz="2400" b="1" u="sng" dirty="0">
                <a:solidFill>
                  <a:srgbClr val="000000"/>
                </a:solidFill>
              </a:rPr>
              <a:t>of European </a:t>
            </a:r>
            <a:r>
              <a:rPr lang="en-US" sz="2400" b="1" u="sng" dirty="0" smtClean="0">
                <a:solidFill>
                  <a:srgbClr val="000000"/>
                </a:solidFill>
              </a:rPr>
              <a:t>Researchers </a:t>
            </a:r>
            <a:r>
              <a:rPr lang="en-US" sz="2400" b="1" u="sng" dirty="0">
                <a:solidFill>
                  <a:srgbClr val="000000"/>
                </a:solidFill>
              </a:rPr>
              <a:t>(</a:t>
            </a:r>
            <a:r>
              <a:rPr lang="en-US" sz="2400" b="1" u="sng" dirty="0" smtClean="0">
                <a:solidFill>
                  <a:srgbClr val="000000"/>
                </a:solidFill>
              </a:rPr>
              <a:t>MORE)</a:t>
            </a:r>
            <a:endParaRPr lang="fr-FR" sz="24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95536" y="270892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Report to the European Commission, 2010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Main </a:t>
            </a:r>
            <a:r>
              <a:rPr lang="en-US" sz="2000" dirty="0">
                <a:solidFill>
                  <a:srgbClr val="000000"/>
                </a:solidFill>
              </a:rPr>
              <a:t>focus is on academic researchers (data for industrial researchers are based on a non representative sample)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No </a:t>
            </a:r>
            <a:r>
              <a:rPr lang="en-US" sz="2000" dirty="0">
                <a:solidFill>
                  <a:srgbClr val="000000"/>
                </a:solidFill>
              </a:rPr>
              <a:t>questions </a:t>
            </a:r>
            <a:r>
              <a:rPr lang="en-US" sz="2000" dirty="0" smtClean="0">
                <a:solidFill>
                  <a:srgbClr val="000000"/>
                </a:solidFill>
              </a:rPr>
              <a:t>directly relevant </a:t>
            </a:r>
            <a:r>
              <a:rPr lang="en-US" sz="2000" dirty="0">
                <a:solidFill>
                  <a:srgbClr val="000000"/>
                </a:solidFill>
              </a:rPr>
              <a:t>for the innovation process. 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395536" y="429309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0000"/>
                </a:solidFill>
              </a:rPr>
              <a:t>CV data (esp. for returnees)</a:t>
            </a:r>
            <a:endParaRPr lang="fr-FR" sz="24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95536" y="472514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Luo </a:t>
            </a:r>
            <a:r>
              <a:rPr lang="en-GB" sz="2000" dirty="0"/>
              <a:t>et al., </a:t>
            </a:r>
            <a:r>
              <a:rPr lang="en-GB" sz="2000" dirty="0" smtClean="0"/>
              <a:t>2013: biographical data of  Chinese firms’ executives and CEOs to identify returnees 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GB" sz="2000" dirty="0" smtClean="0"/>
              <a:t>nr SINO patent </a:t>
            </a:r>
            <a:r>
              <a:rPr lang="en-GB" sz="2000" baseline="-25000" dirty="0" smtClean="0"/>
              <a:t>firm </a:t>
            </a:r>
            <a:r>
              <a:rPr lang="en-GB" sz="2000" dirty="0" smtClean="0"/>
              <a:t> f (returnee dummies, R&amp;D and controls) 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GB" sz="2000" dirty="0" smtClean="0"/>
              <a:t>ceteris paribus, returnee firms patent more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91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1520" y="116632"/>
            <a:ext cx="8217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/>
              <a:t>Ad hoc data </a:t>
            </a:r>
            <a:r>
              <a:rPr lang="it-IT" sz="2800" b="1" dirty="0" err="1" smtClean="0"/>
              <a:t>datasets</a:t>
            </a:r>
            <a:r>
              <a:rPr lang="it-IT" sz="2800" b="1" dirty="0" smtClean="0"/>
              <a:t> (</a:t>
            </a:r>
            <a:r>
              <a:rPr lang="it-IT" sz="2800" b="1" dirty="0" err="1" smtClean="0"/>
              <a:t>mainly</a:t>
            </a:r>
            <a:r>
              <a:rPr lang="it-IT" sz="2800" b="1" dirty="0" smtClean="0"/>
              <a:t> for </a:t>
            </a:r>
            <a:r>
              <a:rPr lang="it-IT" sz="2800" b="1" dirty="0" err="1" smtClean="0"/>
              <a:t>natural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experiments</a:t>
            </a:r>
            <a:r>
              <a:rPr lang="it-IT" sz="2800" b="1" dirty="0" smtClean="0"/>
              <a:t>)</a:t>
            </a:r>
            <a:endParaRPr lang="it-IT" sz="28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556955"/>
            <a:ext cx="8208912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ts val="600"/>
              </a:spcBef>
            </a:pPr>
            <a:r>
              <a:rPr lang="en-GB" sz="2200" u="sng" dirty="0" err="1" smtClean="0">
                <a:latin typeface="+mj-lt"/>
              </a:rPr>
              <a:t>Borjas</a:t>
            </a:r>
            <a:r>
              <a:rPr lang="en-GB" sz="2200" u="sng" dirty="0" smtClean="0">
                <a:latin typeface="+mj-lt"/>
              </a:rPr>
              <a:t> and Doran (2012) </a:t>
            </a:r>
          </a:p>
          <a:p>
            <a:pPr marL="274638" lvl="0" indent="-274638" algn="just" fontAlgn="base">
              <a:spcBef>
                <a:spcPts val="600"/>
              </a:spcBef>
              <a:buFont typeface="Arial" pitchFamily="34" charset="0"/>
              <a:buChar char="•"/>
            </a:pPr>
            <a:r>
              <a:rPr lang="en-GB" sz="2200" dirty="0" smtClean="0">
                <a:latin typeface="+mj-lt"/>
              </a:rPr>
              <a:t>End of USSR </a:t>
            </a:r>
            <a:r>
              <a:rPr lang="en-GB" sz="2200" dirty="0" smtClean="0">
                <a:latin typeface="+mj-lt"/>
                <a:sym typeface="Wingdings" panose="05000000000000000000" pitchFamily="2" charset="2"/>
              </a:rPr>
              <a:t> Migration of Russian mathematicians into the US</a:t>
            </a:r>
          </a:p>
          <a:p>
            <a:pPr marL="274638" lvl="0" indent="-274638" algn="just" fontAlgn="base">
              <a:spcBef>
                <a:spcPts val="600"/>
              </a:spcBef>
              <a:buFont typeface="Arial" pitchFamily="34" charset="0"/>
              <a:buChar char="•"/>
            </a:pPr>
            <a:r>
              <a:rPr lang="en-GB" sz="2200" dirty="0" smtClean="0">
                <a:latin typeface="+mj-lt"/>
                <a:sym typeface="Wingdings" panose="05000000000000000000" pitchFamily="2" charset="2"/>
              </a:rPr>
              <a:t>Affiliation and publication data from int’l mathematical societies </a:t>
            </a:r>
          </a:p>
          <a:p>
            <a:pPr marL="274638" lvl="0" indent="-274638" algn="just" fontAlgn="base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sym typeface="Wingdings" panose="05000000000000000000" pitchFamily="2" charset="2"/>
              </a:rPr>
              <a:t>Displacement</a:t>
            </a:r>
            <a:r>
              <a:rPr kumimoji="0" lang="en-GB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sym typeface="Wingdings" panose="05000000000000000000" pitchFamily="2" charset="2"/>
              </a:rPr>
              <a:t> effect </a:t>
            </a:r>
            <a:r>
              <a:rPr lang="en-GB" sz="2200" dirty="0" smtClean="0">
                <a:latin typeface="+mj-lt"/>
                <a:sym typeface="Wingdings" panose="05000000000000000000" pitchFamily="2" charset="2"/>
              </a:rPr>
              <a:t>for US mathematicians in classic Russian fields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348880"/>
            <a:ext cx="65913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0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2656"/>
            <a:ext cx="6946538" cy="54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9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1520" y="116632"/>
            <a:ext cx="362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/>
              <a:t>Ad hoc data </a:t>
            </a:r>
            <a:r>
              <a:rPr lang="it-IT" sz="1200" b="1" dirty="0" err="1" smtClean="0"/>
              <a:t>datasets</a:t>
            </a:r>
            <a:r>
              <a:rPr lang="it-IT" sz="1200" b="1" dirty="0" smtClean="0"/>
              <a:t> (</a:t>
            </a:r>
            <a:r>
              <a:rPr lang="it-IT" sz="1200" b="1" dirty="0" err="1" smtClean="0"/>
              <a:t>mainly</a:t>
            </a:r>
            <a:r>
              <a:rPr lang="it-IT" sz="1200" b="1" dirty="0" smtClean="0"/>
              <a:t> for </a:t>
            </a:r>
            <a:r>
              <a:rPr lang="it-IT" sz="1200" b="1" dirty="0" err="1" smtClean="0"/>
              <a:t>natural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experiments</a:t>
            </a:r>
            <a:r>
              <a:rPr lang="it-IT" sz="1200" b="1" dirty="0" smtClean="0"/>
              <a:t>)</a:t>
            </a:r>
            <a:endParaRPr lang="it-IT" sz="12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520" y="476672"/>
            <a:ext cx="871296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ts val="600"/>
              </a:spcBef>
            </a:pPr>
            <a:r>
              <a:rPr lang="en-GB" sz="2200" u="sng" dirty="0" smtClean="0">
                <a:latin typeface="+mj-lt"/>
              </a:rPr>
              <a:t>Moser et al (2014) </a:t>
            </a:r>
          </a:p>
          <a:p>
            <a:pPr marL="177800" lvl="0" indent="-177800" algn="just" fontAlgn="base">
              <a:spcBef>
                <a:spcPts val="600"/>
              </a:spcBef>
              <a:buFont typeface="Arial" pitchFamily="34" charset="0"/>
              <a:buChar char="•"/>
            </a:pPr>
            <a:r>
              <a:rPr lang="en-GB" sz="2200" dirty="0" smtClean="0">
                <a:latin typeface="+mj-lt"/>
              </a:rPr>
              <a:t>Racial laws in Nazi Germany </a:t>
            </a:r>
            <a:r>
              <a:rPr lang="en-GB" sz="2200" dirty="0" smtClean="0">
                <a:latin typeface="+mj-lt"/>
                <a:sym typeface="Wingdings" panose="05000000000000000000" pitchFamily="2" charset="2"/>
              </a:rPr>
              <a:t> Migration of Jewish chemists in the US</a:t>
            </a:r>
          </a:p>
          <a:p>
            <a:pPr marL="177800" lvl="0" indent="-177800" algn="just" fontAlgn="base">
              <a:spcBef>
                <a:spcPts val="600"/>
              </a:spcBef>
              <a:buFont typeface="Arial" pitchFamily="34" charset="0"/>
              <a:buChar char="•"/>
            </a:pPr>
            <a:r>
              <a:rPr lang="en-GB" sz="2200" dirty="0" smtClean="0">
                <a:latin typeface="+mj-lt"/>
                <a:sym typeface="Wingdings" panose="05000000000000000000" pitchFamily="2" charset="2"/>
              </a:rPr>
              <a:t>Historical directories to identify German emigrant chemists </a:t>
            </a:r>
          </a:p>
          <a:p>
            <a:pPr marL="177800" lvl="0" indent="-177800" algn="just" fontAlgn="base">
              <a:spcBef>
                <a:spcPts val="600"/>
              </a:spcBef>
              <a:buFont typeface="Arial" pitchFamily="34" charset="0"/>
              <a:buChar char="•"/>
            </a:pPr>
            <a:r>
              <a:rPr lang="en-GB" sz="2200" dirty="0" smtClean="0">
                <a:latin typeface="+mj-lt"/>
                <a:sym typeface="Wingdings" panose="05000000000000000000" pitchFamily="2" charset="2"/>
              </a:rPr>
              <a:t>Historical US patents to classify certain technologies as the most affected by migrants upon their arrival</a:t>
            </a:r>
          </a:p>
          <a:p>
            <a:pPr marL="177800" lvl="0" indent="-177800" algn="just" fontAlgn="base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sym typeface="Wingdings" panose="05000000000000000000" pitchFamily="2" charset="2"/>
              </a:rPr>
              <a:t>Boost to US patents in those technologies (long-lasting</a:t>
            </a:r>
            <a:r>
              <a:rPr kumimoji="0" lang="en-GB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sym typeface="Wingdings" panose="05000000000000000000" pitchFamily="2" charset="2"/>
              </a:rPr>
              <a:t> effect)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2085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56166" cy="64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02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23528" y="260648"/>
            <a:ext cx="358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 smtClean="0"/>
              <a:t>Patent</a:t>
            </a:r>
            <a:r>
              <a:rPr lang="it-IT" sz="2800" b="1" dirty="0" smtClean="0"/>
              <a:t> &amp; Inventor data</a:t>
            </a:r>
            <a:endParaRPr lang="it-IT" sz="2800" b="1" dirty="0"/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472608"/>
          </a:xfrm>
        </p:spPr>
        <p:txBody>
          <a:bodyPr>
            <a:noAutofit/>
          </a:bodyPr>
          <a:lstStyle/>
          <a:p>
            <a:pPr lvl="0"/>
            <a:r>
              <a:rPr lang="en-GB" sz="2200" dirty="0" smtClean="0"/>
              <a:t>Direct measurement of </a:t>
            </a:r>
            <a:r>
              <a:rPr lang="en-GB" sz="2200" u="sng" dirty="0" smtClean="0"/>
              <a:t>migrants’ contribution to innovation in destination countries</a:t>
            </a:r>
            <a:r>
              <a:rPr lang="en-GB" sz="2200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W</a:t>
            </a:r>
            <a:r>
              <a:rPr lang="en-GB" sz="2200" dirty="0" smtClean="0"/>
              <a:t>eight of foreign inventors in terms of patent shares</a:t>
            </a:r>
          </a:p>
          <a:p>
            <a:pPr lvl="1">
              <a:spcBef>
                <a:spcPts val="600"/>
              </a:spcBef>
            </a:pPr>
            <a:r>
              <a:rPr lang="en-GB" sz="2200" dirty="0" smtClean="0"/>
              <a:t>Foreign inventors’ shares of highly cited patents</a:t>
            </a:r>
          </a:p>
          <a:p>
            <a:pPr lvl="1">
              <a:buNone/>
            </a:pPr>
            <a:r>
              <a:rPr lang="en-GB" sz="2200" i="1" dirty="0" smtClean="0"/>
              <a:t>	(Stephan &amp; Levin 2001, Hunt 2011 &amp; 2103 , No &amp; Walsh, 2010 )</a:t>
            </a:r>
            <a:endParaRPr lang="it-IT" sz="2200" i="1" u="sng" dirty="0" smtClean="0"/>
          </a:p>
          <a:p>
            <a:pPr lvl="0">
              <a:spcBef>
                <a:spcPts val="2400"/>
              </a:spcBef>
            </a:pPr>
            <a:r>
              <a:rPr lang="en-GB" sz="2200" dirty="0" smtClean="0"/>
              <a:t>Tracking </a:t>
            </a:r>
            <a:r>
              <a:rPr lang="en-GB" sz="2200" u="sng" dirty="0" smtClean="0"/>
              <a:t>knowledge flows among inventors from the same origin country</a:t>
            </a:r>
            <a:r>
              <a:rPr lang="en-GB" sz="2200" dirty="0" smtClean="0"/>
              <a:t>, through citation analysis </a:t>
            </a:r>
            <a:r>
              <a:rPr lang="en-GB" sz="2200" i="1" dirty="0" smtClean="0"/>
              <a:t>(Kerr 2007 ; Agrawal et al., 2008 and 2011)</a:t>
            </a:r>
            <a:endParaRPr lang="it-IT" sz="2200" i="1" dirty="0" smtClean="0"/>
          </a:p>
          <a:p>
            <a:pPr lvl="0">
              <a:spcBef>
                <a:spcPts val="2400"/>
              </a:spcBef>
            </a:pPr>
            <a:r>
              <a:rPr lang="en-GB" sz="2200" u="sng" dirty="0" smtClean="0"/>
              <a:t>Tracking returnee inventors</a:t>
            </a:r>
            <a:r>
              <a:rPr lang="en-GB" sz="2200" dirty="0" smtClean="0"/>
              <a:t> </a:t>
            </a:r>
            <a:r>
              <a:rPr lang="en-GB" sz="2200" i="1" dirty="0" smtClean="0"/>
              <a:t>(Agrawal ; </a:t>
            </a:r>
            <a:r>
              <a:rPr lang="en-GB" sz="2200" i="1" dirty="0" err="1" smtClean="0"/>
              <a:t>Alnuaimi</a:t>
            </a:r>
            <a:r>
              <a:rPr lang="en-GB" sz="2200" i="1" dirty="0" smtClean="0"/>
              <a:t> et al., 2012)</a:t>
            </a:r>
          </a:p>
          <a:p>
            <a:pPr lvl="0">
              <a:spcBef>
                <a:spcPts val="2400"/>
              </a:spcBef>
            </a:pPr>
            <a:r>
              <a:rPr lang="en-GB" sz="2200" u="sng" dirty="0" smtClean="0"/>
              <a:t>KEY TECHNICAL ISSUE: “DISAMBIGUATION” </a:t>
            </a:r>
            <a:r>
              <a:rPr lang="en-GB" sz="2200" dirty="0" smtClean="0">
                <a:sym typeface="Wingdings" pitchFamily="2" charset="2"/>
              </a:rPr>
              <a:t> inventor data applications to immigration lag behind other applications</a:t>
            </a:r>
          </a:p>
          <a:p>
            <a:pPr lvl="0">
              <a:spcBef>
                <a:spcPts val="1200"/>
              </a:spcBef>
            </a:pPr>
            <a:r>
              <a:rPr lang="en-GB" sz="2200" dirty="0" smtClean="0">
                <a:sym typeface="Wingdings" pitchFamily="2" charset="2"/>
              </a:rPr>
              <a:t>Key limitation: data apply only to R&amp;D-intensive sectors</a:t>
            </a:r>
            <a:endParaRPr lang="it-IT" sz="2200" dirty="0" smtClean="0"/>
          </a:p>
        </p:txBody>
      </p:sp>
      <p:sp>
        <p:nvSpPr>
          <p:cNvPr id="11" name="Rettangolo 3"/>
          <p:cNvSpPr/>
          <p:nvPr/>
        </p:nvSpPr>
        <p:spPr>
          <a:xfrm rot="20486231">
            <a:off x="6608524" y="3497235"/>
            <a:ext cx="185627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High potential</a:t>
            </a:r>
            <a:endParaRPr lang="it-IT" sz="2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ttangolo 4"/>
          <p:cNvSpPr/>
          <p:nvPr/>
        </p:nvSpPr>
        <p:spPr>
          <a:xfrm rot="20486231">
            <a:off x="6682315" y="4494437"/>
            <a:ext cx="178773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Low potential</a:t>
            </a:r>
            <a:endParaRPr lang="it-IT" sz="2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ttangolo 5"/>
          <p:cNvSpPr/>
          <p:nvPr/>
        </p:nvSpPr>
        <p:spPr>
          <a:xfrm rot="20486231">
            <a:off x="6392500" y="1048963"/>
            <a:ext cx="185627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High potential</a:t>
            </a:r>
            <a:endParaRPr lang="it-IT" sz="2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09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it-IT" sz="3400" b="1" dirty="0" err="1" smtClean="0"/>
              <a:t>Motivation</a:t>
            </a:r>
            <a:endParaRPr lang="it-IT" sz="3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525963"/>
          </a:xfrm>
        </p:spPr>
        <p:txBody>
          <a:bodyPr>
            <a:noAutofit/>
          </a:bodyPr>
          <a:lstStyle/>
          <a:p>
            <a:pPr marL="177800" indent="-177800">
              <a:spcBef>
                <a:spcPts val="1200"/>
              </a:spcBef>
              <a:spcAft>
                <a:spcPts val="1200"/>
              </a:spcAft>
            </a:pPr>
            <a:r>
              <a:rPr lang="it-IT" sz="2000" dirty="0" err="1" smtClean="0"/>
              <a:t>Immigration</a:t>
            </a:r>
            <a:r>
              <a:rPr lang="it-IT" sz="2000" dirty="0" smtClean="0"/>
              <a:t> </a:t>
            </a:r>
            <a:r>
              <a:rPr lang="it-IT" sz="2000" dirty="0" err="1" smtClean="0"/>
              <a:t>policies</a:t>
            </a:r>
            <a:r>
              <a:rPr lang="it-IT" sz="2000" dirty="0" smtClean="0"/>
              <a:t> and </a:t>
            </a:r>
            <a:r>
              <a:rPr lang="it-IT" sz="2000" dirty="0" err="1" smtClean="0"/>
              <a:t>migration</a:t>
            </a:r>
            <a:r>
              <a:rPr lang="it-IT" sz="2000" dirty="0" smtClean="0"/>
              <a:t> </a:t>
            </a:r>
            <a:r>
              <a:rPr lang="it-IT" sz="2000" dirty="0" err="1" smtClean="0"/>
              <a:t>shocks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</a:t>
            </a:r>
            <a:r>
              <a:rPr lang="it-IT" sz="2000" dirty="0" err="1" smtClean="0"/>
              <a:t>always</a:t>
            </a:r>
            <a:r>
              <a:rPr lang="it-IT" sz="2000" dirty="0" smtClean="0"/>
              <a:t> </a:t>
            </a:r>
            <a:r>
              <a:rPr lang="it-IT" sz="2000" dirty="0" err="1" smtClean="0"/>
              <a:t>affected</a:t>
            </a:r>
            <a:r>
              <a:rPr lang="it-IT" sz="2000" dirty="0" smtClean="0"/>
              <a:t> </a:t>
            </a:r>
            <a:r>
              <a:rPr lang="it-IT" sz="2000" dirty="0" err="1" smtClean="0"/>
              <a:t>innovation</a:t>
            </a:r>
            <a:r>
              <a:rPr lang="it-IT" sz="2000" dirty="0" smtClean="0">
                <a:sym typeface="Wingdings" pitchFamily="2" charset="2"/>
              </a:rPr>
              <a:t> e.g. </a:t>
            </a:r>
            <a:r>
              <a:rPr lang="it-IT" sz="2000" dirty="0" err="1" smtClean="0">
                <a:sym typeface="Wingdings" pitchFamily="2" charset="2"/>
              </a:rPr>
              <a:t>early</a:t>
            </a:r>
            <a:r>
              <a:rPr lang="it-IT" sz="2000" dirty="0" smtClean="0">
                <a:sym typeface="Wingdings" pitchFamily="2" charset="2"/>
              </a:rPr>
              <a:t> </a:t>
            </a:r>
            <a:r>
              <a:rPr lang="it-IT" sz="2000" dirty="0" err="1" smtClean="0">
                <a:sym typeface="Wingdings" pitchFamily="2" charset="2"/>
              </a:rPr>
              <a:t>history</a:t>
            </a:r>
            <a:r>
              <a:rPr lang="it-IT" sz="2000" dirty="0" smtClean="0">
                <a:sym typeface="Wingdings" pitchFamily="2" charset="2"/>
              </a:rPr>
              <a:t> of </a:t>
            </a:r>
            <a:r>
              <a:rPr lang="it-IT" sz="2000" dirty="0" err="1" smtClean="0">
                <a:sym typeface="Wingdings" pitchFamily="2" charset="2"/>
              </a:rPr>
              <a:t>patents</a:t>
            </a:r>
            <a:r>
              <a:rPr lang="it-IT" sz="2000" dirty="0" smtClean="0">
                <a:sym typeface="Wingdings" pitchFamily="2" charset="2"/>
              </a:rPr>
              <a:t> (David, 1993); </a:t>
            </a:r>
            <a:r>
              <a:rPr lang="it-IT" sz="2000" dirty="0" err="1" smtClean="0">
                <a:sym typeface="Wingdings" pitchFamily="2" charset="2"/>
              </a:rPr>
              <a:t>scientists</a:t>
            </a:r>
            <a:r>
              <a:rPr lang="it-IT" sz="2000" dirty="0" smtClean="0">
                <a:sym typeface="Wingdings" pitchFamily="2" charset="2"/>
              </a:rPr>
              <a:t>’ </a:t>
            </a:r>
            <a:r>
              <a:rPr lang="it-IT" sz="2000" dirty="0" err="1" smtClean="0">
                <a:sym typeface="Wingdings" pitchFamily="2" charset="2"/>
              </a:rPr>
              <a:t>run</a:t>
            </a:r>
            <a:r>
              <a:rPr lang="it-IT" sz="2000" dirty="0" smtClean="0">
                <a:sym typeface="Wingdings" pitchFamily="2" charset="2"/>
              </a:rPr>
              <a:t> from oppressive </a:t>
            </a:r>
            <a:r>
              <a:rPr lang="it-IT" sz="2000" dirty="0" err="1" smtClean="0">
                <a:sym typeface="Wingdings" pitchFamily="2" charset="2"/>
              </a:rPr>
              <a:t>regimes</a:t>
            </a:r>
            <a:r>
              <a:rPr lang="it-IT" sz="2000" dirty="0" smtClean="0">
                <a:sym typeface="Wingdings" pitchFamily="2" charset="2"/>
              </a:rPr>
              <a:t> (Moser et al., 2011)</a:t>
            </a:r>
          </a:p>
          <a:p>
            <a:pPr marL="177800" indent="-177800">
              <a:spcBef>
                <a:spcPts val="1200"/>
              </a:spcBef>
              <a:spcAft>
                <a:spcPts val="1200"/>
              </a:spcAft>
            </a:pPr>
            <a:r>
              <a:rPr lang="en-GB" sz="2000" dirty="0" smtClean="0"/>
              <a:t>Steady </a:t>
            </a:r>
            <a:r>
              <a:rPr lang="en-GB" sz="2000" dirty="0"/>
              <a:t>increase in the global flows of scientists and engineers (S&amp;Es) </a:t>
            </a:r>
            <a:r>
              <a:rPr lang="en-GB" sz="2000" dirty="0" smtClean="0"/>
              <a:t>over </a:t>
            </a:r>
            <a:r>
              <a:rPr lang="en-GB" sz="2000" dirty="0"/>
              <a:t>the past 20 years</a:t>
            </a:r>
            <a:r>
              <a:rPr lang="en-GB" sz="2000" dirty="0" smtClean="0"/>
              <a:t>, both in absolute terms and  as </a:t>
            </a:r>
            <a:r>
              <a:rPr lang="en-GB" sz="2000" dirty="0"/>
              <a:t>a percentage of total migration flows (Freeman, 2010; </a:t>
            </a:r>
            <a:r>
              <a:rPr lang="en-GB" sz="2000" dirty="0" err="1"/>
              <a:t>Docquier</a:t>
            </a:r>
            <a:r>
              <a:rPr lang="en-GB" sz="2000" dirty="0"/>
              <a:t> and </a:t>
            </a:r>
            <a:r>
              <a:rPr lang="en-GB" sz="2000" dirty="0" err="1"/>
              <a:t>Rapoport</a:t>
            </a:r>
            <a:r>
              <a:rPr lang="en-GB" sz="2000" dirty="0"/>
              <a:t>, 2012</a:t>
            </a:r>
            <a:r>
              <a:rPr lang="en-GB" sz="2000" dirty="0" smtClean="0"/>
              <a:t>)</a:t>
            </a:r>
          </a:p>
          <a:p>
            <a:pPr marL="177800" indent="-177800">
              <a:spcBef>
                <a:spcPts val="1200"/>
              </a:spcBef>
            </a:pPr>
            <a:r>
              <a:rPr lang="en-GB" sz="2000" dirty="0" smtClean="0">
                <a:sym typeface="Wingdings" pitchFamily="2" charset="2"/>
              </a:rPr>
              <a:t>Hot policy issues:</a:t>
            </a:r>
          </a:p>
          <a:p>
            <a:pPr marL="444500" lvl="1" indent="-266700">
              <a:spcBef>
                <a:spcPts val="0"/>
              </a:spcBef>
            </a:pPr>
            <a:r>
              <a:rPr lang="en-GB" sz="2000" dirty="0" smtClean="0">
                <a:sym typeface="Wingdings" pitchFamily="2" charset="2"/>
              </a:rPr>
              <a:t>Destination countries: </a:t>
            </a:r>
          </a:p>
          <a:p>
            <a:pPr marL="622300" lvl="2" indent="-177800" defTabSz="622300">
              <a:spcBef>
                <a:spcPts val="0"/>
              </a:spcBef>
            </a:pPr>
            <a:r>
              <a:rPr lang="en-GB" sz="1800" i="1" dirty="0" smtClean="0">
                <a:sym typeface="Wingdings" pitchFamily="2" charset="2"/>
              </a:rPr>
              <a:t>immigration: selective immigration rules, incl. point-based and other highly-skilled dedicated visas (e.g. H1B in the US)</a:t>
            </a:r>
          </a:p>
          <a:p>
            <a:pPr marL="622300" lvl="2" indent="-177800" defTabSz="622300">
              <a:spcBef>
                <a:spcPts val="0"/>
              </a:spcBef>
            </a:pPr>
            <a:r>
              <a:rPr lang="en-GB" sz="1800" i="1" dirty="0" smtClean="0">
                <a:sym typeface="Wingdings" pitchFamily="2" charset="2"/>
              </a:rPr>
              <a:t>higher education : openness to foreign students, incl. choices on education language</a:t>
            </a:r>
          </a:p>
          <a:p>
            <a:pPr marL="622300" lvl="2" indent="-177800" defTabSz="622300">
              <a:spcBef>
                <a:spcPts val="0"/>
              </a:spcBef>
            </a:pPr>
            <a:r>
              <a:rPr lang="en-GB" sz="1800" i="1" dirty="0" smtClean="0">
                <a:sym typeface="Wingdings" pitchFamily="2" charset="2"/>
              </a:rPr>
              <a:t>science and research : openness to young foreign scientists, esp. in untenured jobs</a:t>
            </a:r>
          </a:p>
          <a:p>
            <a:pPr marL="444500" lvl="1" indent="-266700">
              <a:spcBef>
                <a:spcPts val="0"/>
              </a:spcBef>
            </a:pPr>
            <a:r>
              <a:rPr lang="en-GB" sz="2000" dirty="0" smtClean="0">
                <a:sym typeface="Wingdings" pitchFamily="2" charset="2"/>
              </a:rPr>
              <a:t>Origin countries:  </a:t>
            </a:r>
            <a:endParaRPr lang="en-GB" sz="2000" dirty="0">
              <a:sym typeface="Wingdings" pitchFamily="2" charset="2"/>
            </a:endParaRPr>
          </a:p>
          <a:p>
            <a:pPr marL="622300" lvl="2" indent="-177800">
              <a:spcBef>
                <a:spcPts val="0"/>
              </a:spcBef>
            </a:pPr>
            <a:r>
              <a:rPr lang="en-GB" sz="1800" i="1" dirty="0" smtClean="0">
                <a:sym typeface="Wingdings" pitchFamily="2" charset="2"/>
              </a:rPr>
              <a:t>“brain drain” threat  restrictions to highly-skilled emigration ; higher education policies (migration as outgoing </a:t>
            </a:r>
            <a:r>
              <a:rPr lang="en-GB" sz="1800" i="1" dirty="0" err="1" smtClean="0">
                <a:sym typeface="Wingdings" pitchFamily="2" charset="2"/>
              </a:rPr>
              <a:t>spillovers</a:t>
            </a:r>
            <a:r>
              <a:rPr lang="en-GB" sz="1800" i="1" dirty="0" smtClean="0">
                <a:sym typeface="Wingdings" pitchFamily="2" charset="2"/>
              </a:rPr>
              <a:t>)</a:t>
            </a:r>
          </a:p>
          <a:p>
            <a:pPr marL="622300" lvl="2" indent="-177800">
              <a:spcBef>
                <a:spcPts val="0"/>
              </a:spcBef>
            </a:pPr>
            <a:r>
              <a:rPr lang="en-GB" sz="1800" i="1" dirty="0" smtClean="0">
                <a:sym typeface="Wingdings" pitchFamily="2" charset="2"/>
              </a:rPr>
              <a:t>“brain gain” opportunities  higher education policies (migration as staple for certain disciplines/institutes) </a:t>
            </a:r>
            <a:r>
              <a:rPr lang="en-GB" sz="1800" i="1" dirty="0">
                <a:sym typeface="Wingdings" pitchFamily="2" charset="2"/>
              </a:rPr>
              <a:t>; pro-returnee policies </a:t>
            </a:r>
            <a:r>
              <a:rPr lang="en-GB" sz="1800" i="1" dirty="0" smtClean="0">
                <a:sym typeface="Wingdings" pitchFamily="2" charset="2"/>
              </a:rPr>
              <a:t>(incl. adoption of IP legislation, following TRIPs)</a:t>
            </a:r>
            <a:endParaRPr lang="it-IT" sz="1800" i="1" dirty="0" smtClean="0">
              <a:sym typeface="Wingdings" pitchFamily="2" charset="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3528" y="1340768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4950" indent="-2774950"/>
            <a:r>
              <a:rPr lang="en-US" sz="2200" b="1" dirty="0" smtClean="0"/>
              <a:t>Survey of over 1,900 US-based inventors on ‘triadic’ patents</a:t>
            </a:r>
            <a:endParaRPr lang="it-IT" sz="22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64198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95536" y="476672"/>
            <a:ext cx="8125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Migrant inventors’ contribution: </a:t>
            </a:r>
            <a:r>
              <a:rPr lang="en-US" sz="2800" b="1" dirty="0" smtClean="0"/>
              <a:t>No &amp; Walsh (2010)  </a:t>
            </a:r>
            <a:endParaRPr lang="it-IT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619672" y="548680"/>
            <a:ext cx="2795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Source: No &amp; Walsh (2010) </a:t>
            </a:r>
            <a:endParaRPr lang="it-IT" i="1" dirty="0"/>
          </a:p>
        </p:txBody>
      </p:sp>
      <p:sp>
        <p:nvSpPr>
          <p:cNvPr id="7" name="Rettangolo 6"/>
          <p:cNvSpPr/>
          <p:nvPr/>
        </p:nvSpPr>
        <p:spPr>
          <a:xfrm>
            <a:off x="395536" y="429309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Self-evaluation: top 10% / in-between/ top 25% / in-between / top 50% / bottom half </a:t>
            </a:r>
            <a:r>
              <a:rPr lang="en-US" sz="1400" i="1" dirty="0" smtClean="0">
                <a:sym typeface="Wingdings" pitchFamily="2" charset="2"/>
              </a:rPr>
              <a:t> compared to other inventions in the US in their field during that year</a:t>
            </a:r>
            <a:endParaRPr lang="it-IT" sz="1400" i="1" dirty="0"/>
          </a:p>
        </p:txBody>
      </p:sp>
      <p:sp>
        <p:nvSpPr>
          <p:cNvPr id="8" name="Stella a 5 punte 7"/>
          <p:cNvSpPr/>
          <p:nvPr/>
        </p:nvSpPr>
        <p:spPr>
          <a:xfrm>
            <a:off x="3923928" y="234888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tella a 5 punte 8"/>
          <p:cNvSpPr/>
          <p:nvPr/>
        </p:nvSpPr>
        <p:spPr>
          <a:xfrm>
            <a:off x="3923928" y="270892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tella a 5 punte 9"/>
          <p:cNvSpPr/>
          <p:nvPr/>
        </p:nvSpPr>
        <p:spPr>
          <a:xfrm>
            <a:off x="179512" y="429309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07504" y="4869160"/>
            <a:ext cx="90364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2200" dirty="0" smtClean="0"/>
              <a:t> The role of self-selection by education: foreign-born individuals are no more likely to invent, once controlling for field and degree (see also Hunt, 2011 and 2013).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200" dirty="0" smtClean="0"/>
              <a:t> BUT foreign inventors’ patent quality is higher than average </a:t>
            </a:r>
            <a:r>
              <a:rPr lang="en-US" sz="2200" i="1" dirty="0" smtClean="0"/>
              <a:t>after controlling</a:t>
            </a:r>
            <a:r>
              <a:rPr lang="en-US" sz="2200" dirty="0" smtClean="0"/>
              <a:t> for technology class, education level, and firm and project </a:t>
            </a:r>
            <a:r>
              <a:rPr lang="it-IT" sz="2200" dirty="0" err="1" smtClean="0"/>
              <a:t>characteristics</a:t>
            </a:r>
            <a:r>
              <a:rPr lang="it-IT" sz="2200" dirty="0" smtClean="0"/>
              <a:t>.</a:t>
            </a:r>
            <a:endParaRPr lang="it-IT"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97210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24936" cy="432048"/>
          </a:xfrm>
        </p:spPr>
        <p:txBody>
          <a:bodyPr>
            <a:noAutofit/>
          </a:bodyPr>
          <a:lstStyle/>
          <a:p>
            <a:pPr algn="l"/>
            <a:r>
              <a:rPr lang="it-IT" sz="2400" b="1" dirty="0" err="1" smtClean="0"/>
              <a:t>Technical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issue</a:t>
            </a:r>
            <a:r>
              <a:rPr lang="it-IT" sz="2400" b="1" dirty="0" smtClean="0"/>
              <a:t> 1: NAME DISAMBIGUATION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472608"/>
          </a:xfrm>
        </p:spPr>
        <p:txBody>
          <a:bodyPr>
            <a:noAutofit/>
          </a:bodyPr>
          <a:lstStyle/>
          <a:p>
            <a:pPr marL="285750" lvl="1"/>
            <a:r>
              <a:rPr lang="en-GB" sz="2200" i="1" dirty="0" err="1" smtClean="0"/>
              <a:t>Raffo</a:t>
            </a:r>
            <a:r>
              <a:rPr lang="en-GB" sz="2200" i="1" dirty="0" smtClean="0"/>
              <a:t> &amp; </a:t>
            </a:r>
            <a:r>
              <a:rPr lang="en-GB" sz="2200" i="1" dirty="0" err="1" smtClean="0"/>
              <a:t>Luhillery</a:t>
            </a:r>
            <a:r>
              <a:rPr lang="en-GB" sz="2200" i="1" dirty="0" smtClean="0"/>
              <a:t> (2009)</a:t>
            </a:r>
          </a:p>
          <a:p>
            <a:pPr marL="285750" lvl="1"/>
            <a:r>
              <a:rPr lang="en-GB" sz="2200" i="1" dirty="0" smtClean="0"/>
              <a:t>USPTO data: Lai et al. (forth., Research Policy)</a:t>
            </a:r>
          </a:p>
          <a:p>
            <a:pPr marL="285750" lvl="1"/>
            <a:r>
              <a:rPr lang="en-GB" sz="2200" i="1" dirty="0" smtClean="0"/>
              <a:t>EPO data: </a:t>
            </a:r>
            <a:r>
              <a:rPr lang="en-GB" sz="2200" i="1" dirty="0" err="1" smtClean="0"/>
              <a:t>Pezzoni</a:t>
            </a:r>
            <a:r>
              <a:rPr lang="en-GB" sz="2200" i="1" dirty="0" smtClean="0"/>
              <a:t> et al. (forth., </a:t>
            </a:r>
            <a:r>
              <a:rPr lang="en-GB" sz="2200" i="1" dirty="0" err="1" smtClean="0"/>
              <a:t>Scientometrics</a:t>
            </a:r>
            <a:r>
              <a:rPr lang="en-GB" sz="2200" i="1" dirty="0" smtClean="0"/>
              <a:t>)</a:t>
            </a:r>
            <a:endParaRPr lang="en-GB" sz="2200" i="1" dirty="0"/>
          </a:p>
          <a:p>
            <a:pPr marL="285750" lvl="1">
              <a:buNone/>
            </a:pPr>
            <a:endParaRPr lang="en-GB" sz="2600" dirty="0" smtClean="0">
              <a:sym typeface="Wingdings" pitchFamily="2" charset="2"/>
            </a:endParaRPr>
          </a:p>
          <a:p>
            <a:pPr marL="285750" lvl="1">
              <a:buNone/>
            </a:pPr>
            <a:r>
              <a:rPr lang="en-GB" sz="2200" dirty="0" smtClean="0">
                <a:sym typeface="Wingdings" pitchFamily="2" charset="2"/>
              </a:rPr>
              <a:t>In a nutshell:</a:t>
            </a:r>
          </a:p>
          <a:p>
            <a:pPr marL="285750" lvl="1">
              <a:buNone/>
            </a:pPr>
            <a:endParaRPr lang="en-GB" sz="2600" dirty="0">
              <a:sym typeface="Wingdings" pitchFamily="2" charset="2"/>
            </a:endParaRPr>
          </a:p>
          <a:p>
            <a:pPr marL="285750" lvl="1">
              <a:buNone/>
            </a:pPr>
            <a:endParaRPr lang="en-GB" sz="2600" dirty="0" smtClean="0">
              <a:sym typeface="Wingdings" pitchFamily="2" charset="2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51634"/>
              </p:ext>
            </p:extLst>
          </p:nvPr>
        </p:nvGraphicFramePr>
        <p:xfrm>
          <a:off x="251521" y="3212976"/>
          <a:ext cx="8496944" cy="2520280"/>
        </p:xfrm>
        <a:graphic>
          <a:graphicData uri="http://schemas.openxmlformats.org/drawingml/2006/table">
            <a:tbl>
              <a:tblPr/>
              <a:tblGrid>
                <a:gridCol w="2376263"/>
                <a:gridCol w="3384376"/>
                <a:gridCol w="864096"/>
                <a:gridCol w="829773"/>
                <a:gridCol w="1042436"/>
              </a:tblGrid>
              <a:tr h="504056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 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Address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CY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Unique</a:t>
                      </a:r>
                      <a:r>
                        <a:rPr lang="it-IT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2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IDs…</a:t>
                      </a:r>
                      <a:r>
                        <a:rPr lang="it-IT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David John </a:t>
                      </a:r>
                      <a:r>
                        <a:rPr lang="it-IT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Knight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PeachTree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Rd, Atlanta 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David John Knight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Oxford </a:t>
                      </a:r>
                      <a:r>
                        <a:rPr lang="it-IT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Rd</a:t>
                      </a: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Manchester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David J. Knight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Georgia </a:t>
                      </a:r>
                      <a:r>
                        <a:rPr lang="it-IT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Tech</a:t>
                      </a: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Campus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Knight David John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PeachTree Rd, Atlanta 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404664"/>
            <a:ext cx="8496944" cy="5472608"/>
          </a:xfrm>
        </p:spPr>
        <p:txBody>
          <a:bodyPr>
            <a:noAutofit/>
          </a:bodyPr>
          <a:lstStyle/>
          <a:p>
            <a:pPr marL="285750" lvl="1">
              <a:buNone/>
            </a:pPr>
            <a:r>
              <a:rPr lang="en-GB" sz="2200" dirty="0" smtClean="0">
                <a:sym typeface="Wingdings" pitchFamily="2" charset="2"/>
              </a:rPr>
              <a:t></a:t>
            </a:r>
            <a:r>
              <a:rPr lang="en-GB" sz="2200" u="sng" dirty="0" smtClean="0">
                <a:sym typeface="Wingdings" pitchFamily="2" charset="2"/>
              </a:rPr>
              <a:t>Trade-offs between “precision” and “recall”</a:t>
            </a:r>
          </a:p>
          <a:p>
            <a:pPr marL="285750" lvl="1">
              <a:buNone/>
            </a:pPr>
            <a:endParaRPr lang="en-GB" sz="2200" dirty="0">
              <a:sym typeface="Wingdings" pitchFamily="2" charset="2"/>
            </a:endParaRPr>
          </a:p>
          <a:p>
            <a:pPr marL="285750" lvl="1">
              <a:buNone/>
            </a:pPr>
            <a:endParaRPr lang="en-GB" sz="2200" dirty="0" smtClean="0">
              <a:sym typeface="Wingdings" pitchFamily="2" charset="2"/>
            </a:endParaRPr>
          </a:p>
          <a:p>
            <a:pPr marL="285750" lvl="1">
              <a:buNone/>
            </a:pPr>
            <a:r>
              <a:rPr lang="en-GB" sz="2200" dirty="0" smtClean="0">
                <a:sym typeface="Wingdings" pitchFamily="2" charset="2"/>
              </a:rPr>
              <a:t>	where:</a:t>
            </a:r>
          </a:p>
          <a:p>
            <a:pPr marL="285750" lvl="1">
              <a:buNone/>
            </a:pPr>
            <a:endParaRPr lang="en-GB" sz="2200" dirty="0">
              <a:sym typeface="Wingdings" pitchFamily="2" charset="2"/>
            </a:endParaRPr>
          </a:p>
          <a:p>
            <a:pPr marL="285750" lvl="1">
              <a:buNone/>
            </a:pPr>
            <a:endParaRPr lang="en-GB" sz="2200" dirty="0" smtClean="0">
              <a:sym typeface="Wingdings" pitchFamily="2" charset="2"/>
            </a:endParaRPr>
          </a:p>
          <a:p>
            <a:pPr marL="285750" lvl="1">
              <a:buNone/>
            </a:pPr>
            <a:endParaRPr lang="en-GB" sz="2200" dirty="0" smtClean="0">
              <a:sym typeface="Wingdings" pitchFamily="2" charset="2"/>
            </a:endParaRPr>
          </a:p>
          <a:p>
            <a:pPr marL="285750" lvl="1">
              <a:buFont typeface="Wingdings"/>
              <a:buChar char="à"/>
            </a:pPr>
            <a:r>
              <a:rPr lang="en-GB" sz="2200" u="sng" dirty="0" smtClean="0">
                <a:sym typeface="Wingdings" pitchFamily="2" charset="2"/>
              </a:rPr>
              <a:t>Precision and Recall vary by ethnic group </a:t>
            </a:r>
            <a:r>
              <a:rPr lang="en-GB" sz="2200" dirty="0" smtClean="0">
                <a:sym typeface="Wingdings" pitchFamily="2" charset="2"/>
              </a:rPr>
              <a:t>(linguistic rules, naming conventions, frequency of names and surnames)</a:t>
            </a:r>
          </a:p>
          <a:p>
            <a:pPr marL="285750" lvl="1">
              <a:buNone/>
            </a:pPr>
            <a:r>
              <a:rPr lang="en-GB" sz="2200" dirty="0">
                <a:sym typeface="Wingdings" pitchFamily="2" charset="2"/>
              </a:rPr>
              <a:t>	</a:t>
            </a:r>
            <a:r>
              <a:rPr lang="en-GB" sz="2200" dirty="0" smtClean="0">
                <a:sym typeface="Wingdings" pitchFamily="2" charset="2"/>
              </a:rPr>
              <a:t>E.g.: </a:t>
            </a:r>
            <a:r>
              <a:rPr lang="en-GB" sz="2200" dirty="0" smtClean="0"/>
              <a:t>East-Asians </a:t>
            </a:r>
            <a:r>
              <a:rPr lang="en-GB" sz="2200" dirty="0" smtClean="0">
                <a:sym typeface="Wingdings" pitchFamily="2" charset="2"/>
              </a:rPr>
              <a:t></a:t>
            </a:r>
            <a:r>
              <a:rPr lang="en-GB" sz="2200" dirty="0" smtClean="0"/>
              <a:t> low precision/high recall</a:t>
            </a:r>
          </a:p>
          <a:p>
            <a:pPr marL="285750" lvl="1">
              <a:spcBef>
                <a:spcPts val="0"/>
              </a:spcBef>
              <a:buNone/>
            </a:pPr>
            <a:r>
              <a:rPr lang="en-GB" sz="2200" dirty="0"/>
              <a:t>	</a:t>
            </a:r>
            <a:r>
              <a:rPr lang="en-GB" sz="2200" dirty="0" smtClean="0"/>
              <a:t>	Russians </a:t>
            </a:r>
            <a:r>
              <a:rPr lang="en-GB" sz="2200" dirty="0" smtClean="0">
                <a:sym typeface="Wingdings" pitchFamily="2" charset="2"/>
              </a:rPr>
              <a:t></a:t>
            </a:r>
            <a:r>
              <a:rPr lang="en-GB" sz="2200" dirty="0" smtClean="0"/>
              <a:t> </a:t>
            </a:r>
            <a:r>
              <a:rPr lang="en-GB" sz="2200" dirty="0"/>
              <a:t>high precision/low </a:t>
            </a:r>
            <a:r>
              <a:rPr lang="en-GB" sz="2200" dirty="0" smtClean="0"/>
              <a:t>recall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72008" y="-431467"/>
            <a:ext cx="1847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22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72008" y="-431467"/>
            <a:ext cx="1847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220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764704"/>
            <a:ext cx="2375545" cy="76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764704"/>
            <a:ext cx="1872208" cy="75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556792"/>
            <a:ext cx="4320480" cy="136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arentesi graffa aperta 12"/>
          <p:cNvSpPr/>
          <p:nvPr/>
        </p:nvSpPr>
        <p:spPr>
          <a:xfrm>
            <a:off x="1619672" y="1556792"/>
            <a:ext cx="144016" cy="136815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20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323528" y="4869160"/>
            <a:ext cx="8712968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sz="2200" dirty="0" smtClean="0">
                <a:sym typeface="Wingdings" pitchFamily="2" charset="2"/>
              </a:rPr>
              <a:t></a:t>
            </a:r>
            <a:r>
              <a:rPr lang="en-GB" sz="2200" dirty="0" smtClean="0"/>
              <a:t>For the low precision/high recall ethnic groups, risk of</a:t>
            </a:r>
            <a:endParaRPr lang="it-IT" sz="2200" dirty="0" smtClean="0"/>
          </a:p>
          <a:p>
            <a:pPr marL="715963">
              <a:spcBef>
                <a:spcPts val="0"/>
              </a:spcBef>
            </a:pPr>
            <a:r>
              <a:rPr lang="en-GB" sz="2200" dirty="0" smtClean="0"/>
              <a:t>Over-estimating </a:t>
            </a:r>
            <a:r>
              <a:rPr lang="en-GB" sz="2200" dirty="0" err="1" smtClean="0"/>
              <a:t>avg</a:t>
            </a:r>
            <a:r>
              <a:rPr lang="en-GB" sz="2200" dirty="0" smtClean="0"/>
              <a:t>/max inventors’ productivity</a:t>
            </a:r>
            <a:endParaRPr lang="it-IT" sz="2200" dirty="0" smtClean="0"/>
          </a:p>
          <a:p>
            <a:pPr marL="715963">
              <a:spcBef>
                <a:spcPts val="0"/>
              </a:spcBef>
            </a:pPr>
            <a:r>
              <a:rPr lang="en-GB" sz="2200" dirty="0" smtClean="0"/>
              <a:t>Over-estimating the number of returnee inventors </a:t>
            </a:r>
            <a:endParaRPr lang="it-IT" sz="2200" dirty="0" smtClean="0"/>
          </a:p>
          <a:p>
            <a:pPr marL="715963">
              <a:spcBef>
                <a:spcPts val="0"/>
              </a:spcBef>
            </a:pPr>
            <a:r>
              <a:rPr lang="en-GB" sz="2200" dirty="0" smtClean="0"/>
              <a:t>Under-estimating the rate of ethnic citations </a:t>
            </a:r>
            <a:endParaRPr lang="it-IT" sz="2200" dirty="0" smtClean="0"/>
          </a:p>
          <a:p>
            <a:pPr>
              <a:buFont typeface="Wingdings" pitchFamily="2" charset="2"/>
              <a:buChar char="à"/>
            </a:pPr>
            <a:r>
              <a:rPr lang="en-GB" sz="2200" dirty="0" smtClean="0"/>
              <a:t>The </a:t>
            </a:r>
            <a:r>
              <a:rPr lang="en-GB" sz="2200" dirty="0" err="1" smtClean="0"/>
              <a:t>oppostive</a:t>
            </a:r>
            <a:r>
              <a:rPr lang="en-GB" sz="2200" dirty="0" smtClean="0"/>
              <a:t> holds for high precision/low recall ethnic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432048"/>
          </a:xfrm>
        </p:spPr>
        <p:txBody>
          <a:bodyPr>
            <a:noAutofit/>
          </a:bodyPr>
          <a:lstStyle/>
          <a:p>
            <a:pPr algn="l"/>
            <a:r>
              <a:rPr lang="it-IT" sz="2800" b="1" dirty="0" err="1" smtClean="0"/>
              <a:t>Technical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issue</a:t>
            </a:r>
            <a:r>
              <a:rPr lang="it-IT" sz="2800" b="1" dirty="0" smtClean="0"/>
              <a:t> 2: ASSIGNING COUNTRY OF ORIGIN</a:t>
            </a:r>
            <a:endParaRPr lang="it-IT" sz="2800" b="1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179512" y="890216"/>
            <a:ext cx="8784976" cy="5949280"/>
          </a:xfrm>
        </p:spPr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en-GB" sz="2200" i="1" dirty="0" smtClean="0">
                <a:sym typeface="Wingdings" pitchFamily="2" charset="2"/>
              </a:rPr>
              <a:t>Non-disambiguated:</a:t>
            </a:r>
            <a:endParaRPr lang="en-GB" sz="2200" i="1" dirty="0" smtClean="0"/>
          </a:p>
          <a:p>
            <a:pPr marL="269875" lvl="1" indent="-269875">
              <a:spcBef>
                <a:spcPts val="600"/>
              </a:spcBef>
              <a:buFont typeface="+mj-lt"/>
              <a:buAutoNum type="romanLcPeriod"/>
            </a:pPr>
            <a:r>
              <a:rPr lang="en-GB" sz="2200" u="sng" dirty="0" smtClean="0"/>
              <a:t>WIPO-PCT dataset</a:t>
            </a:r>
            <a:r>
              <a:rPr lang="en-GB" sz="2200" dirty="0" smtClean="0"/>
              <a:t>: Nationality of inventors</a:t>
            </a:r>
          </a:p>
          <a:p>
            <a:pPr marL="269875" lvl="1" indent="-269875">
              <a:spcBef>
                <a:spcPts val="600"/>
              </a:spcBef>
              <a:buFont typeface="+mj-lt"/>
              <a:buAutoNum type="romanLcPeriod"/>
            </a:pPr>
            <a:r>
              <a:rPr lang="en-GB" sz="2200" dirty="0" smtClean="0"/>
              <a:t> </a:t>
            </a:r>
            <a:r>
              <a:rPr lang="en-GB" sz="2200" u="sng" dirty="0" smtClean="0"/>
              <a:t>Kerr’s USPTO dataset</a:t>
            </a:r>
            <a:r>
              <a:rPr lang="en-GB" sz="2200" dirty="0" smtClean="0"/>
              <a:t> : Linguistic </a:t>
            </a:r>
            <a:r>
              <a:rPr lang="en-GB" sz="2200" dirty="0" err="1" smtClean="0"/>
              <a:t>analys</a:t>
            </a:r>
            <a:r>
              <a:rPr lang="en-GB" sz="2200" dirty="0" smtClean="0"/>
              <a:t> of surnames (Melissa commercial DB) </a:t>
            </a:r>
            <a:r>
              <a:rPr lang="en-GB" sz="2200" dirty="0" smtClean="0">
                <a:sym typeface="Wingdings" pitchFamily="2" charset="2"/>
              </a:rPr>
              <a:t> “ethnicity”</a:t>
            </a:r>
            <a:endParaRPr lang="en-GB" sz="2200" u="sng" dirty="0" smtClean="0"/>
          </a:p>
          <a:p>
            <a:pPr marL="0" lvl="1" indent="0">
              <a:spcBef>
                <a:spcPts val="1800"/>
              </a:spcBef>
              <a:buNone/>
            </a:pPr>
            <a:r>
              <a:rPr lang="en-GB" sz="2200" i="1" dirty="0" smtClean="0"/>
              <a:t>Disambiguated:</a:t>
            </a:r>
          </a:p>
          <a:p>
            <a:pPr marL="0" lvl="1" indent="0">
              <a:spcBef>
                <a:spcPts val="600"/>
              </a:spcBef>
              <a:buFont typeface="+mj-lt"/>
              <a:buAutoNum type="romanLcPeriod"/>
            </a:pPr>
            <a:r>
              <a:rPr lang="en-GB" sz="2200" u="sng" dirty="0" smtClean="0"/>
              <a:t>Ethnic-Inv “pilot” dataset</a:t>
            </a:r>
            <a:r>
              <a:rPr lang="en-GB" sz="2200" dirty="0" smtClean="0"/>
              <a:t> (</a:t>
            </a:r>
            <a:r>
              <a:rPr lang="en-GB" sz="2200" dirty="0" err="1" smtClean="0"/>
              <a:t>Breschi</a:t>
            </a:r>
            <a:r>
              <a:rPr lang="en-GB" sz="2200" dirty="0" smtClean="0"/>
              <a:t> et al., 2013; </a:t>
            </a:r>
            <a:r>
              <a:rPr lang="en-GB" sz="2200" dirty="0" err="1" smtClean="0"/>
              <a:t>Breschi</a:t>
            </a:r>
            <a:r>
              <a:rPr lang="en-GB" sz="2200" dirty="0" smtClean="0"/>
              <a:t> &amp; </a:t>
            </a:r>
            <a:r>
              <a:rPr lang="en-GB" sz="2200" dirty="0" err="1" smtClean="0"/>
              <a:t>Lissoni</a:t>
            </a:r>
            <a:r>
              <a:rPr lang="en-GB" sz="2200" dirty="0" smtClean="0"/>
              <a:t>, 2014)</a:t>
            </a:r>
          </a:p>
          <a:p>
            <a:pPr marL="360363" lvl="2" indent="-179388">
              <a:spcBef>
                <a:spcPts val="0"/>
              </a:spcBef>
            </a:pPr>
            <a:r>
              <a:rPr lang="en-GB" sz="2200" dirty="0" smtClean="0"/>
              <a:t>Disambiguated inventor data (public)</a:t>
            </a:r>
          </a:p>
          <a:p>
            <a:pPr marL="631825" lvl="3" indent="-271463">
              <a:spcBef>
                <a:spcPts val="0"/>
              </a:spcBef>
              <a:buFont typeface="Wingdings" pitchFamily="2" charset="2"/>
              <a:buChar char="Ø"/>
            </a:pPr>
            <a:r>
              <a:rPr lang="en-GB" sz="2200" dirty="0" smtClean="0">
                <a:sym typeface="Wingdings" pitchFamily="2" charset="2"/>
              </a:rPr>
              <a:t>EP-INV database (EPO patents)</a:t>
            </a:r>
          </a:p>
          <a:p>
            <a:pPr marL="631825" lvl="3" indent="-271463">
              <a:spcBef>
                <a:spcPts val="0"/>
              </a:spcBef>
              <a:buFont typeface="Wingdings" pitchFamily="2" charset="2"/>
              <a:buChar char="Ø"/>
            </a:pPr>
            <a:r>
              <a:rPr lang="en-GB" sz="2200" dirty="0" smtClean="0">
                <a:sym typeface="Wingdings" pitchFamily="2" charset="2"/>
              </a:rPr>
              <a:t>Harvard-IQSS USPTO inventor</a:t>
            </a:r>
          </a:p>
          <a:p>
            <a:pPr marL="360363" lvl="3" indent="-179388" defTabSz="901700">
              <a:spcBef>
                <a:spcPts val="0"/>
              </a:spcBef>
              <a:buFont typeface="Arial" pitchFamily="34" charset="0"/>
              <a:buChar char="•"/>
            </a:pPr>
            <a:r>
              <a:rPr lang="en-GB" sz="2200" dirty="0" smtClean="0"/>
              <a:t>Linguistic analysis of names surnames</a:t>
            </a:r>
            <a:r>
              <a:rPr lang="en-GB" sz="2200" dirty="0" smtClean="0">
                <a:sym typeface="Wingdings" pitchFamily="2" charset="2"/>
              </a:rPr>
              <a:t> “country of association”</a:t>
            </a:r>
          </a:p>
          <a:p>
            <a:pPr marL="0" lvl="3" indent="0" defTabSz="901700">
              <a:spcBef>
                <a:spcPts val="600"/>
              </a:spcBef>
              <a:buFont typeface="+mj-lt"/>
              <a:buAutoNum type="romanLcPeriod" startAt="3"/>
            </a:pPr>
            <a:r>
              <a:rPr lang="en-GB" sz="2200" u="sng" dirty="0" smtClean="0"/>
              <a:t>Swedish inventors </a:t>
            </a:r>
            <a:r>
              <a:rPr lang="en-GB" sz="2200" dirty="0" smtClean="0"/>
              <a:t>(</a:t>
            </a:r>
            <a:r>
              <a:rPr lang="en-GB" sz="2200" dirty="0" err="1" smtClean="0"/>
              <a:t>Zheng</a:t>
            </a:r>
            <a:r>
              <a:rPr lang="en-GB" sz="2200" dirty="0" smtClean="0"/>
              <a:t> and </a:t>
            </a:r>
            <a:r>
              <a:rPr lang="en-GB" sz="2200" dirty="0" err="1" smtClean="0"/>
              <a:t>Ejermo</a:t>
            </a:r>
            <a:r>
              <a:rPr lang="en-GB" sz="2200" dirty="0" smtClean="0"/>
              <a:t>, 2013)</a:t>
            </a:r>
          </a:p>
          <a:p>
            <a:pPr marL="360363" lvl="3" indent="-179388" defTabSz="901700">
              <a:spcBef>
                <a:spcPts val="0"/>
              </a:spcBef>
              <a:buFont typeface="Arial" pitchFamily="34" charset="0"/>
              <a:buChar char="•"/>
            </a:pPr>
            <a:r>
              <a:rPr lang="en-GB" sz="2200" dirty="0" smtClean="0"/>
              <a:t>Disambiguated inventor (undisclosed data)</a:t>
            </a:r>
          </a:p>
          <a:p>
            <a:pPr marL="360363" lvl="3" indent="-179388" defTabSz="901700">
              <a:spcBef>
                <a:spcPts val="0"/>
              </a:spcBef>
              <a:buFont typeface="Arial" pitchFamily="34" charset="0"/>
              <a:buChar char="•"/>
            </a:pPr>
            <a:r>
              <a:rPr lang="en-GB" sz="2200" dirty="0" smtClean="0"/>
              <a:t>“Big brother” Sweden Statistics information on residents</a:t>
            </a:r>
            <a:endParaRPr lang="it-IT" sz="22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2448272"/>
          </a:xfrm>
        </p:spPr>
        <p:txBody>
          <a:bodyPr>
            <a:noAutofit/>
          </a:bodyPr>
          <a:lstStyle/>
          <a:p>
            <a:pPr marL="179388" lvl="2" indent="-179388">
              <a:spcBef>
                <a:spcPts val="600"/>
              </a:spcBef>
            </a:pPr>
            <a:r>
              <a:rPr lang="en-GB" sz="2200" dirty="0" smtClean="0"/>
              <a:t>Non disambiguated inventor data (by now)</a:t>
            </a:r>
          </a:p>
          <a:p>
            <a:pPr marL="179388" lvl="2" indent="-179388">
              <a:spcBef>
                <a:spcPts val="600"/>
              </a:spcBef>
            </a:pPr>
            <a:r>
              <a:rPr lang="en-GB" sz="2200" dirty="0" smtClean="0"/>
              <a:t>“Accidental” information on nationality</a:t>
            </a:r>
          </a:p>
          <a:p>
            <a:pPr marL="531813" lvl="3" indent="-265113">
              <a:spcBef>
                <a:spcPts val="0"/>
              </a:spcBef>
            </a:pPr>
            <a:r>
              <a:rPr lang="en-GB" sz="2200" i="1" dirty="0" smtClean="0"/>
              <a:t>PCT (Patent Cooperation Treaty) and the applicant’s nationality requirement</a:t>
            </a:r>
          </a:p>
          <a:p>
            <a:pPr marL="531813" lvl="3" indent="-265113">
              <a:spcBef>
                <a:spcPts val="0"/>
              </a:spcBef>
            </a:pPr>
            <a:r>
              <a:rPr lang="en-GB" sz="2200" i="1" dirty="0" smtClean="0"/>
              <a:t>Pre-AIA (American Invents Act, 2012) “inventor-is-always-applicant” rule at the USPTO</a:t>
            </a:r>
            <a:endParaRPr lang="en-GB" sz="2200" dirty="0" smtClean="0"/>
          </a:p>
          <a:p>
            <a:pPr marL="360363" lvl="2" indent="-179388">
              <a:spcBef>
                <a:spcPts val="0"/>
              </a:spcBef>
              <a:buNone/>
            </a:pPr>
            <a:endParaRPr lang="en-GB" sz="22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96944" cy="634082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 err="1" smtClean="0"/>
              <a:t>Country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origin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nationality</a:t>
            </a:r>
            <a:r>
              <a:rPr lang="it-IT" sz="2400" b="1" dirty="0" smtClean="0"/>
              <a:t>: the WIPO-PCT database </a:t>
            </a:r>
            <a:endParaRPr lang="it-IT" sz="24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323528" y="3068960"/>
            <a:ext cx="8712968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1950" marR="0" lvl="2" indent="-3619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PCT filings to be extend</a:t>
            </a:r>
            <a:r>
              <a:rPr kumimoji="0" lang="en-GB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at the USPTO carry information on the inventor’s nationality</a:t>
            </a:r>
          </a:p>
          <a:p>
            <a:pPr marL="361950" lvl="2" indent="-361950">
              <a:spcBef>
                <a:spcPts val="600"/>
              </a:spcBef>
              <a:buFont typeface="Wingdings"/>
              <a:buChar char="à"/>
            </a:pPr>
            <a:r>
              <a:rPr lang="it-IT" sz="2200" dirty="0" err="1" smtClean="0"/>
              <a:t>from</a:t>
            </a:r>
            <a:r>
              <a:rPr lang="it-IT" sz="2200" dirty="0" smtClean="0"/>
              <a:t> 1978 </a:t>
            </a:r>
            <a:r>
              <a:rPr lang="it-IT" sz="2200" dirty="0" err="1" smtClean="0"/>
              <a:t>to</a:t>
            </a:r>
            <a:r>
              <a:rPr lang="it-IT" sz="2200" dirty="0" smtClean="0"/>
              <a:t> 2012:</a:t>
            </a:r>
          </a:p>
          <a:p>
            <a:pPr marL="819150" lvl="3" indent="-361950">
              <a:spcBef>
                <a:spcPts val="600"/>
              </a:spcBef>
              <a:buFont typeface="Arial" pitchFamily="34" charset="0"/>
              <a:buChar char="•"/>
            </a:pPr>
            <a:r>
              <a:rPr lang="it-IT" sz="2200" dirty="0" smtClean="0"/>
              <a:t>&gt;2m PCT </a:t>
            </a:r>
            <a:r>
              <a:rPr lang="it-IT" sz="2200" dirty="0" err="1" smtClean="0"/>
              <a:t>filings</a:t>
            </a:r>
            <a:r>
              <a:rPr lang="it-IT" sz="2200" dirty="0" smtClean="0"/>
              <a:t> </a:t>
            </a:r>
            <a:r>
              <a:rPr lang="it-IT" sz="2200" dirty="0" smtClean="0">
                <a:sym typeface="Wingdings" pitchFamily="2" charset="2"/>
              </a:rPr>
              <a:t> &gt;</a:t>
            </a:r>
            <a:r>
              <a:rPr lang="it-IT" sz="2200" dirty="0" smtClean="0"/>
              <a:t> 6</a:t>
            </a:r>
            <a:r>
              <a:rPr lang="en-US" sz="2200" dirty="0" smtClean="0"/>
              <a:t>m relevant records (unique combinations of patent numbers and inventor names)</a:t>
            </a:r>
          </a:p>
          <a:p>
            <a:pPr marL="819150" lvl="3" indent="-3619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smtClean="0"/>
              <a:t>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 which 81%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have info on the inventor’s nationality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603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6866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043608" y="602128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Source: </a:t>
            </a:r>
            <a:r>
              <a:rPr lang="it-IT" sz="1600" i="1" dirty="0" err="1" smtClean="0"/>
              <a:t>Miguélez</a:t>
            </a:r>
            <a:r>
              <a:rPr lang="it-IT" sz="1600" i="1" dirty="0" smtClean="0"/>
              <a:t> and </a:t>
            </a:r>
            <a:r>
              <a:rPr lang="it-IT" sz="1600" i="1" dirty="0" err="1" smtClean="0"/>
              <a:t>Fink</a:t>
            </a:r>
            <a:r>
              <a:rPr lang="it-IT" sz="1600" i="1" dirty="0" smtClean="0"/>
              <a:t> (2013)</a:t>
            </a:r>
            <a:endParaRPr lang="it-IT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476672"/>
            <a:ext cx="8712968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None/>
            </a:pPr>
            <a:r>
              <a:rPr lang="en-US" sz="2400" b="1" i="1" dirty="0" smtClean="0"/>
              <a:t>Basic evidence from WIPO-PCT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 dirty="0" smtClean="0"/>
              <a:t>General remarks</a:t>
            </a:r>
          </a:p>
          <a:p>
            <a:pPr marL="173038" indent="-173038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Globalization of inventors over the past 20 years</a:t>
            </a:r>
          </a:p>
          <a:p>
            <a:pPr marL="173038" indent="-173038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US as most important, and fastest growing destination </a:t>
            </a:r>
            <a:r>
              <a:rPr lang="en-US" sz="2400" dirty="0" smtClean="0">
                <a:sym typeface="Wingdings" pitchFamily="2" charset="2"/>
              </a:rPr>
              <a:t> evidence even stronger for immigration from non-OECD countries</a:t>
            </a:r>
          </a:p>
          <a:p>
            <a:pPr marL="173038" indent="-173038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In Europe: key attractor is UK </a:t>
            </a:r>
          </a:p>
          <a:p>
            <a:pPr marL="173038" indent="-173038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Heavy weight of foreign inventors over resident inventors in small, R&amp;D-intensive countries (Switzerland, Belgium, Netherlands…)</a:t>
            </a:r>
          </a:p>
          <a:p>
            <a:pPr marL="173038" indent="-173038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Gross </a:t>
            </a:r>
            <a:r>
              <a:rPr lang="en-US" sz="2400" i="1" dirty="0" err="1" smtClean="0"/>
              <a:t>vs</a:t>
            </a:r>
            <a:r>
              <a:rPr lang="en-US" sz="2400" dirty="0" smtClean="0"/>
              <a:t> net emigration </a:t>
            </a:r>
            <a:r>
              <a:rPr lang="en-US" sz="2400" dirty="0" smtClean="0">
                <a:sym typeface="Wingdings" pitchFamily="2" charset="2"/>
              </a:rPr>
              <a:t> in Europe, largest emigration is from UK and Germany,  but largest net emigration is from Italy </a:t>
            </a:r>
          </a:p>
          <a:p>
            <a:pPr marL="173038" indent="-173038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Significant brain-drain from </a:t>
            </a:r>
            <a:r>
              <a:rPr lang="en-US" sz="2400" dirty="0" smtClean="0"/>
              <a:t>low- and middle-income countries, esp. in Africa</a:t>
            </a:r>
            <a:endParaRPr lang="en-US" sz="2400" dirty="0" smtClean="0">
              <a:sym typeface="Wingdings" pitchFamily="2" charset="2"/>
            </a:endParaRPr>
          </a:p>
          <a:p>
            <a:pPr marL="536575" indent="-536575">
              <a:spcBef>
                <a:spcPts val="300"/>
              </a:spcBef>
            </a:pPr>
            <a:r>
              <a:rPr lang="en-US" sz="2400" i="1" dirty="0" smtClean="0"/>
              <a:t>NB:	this evidence is quite in accordance with evidence from Highly Skilled migration data, but even more extreme for the US</a:t>
            </a:r>
            <a:endParaRPr lang="it-IT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95536" y="651944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Source: </a:t>
            </a:r>
            <a:r>
              <a:rPr lang="it-IT" sz="1600" i="1" dirty="0" err="1" smtClean="0"/>
              <a:t>Miguélez</a:t>
            </a:r>
            <a:r>
              <a:rPr lang="it-IT" sz="1600" i="1" dirty="0" smtClean="0"/>
              <a:t> and </a:t>
            </a:r>
            <a:r>
              <a:rPr lang="it-IT" sz="1600" i="1" dirty="0" err="1" smtClean="0"/>
              <a:t>Fink</a:t>
            </a:r>
            <a:r>
              <a:rPr lang="it-IT" sz="1600" i="1" dirty="0" smtClean="0"/>
              <a:t> (2013)</a:t>
            </a:r>
            <a:endParaRPr lang="it-IT" sz="16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432048"/>
          </a:xfrm>
        </p:spPr>
        <p:txBody>
          <a:bodyPr>
            <a:normAutofit fontScale="90000"/>
          </a:bodyPr>
          <a:lstStyle/>
          <a:p>
            <a:r>
              <a:rPr lang="it-IT" sz="3400" b="1" dirty="0" err="1" smtClean="0"/>
              <a:t>Key</a:t>
            </a:r>
            <a:r>
              <a:rPr lang="it-IT" sz="3400" b="1" dirty="0" smtClean="0"/>
              <a:t> </a:t>
            </a:r>
            <a:r>
              <a:rPr lang="it-IT" sz="3400" b="1" dirty="0" err="1" smtClean="0"/>
              <a:t>research</a:t>
            </a:r>
            <a:r>
              <a:rPr lang="it-IT" sz="3400" b="1" dirty="0" smtClean="0"/>
              <a:t> </a:t>
            </a:r>
            <a:r>
              <a:rPr lang="it-IT" sz="3400" b="1" dirty="0" err="1" smtClean="0"/>
              <a:t>questions</a:t>
            </a:r>
            <a:r>
              <a:rPr lang="it-IT" sz="3400" b="1" dirty="0" smtClean="0"/>
              <a:t> </a:t>
            </a:r>
            <a:r>
              <a:rPr lang="it-IT" sz="3400" b="1" dirty="0" smtClean="0">
                <a:sym typeface="Wingdings" pitchFamily="2" charset="2"/>
              </a:rPr>
              <a:t>for </a:t>
            </a:r>
            <a:r>
              <a:rPr lang="it-IT" sz="3400" b="1" dirty="0" err="1" smtClean="0">
                <a:sym typeface="Wingdings" pitchFamily="2" charset="2"/>
              </a:rPr>
              <a:t>destination</a:t>
            </a:r>
            <a:r>
              <a:rPr lang="it-IT" sz="3400" b="1" dirty="0" smtClean="0">
                <a:sym typeface="Wingdings" pitchFamily="2" charset="2"/>
              </a:rPr>
              <a:t> </a:t>
            </a:r>
            <a:r>
              <a:rPr lang="it-IT" sz="3400" b="1" dirty="0" err="1" smtClean="0">
                <a:sym typeface="Wingdings" pitchFamily="2" charset="2"/>
              </a:rPr>
              <a:t>countries</a:t>
            </a:r>
            <a:endParaRPr lang="it-IT" sz="3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Do foreign S&amp;Es increase the destination country’s innovation potential, or do they simply displace the local S&amp;E workforce?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/>
              <a:t>Are </a:t>
            </a:r>
            <a:r>
              <a:rPr lang="en-GB" sz="2400" dirty="0"/>
              <a:t>destination countries increasingly dependent on the immigration of S&amp;Es (including graduate students</a:t>
            </a:r>
            <a:r>
              <a:rPr lang="en-GB" sz="2400" dirty="0" smtClean="0"/>
              <a:t>)?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/>
              <a:t>Does </a:t>
            </a:r>
            <a:r>
              <a:rPr lang="en-GB" sz="2400" dirty="0"/>
              <a:t>such dependence require the implementation of dedicated immigration </a:t>
            </a:r>
            <a:r>
              <a:rPr lang="en-GB" sz="2400" dirty="0" smtClean="0"/>
              <a:t>policies</a:t>
            </a:r>
            <a:r>
              <a:rPr lang="en-GB" sz="2400" dirty="0" smtClean="0"/>
              <a:t>?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Entry points of foreign S&amp;Es: education, labour market or foreign subsidiaries</a:t>
            </a:r>
            <a:r>
              <a:rPr lang="en-GB" sz="2400" dirty="0" smtClean="0"/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64279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23528" y="630932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Source: </a:t>
            </a:r>
            <a:r>
              <a:rPr lang="it-IT" sz="1600" i="1" dirty="0" err="1" smtClean="0"/>
              <a:t>Miguélez</a:t>
            </a:r>
            <a:r>
              <a:rPr lang="it-IT" sz="1600" i="1" dirty="0" smtClean="0"/>
              <a:t> and </a:t>
            </a:r>
            <a:r>
              <a:rPr lang="it-IT" sz="1600" i="1" dirty="0" err="1" smtClean="0"/>
              <a:t>Fink</a:t>
            </a:r>
            <a:r>
              <a:rPr lang="it-IT" sz="1600" i="1" dirty="0" smtClean="0"/>
              <a:t> (2013)</a:t>
            </a:r>
            <a:endParaRPr lang="it-IT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23528" y="630932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Source: </a:t>
            </a:r>
            <a:r>
              <a:rPr lang="it-IT" sz="1600" i="1" dirty="0" err="1" smtClean="0"/>
              <a:t>Miguélez</a:t>
            </a:r>
            <a:r>
              <a:rPr lang="it-IT" sz="1600" i="1" dirty="0" smtClean="0"/>
              <a:t> and </a:t>
            </a:r>
            <a:r>
              <a:rPr lang="it-IT" sz="1600" i="1" dirty="0" err="1" smtClean="0"/>
              <a:t>Fink</a:t>
            </a:r>
            <a:r>
              <a:rPr lang="it-IT" sz="1600" i="1" dirty="0" smtClean="0"/>
              <a:t> (2013)</a:t>
            </a:r>
            <a:endParaRPr lang="it-IT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260648"/>
            <a:ext cx="8712968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None/>
            </a:pPr>
            <a:r>
              <a:rPr lang="en-US" sz="2400" b="1" i="1" dirty="0" smtClean="0"/>
              <a:t>Limitations of WIPO-PCT</a:t>
            </a:r>
          </a:p>
          <a:p>
            <a:pPr marL="173038" indent="-173038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Nationality </a:t>
            </a:r>
            <a:r>
              <a:rPr lang="en-US" sz="2200" dirty="0" err="1" smtClean="0"/>
              <a:t>vs</a:t>
            </a:r>
            <a:r>
              <a:rPr lang="en-US" sz="2200" dirty="0" smtClean="0"/>
              <a:t> country of birth (</a:t>
            </a:r>
            <a:r>
              <a:rPr lang="en-US" sz="2200" dirty="0" err="1" smtClean="0"/>
              <a:t>vs</a:t>
            </a:r>
            <a:r>
              <a:rPr lang="en-US" sz="2200" dirty="0" smtClean="0"/>
              <a:t> country of origin)</a:t>
            </a:r>
          </a:p>
          <a:p>
            <a:pPr marL="630238" lvl="1" indent="-173038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Immigrant inventors can get nationality </a:t>
            </a:r>
            <a:r>
              <a:rPr lang="en-US" sz="2200" dirty="0" smtClean="0">
                <a:sym typeface="Wingdings" pitchFamily="2" charset="2"/>
              </a:rPr>
              <a:t> correlation with nr of patents signed (f. of length of residency, productivity…)</a:t>
            </a:r>
          </a:p>
          <a:p>
            <a:pPr marL="630238" lvl="1" indent="-173038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ym typeface="Wingdings" pitchFamily="2" charset="2"/>
              </a:rPr>
              <a:t>Not a problem for aggregate studies, but a serious problem for applications to citation or network analysis</a:t>
            </a:r>
            <a:endParaRPr lang="en-US" sz="2200" dirty="0" smtClean="0"/>
          </a:p>
          <a:p>
            <a:pPr marL="173038" indent="-173038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No more data after 2012: AIA steps in, US become a normal country, end of the party</a:t>
            </a:r>
          </a:p>
          <a:p>
            <a:pPr marL="173038" indent="-173038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No disambiguation (yet…</a:t>
            </a:r>
            <a:r>
              <a:rPr lang="en-US" sz="2200" dirty="0" smtClean="0">
                <a:sym typeface="Wingdings" pitchFamily="2" charset="2"/>
              </a:rPr>
              <a:t>)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778098"/>
          </a:xfrm>
        </p:spPr>
        <p:txBody>
          <a:bodyPr>
            <a:noAutofit/>
          </a:bodyPr>
          <a:lstStyle/>
          <a:p>
            <a:pPr algn="l"/>
            <a:r>
              <a:rPr lang="it-IT" sz="3100" b="1" dirty="0" err="1" smtClean="0"/>
              <a:t>Country</a:t>
            </a:r>
            <a:r>
              <a:rPr lang="it-IT" sz="3100" b="1" dirty="0" smtClean="0"/>
              <a:t> </a:t>
            </a:r>
            <a:r>
              <a:rPr lang="it-IT" sz="3100" b="1" dirty="0" err="1" smtClean="0"/>
              <a:t>of</a:t>
            </a:r>
            <a:r>
              <a:rPr lang="it-IT" sz="3100" b="1" dirty="0" smtClean="0"/>
              <a:t> </a:t>
            </a:r>
            <a:r>
              <a:rPr lang="it-IT" sz="3100" b="1" dirty="0" err="1" smtClean="0"/>
              <a:t>origin</a:t>
            </a:r>
            <a:r>
              <a:rPr lang="it-IT" sz="3100" b="1" dirty="0" smtClean="0"/>
              <a:t> </a:t>
            </a:r>
            <a:r>
              <a:rPr lang="it-IT" sz="3100" b="1" dirty="0" err="1" smtClean="0"/>
              <a:t>as</a:t>
            </a:r>
            <a:r>
              <a:rPr lang="it-IT" sz="3100" b="1" dirty="0" smtClean="0"/>
              <a:t> </a:t>
            </a:r>
            <a:r>
              <a:rPr lang="it-IT" sz="3100" b="1" dirty="0" err="1" smtClean="0"/>
              <a:t>name</a:t>
            </a:r>
            <a:r>
              <a:rPr lang="it-IT" sz="3100" b="1" dirty="0" smtClean="0"/>
              <a:t> &amp; </a:t>
            </a:r>
            <a:r>
              <a:rPr lang="it-IT" sz="3100" b="1" dirty="0" err="1" smtClean="0"/>
              <a:t>surname</a:t>
            </a:r>
            <a:r>
              <a:rPr lang="it-IT" sz="3100" b="1" dirty="0" smtClean="0"/>
              <a:t> </a:t>
            </a:r>
            <a:r>
              <a:rPr lang="it-IT" sz="3100" b="1" dirty="0" err="1" smtClean="0"/>
              <a:t>ethnicity</a:t>
            </a:r>
            <a:endParaRPr lang="it-IT" sz="31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4525963"/>
          </a:xfrm>
        </p:spPr>
        <p:txBody>
          <a:bodyPr>
            <a:noAutofit/>
          </a:bodyPr>
          <a:lstStyle/>
          <a:p>
            <a:pPr lvl="0"/>
            <a:r>
              <a:rPr lang="it-IT" sz="2400" dirty="0" err="1" smtClean="0"/>
              <a:t>Kerr</a:t>
            </a:r>
            <a:r>
              <a:rPr lang="it-IT" sz="2400" dirty="0" smtClean="0"/>
              <a:t> (2007) and </a:t>
            </a:r>
            <a:r>
              <a:rPr lang="it-IT" sz="2400" dirty="0" err="1" smtClean="0"/>
              <a:t>following</a:t>
            </a:r>
            <a:r>
              <a:rPr lang="it-IT" sz="2400" dirty="0" smtClean="0"/>
              <a:t> </a:t>
            </a:r>
            <a:r>
              <a:rPr lang="it-IT" sz="2400" dirty="0" err="1" smtClean="0"/>
              <a:t>papers</a:t>
            </a:r>
            <a:r>
              <a:rPr lang="it-IT" sz="2400" dirty="0" smtClean="0"/>
              <a:t>: USPTO (</a:t>
            </a:r>
            <a:r>
              <a:rPr lang="it-IT" sz="2400" dirty="0" err="1" smtClean="0"/>
              <a:t>non-disambiguated</a:t>
            </a:r>
            <a:r>
              <a:rPr lang="it-IT" sz="2400" dirty="0" smtClean="0"/>
              <a:t>) </a:t>
            </a:r>
            <a:r>
              <a:rPr lang="it-IT" sz="2400" dirty="0" err="1" smtClean="0"/>
              <a:t>inventor</a:t>
            </a:r>
            <a:r>
              <a:rPr lang="it-IT" sz="2400" dirty="0" smtClean="0"/>
              <a:t>  data </a:t>
            </a:r>
            <a:r>
              <a:rPr lang="it-IT" sz="2400" dirty="0" smtClean="0">
                <a:sym typeface="Wingdings" pitchFamily="2" charset="2"/>
              </a:rPr>
              <a:t> Melissa </a:t>
            </a:r>
            <a:r>
              <a:rPr lang="it-IT" sz="2400" dirty="0" err="1" smtClean="0">
                <a:sym typeface="Wingdings" pitchFamily="2" charset="2"/>
              </a:rPr>
              <a:t>surname</a:t>
            </a:r>
            <a:r>
              <a:rPr lang="it-IT" sz="2400" dirty="0" smtClean="0">
                <a:sym typeface="Wingdings" pitchFamily="2" charset="2"/>
              </a:rPr>
              <a:t> database </a:t>
            </a:r>
            <a:r>
              <a:rPr lang="it-IT" sz="2400" dirty="0" err="1" smtClean="0">
                <a:sym typeface="Wingdings" pitchFamily="2" charset="2"/>
              </a:rPr>
              <a:t>for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 smtClean="0">
                <a:sym typeface="Wingdings" pitchFamily="2" charset="2"/>
              </a:rPr>
              <a:t>ethnic</a:t>
            </a:r>
            <a:r>
              <a:rPr lang="it-IT" sz="2400" dirty="0" smtClean="0">
                <a:sym typeface="Wingdings" pitchFamily="2" charset="2"/>
              </a:rPr>
              <a:t> marketing </a:t>
            </a:r>
            <a:r>
              <a:rPr lang="it-IT" sz="2400" baseline="30000" dirty="0" smtClean="0">
                <a:sym typeface="Wingdings" pitchFamily="2" charset="2"/>
              </a:rPr>
              <a:t>(*)</a:t>
            </a:r>
          </a:p>
          <a:p>
            <a:pPr lvl="0" indent="19050">
              <a:buNone/>
            </a:pPr>
            <a:r>
              <a:rPr lang="it-IT" sz="2400" baseline="30000" dirty="0" smtClean="0">
                <a:sym typeface="Wingdings" pitchFamily="2" charset="2"/>
              </a:rPr>
              <a:t>(*) </a:t>
            </a:r>
            <a:r>
              <a:rPr lang="it-IT" sz="2400" dirty="0" err="1" smtClean="0">
                <a:sym typeface="Wingdings" pitchFamily="2" charset="2"/>
              </a:rPr>
              <a:t>US-centric</a:t>
            </a:r>
            <a:r>
              <a:rPr lang="it-IT" sz="2400" dirty="0" smtClean="0">
                <a:sym typeface="Wingdings" pitchFamily="2" charset="2"/>
              </a:rPr>
              <a:t> vision </a:t>
            </a:r>
            <a:r>
              <a:rPr lang="it-IT" sz="2400" dirty="0" err="1" smtClean="0">
                <a:sym typeface="Wingdings" pitchFamily="2" charset="2"/>
              </a:rPr>
              <a:t>of</a:t>
            </a:r>
            <a:r>
              <a:rPr lang="it-IT" sz="2400" dirty="0" smtClean="0">
                <a:sym typeface="Wingdings" pitchFamily="2" charset="2"/>
              </a:rPr>
              <a:t> “</a:t>
            </a:r>
            <a:r>
              <a:rPr lang="it-IT" sz="2400" dirty="0" err="1" smtClean="0">
                <a:sym typeface="Wingdings" pitchFamily="2" charset="2"/>
              </a:rPr>
              <a:t>ethnicity</a:t>
            </a:r>
            <a:r>
              <a:rPr lang="it-IT" sz="2400" dirty="0" smtClean="0">
                <a:sym typeface="Wingdings" pitchFamily="2" charset="2"/>
              </a:rPr>
              <a:t>” (</a:t>
            </a:r>
            <a:r>
              <a:rPr lang="it-IT" sz="2400" dirty="0" err="1" smtClean="0">
                <a:sym typeface="Wingdings" pitchFamily="2" charset="2"/>
              </a:rPr>
              <a:t>see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 smtClean="0">
                <a:sym typeface="Wingdings" pitchFamily="2" charset="2"/>
              </a:rPr>
              <a:t>figures</a:t>
            </a:r>
            <a:r>
              <a:rPr lang="it-IT" sz="2400" dirty="0" smtClean="0">
                <a:sym typeface="Wingdings" pitchFamily="2" charset="2"/>
              </a:rPr>
              <a:t>)</a:t>
            </a:r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Ethnic-Inv Pilot Database</a:t>
            </a:r>
            <a:r>
              <a:rPr lang="it-IT" sz="2400" dirty="0" smtClean="0"/>
              <a:t> (Breschi </a:t>
            </a:r>
            <a:r>
              <a:rPr lang="it-IT" sz="2400" dirty="0" err="1" smtClean="0"/>
              <a:t>et</a:t>
            </a:r>
            <a:r>
              <a:rPr lang="it-IT" sz="2400" dirty="0" smtClean="0"/>
              <a:t> al., 2013): EPO (</a:t>
            </a:r>
            <a:r>
              <a:rPr lang="it-IT" sz="2400" dirty="0" err="1" smtClean="0"/>
              <a:t>soon</a:t>
            </a:r>
            <a:r>
              <a:rPr lang="it-IT" sz="2400" dirty="0" smtClean="0"/>
              <a:t> USPTO) </a:t>
            </a:r>
            <a:r>
              <a:rPr lang="it-IT" sz="2400" dirty="0" err="1" smtClean="0"/>
              <a:t>disambiguated</a:t>
            </a:r>
            <a:r>
              <a:rPr lang="it-IT" sz="2400" dirty="0" smtClean="0"/>
              <a:t> </a:t>
            </a:r>
            <a:r>
              <a:rPr lang="it-IT" sz="2400" dirty="0" err="1" smtClean="0"/>
              <a:t>inventor</a:t>
            </a:r>
            <a:r>
              <a:rPr lang="it-IT" sz="2400" dirty="0" smtClean="0"/>
              <a:t> data </a:t>
            </a:r>
            <a:r>
              <a:rPr lang="it-IT" sz="2400" dirty="0" smtClean="0">
                <a:sym typeface="Wingdings" pitchFamily="2" charset="2"/>
              </a:rPr>
              <a:t> IBM GNR </a:t>
            </a:r>
            <a:r>
              <a:rPr lang="it-IT" sz="2400" dirty="0" err="1" smtClean="0">
                <a:sym typeface="Wingdings" pitchFamily="2" charset="2"/>
              </a:rPr>
              <a:t>for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 smtClean="0">
                <a:sym typeface="Wingdings" pitchFamily="2" charset="2"/>
              </a:rPr>
              <a:t>countries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 smtClean="0">
                <a:sym typeface="Wingdings" pitchFamily="2" charset="2"/>
              </a:rPr>
              <a:t>of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 smtClean="0">
                <a:sym typeface="Wingdings" pitchFamily="2" charset="2"/>
              </a:rPr>
              <a:t>association</a:t>
            </a:r>
            <a:endParaRPr lang="it-IT" sz="2400" dirty="0" smtClean="0">
              <a:sym typeface="Wingdings" pitchFamily="2" charset="2"/>
            </a:endParaRPr>
          </a:p>
          <a:p>
            <a:pPr lvl="0">
              <a:spcBef>
                <a:spcPts val="1200"/>
              </a:spcBef>
            </a:pPr>
            <a:r>
              <a:rPr lang="it-IT" sz="2400" dirty="0" smtClean="0">
                <a:sym typeface="Wingdings" pitchFamily="2" charset="2"/>
              </a:rPr>
              <a:t>Ad hoc </a:t>
            </a:r>
            <a:r>
              <a:rPr lang="it-IT" sz="2400" dirty="0" err="1" smtClean="0">
                <a:sym typeface="Wingdings" pitchFamily="2" charset="2"/>
              </a:rPr>
              <a:t>studies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 smtClean="0">
                <a:sym typeface="Wingdings" pitchFamily="2" charset="2"/>
              </a:rPr>
              <a:t>by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 smtClean="0">
                <a:sym typeface="Wingdings" pitchFamily="2" charset="2"/>
              </a:rPr>
              <a:t>origin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 smtClean="0">
                <a:sym typeface="Wingdings" pitchFamily="2" charset="2"/>
              </a:rPr>
              <a:t>country</a:t>
            </a:r>
            <a:r>
              <a:rPr lang="it-IT" sz="2400" dirty="0" smtClean="0">
                <a:sym typeface="Wingdings" pitchFamily="2" charset="2"/>
              </a:rPr>
              <a:t>, </a:t>
            </a:r>
            <a:r>
              <a:rPr lang="it-IT" sz="2400" dirty="0" err="1" smtClean="0">
                <a:sym typeface="Wingdings" pitchFamily="2" charset="2"/>
              </a:rPr>
              <a:t>esp</a:t>
            </a:r>
            <a:r>
              <a:rPr lang="it-IT" sz="2400" dirty="0" smtClean="0">
                <a:sym typeface="Wingdings" pitchFamily="2" charset="2"/>
              </a:rPr>
              <a:t>. India, </a:t>
            </a:r>
            <a:r>
              <a:rPr lang="it-IT" sz="2400" dirty="0" err="1" smtClean="0">
                <a:sym typeface="Wingdings" pitchFamily="2" charset="2"/>
              </a:rPr>
              <a:t>based</a:t>
            </a:r>
            <a:r>
              <a:rPr lang="it-IT" sz="2400" dirty="0" smtClean="0">
                <a:sym typeface="Wingdings" pitchFamily="2" charset="2"/>
              </a:rPr>
              <a:t> on ad hoc </a:t>
            </a:r>
            <a:r>
              <a:rPr lang="it-IT" sz="2400" dirty="0" err="1" smtClean="0">
                <a:sym typeface="Wingdings" pitchFamily="2" charset="2"/>
              </a:rPr>
              <a:t>collection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 smtClean="0">
                <a:sym typeface="Wingdings" pitchFamily="2" charset="2"/>
              </a:rPr>
              <a:t>of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 smtClean="0">
                <a:sym typeface="Wingdings" pitchFamily="2" charset="2"/>
              </a:rPr>
              <a:t>names</a:t>
            </a:r>
            <a:r>
              <a:rPr lang="it-IT" sz="2400" dirty="0" smtClean="0">
                <a:sym typeface="Wingdings" pitchFamily="2" charset="2"/>
              </a:rPr>
              <a:t> (Agrawal </a:t>
            </a:r>
            <a:r>
              <a:rPr lang="it-IT" sz="2400" dirty="0" err="1" smtClean="0">
                <a:sym typeface="Wingdings" pitchFamily="2" charset="2"/>
              </a:rPr>
              <a:t>et</a:t>
            </a:r>
            <a:r>
              <a:rPr lang="it-IT" sz="2400" dirty="0" smtClean="0">
                <a:sym typeface="Wingdings" pitchFamily="2" charset="2"/>
              </a:rPr>
              <a:t> al., 2008 and 2011; </a:t>
            </a:r>
            <a:r>
              <a:rPr lang="en-GB" sz="2400" dirty="0" smtClean="0"/>
              <a:t>Almeida et al., 2010; </a:t>
            </a:r>
            <a:r>
              <a:rPr lang="en-GB" sz="2400" dirty="0" err="1" smtClean="0"/>
              <a:t>Alnuaimi</a:t>
            </a:r>
            <a:r>
              <a:rPr lang="en-GB" sz="2400" dirty="0" smtClean="0"/>
              <a:t> et al., 2012)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Untapped names &amp; surnames dataset, from different disciplines: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Geography: ONOMAP (Cheshire et al., 2011; </a:t>
            </a:r>
            <a:r>
              <a:rPr lang="en-GB" sz="2000" dirty="0" err="1" smtClean="0"/>
              <a:t>Mateos</a:t>
            </a:r>
            <a:r>
              <a:rPr lang="en-GB" sz="2000" dirty="0" smtClean="0"/>
              <a:t> et al., 2011)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Genetics: Piazza et al. (1987)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Public health: </a:t>
            </a:r>
            <a:r>
              <a:rPr lang="en-GB" sz="2000" dirty="0" err="1" smtClean="0"/>
              <a:t>Razum</a:t>
            </a:r>
            <a:r>
              <a:rPr lang="en-GB" sz="2000" dirty="0" smtClean="0"/>
              <a:t> et al. (2001)</a:t>
            </a:r>
          </a:p>
          <a:p>
            <a:pPr lvl="1">
              <a:spcBef>
                <a:spcPts val="0"/>
              </a:spcBef>
            </a:pPr>
            <a:r>
              <a:rPr lang="en-GB" sz="2000" dirty="0" smtClean="0"/>
              <a:t>Security and anti-terrorism: Interpol (2006) </a:t>
            </a:r>
          </a:p>
          <a:p>
            <a:pPr lvl="0">
              <a:spcBef>
                <a:spcPts val="1200"/>
              </a:spcBef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778098"/>
          </a:xfrm>
        </p:spPr>
        <p:txBody>
          <a:bodyPr>
            <a:noAutofit/>
          </a:bodyPr>
          <a:lstStyle/>
          <a:p>
            <a:pPr algn="l"/>
            <a:r>
              <a:rPr lang="it-IT" sz="3100" b="1" dirty="0" err="1" smtClean="0"/>
              <a:t>Kerr</a:t>
            </a:r>
            <a:r>
              <a:rPr lang="it-IT" sz="3100" b="1" dirty="0" smtClean="0"/>
              <a:t> (2007): A </a:t>
            </a:r>
            <a:r>
              <a:rPr lang="it-IT" sz="3100" b="1" dirty="0" err="1" smtClean="0"/>
              <a:t>pioneer</a:t>
            </a:r>
            <a:r>
              <a:rPr lang="it-IT" sz="3100" b="1" dirty="0" smtClean="0"/>
              <a:t> </a:t>
            </a:r>
            <a:r>
              <a:rPr lang="it-IT" sz="3100" b="1" dirty="0" err="1" smtClean="0"/>
              <a:t>study</a:t>
            </a:r>
            <a:r>
              <a:rPr lang="it-IT" sz="3100" b="1" dirty="0" smtClean="0"/>
              <a:t> on “</a:t>
            </a:r>
            <a:r>
              <a:rPr lang="it-IT" sz="3100" b="1" dirty="0" err="1" smtClean="0"/>
              <a:t>ethnic</a:t>
            </a:r>
            <a:r>
              <a:rPr lang="it-IT" sz="3100" b="1" dirty="0" smtClean="0"/>
              <a:t>” </a:t>
            </a:r>
            <a:r>
              <a:rPr lang="it-IT" sz="3100" b="1" dirty="0" err="1" smtClean="0"/>
              <a:t>inventors</a:t>
            </a:r>
            <a:endParaRPr lang="it-IT" sz="31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4525963"/>
          </a:xfrm>
        </p:spPr>
        <p:txBody>
          <a:bodyPr>
            <a:noAutofit/>
          </a:bodyPr>
          <a:lstStyle/>
          <a:p>
            <a:pPr lvl="0"/>
            <a:r>
              <a:rPr lang="en-GB" sz="2400" dirty="0" smtClean="0"/>
              <a:t>The ethnic inventors’ share of all US-residents’ inventors grows remarkably from 1970s to 2000s: 17% </a:t>
            </a: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2400" dirty="0" smtClean="0"/>
              <a:t>29% in the early 2000s</a:t>
            </a:r>
          </a:p>
          <a:p>
            <a:pPr lvl="0">
              <a:buNone/>
            </a:pPr>
            <a:r>
              <a:rPr lang="en-GB" sz="2200" dirty="0" smtClean="0"/>
              <a:t>	</a:t>
            </a:r>
            <a:r>
              <a:rPr lang="en-GB" sz="2200" i="1" dirty="0" smtClean="0"/>
              <a:t>NB: latter figure in the same order of magnitude of estimates of the foreign-born share of doctoral holders in 2003 (26%) but much larger estimates of highly skilled from DIOC 2005/06 (16%)</a:t>
            </a:r>
            <a:endParaRPr lang="it-IT" sz="2200" i="1" dirty="0" smtClean="0"/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Fastest growing …</a:t>
            </a:r>
          </a:p>
          <a:p>
            <a:pPr lvl="1">
              <a:spcBef>
                <a:spcPts val="300"/>
              </a:spcBef>
            </a:pPr>
            <a:r>
              <a:rPr lang="en-GB" sz="2400" dirty="0" smtClean="0"/>
              <a:t>Ethnic groups: Chinese and Indians</a:t>
            </a:r>
          </a:p>
          <a:p>
            <a:pPr lvl="1">
              <a:spcBef>
                <a:spcPts val="300"/>
              </a:spcBef>
            </a:pPr>
            <a:r>
              <a:rPr lang="en-GB" sz="2400" dirty="0" smtClean="0"/>
              <a:t>Technical fields: all science-based and high tech</a:t>
            </a:r>
          </a:p>
          <a:p>
            <a:pPr lvl="1">
              <a:spcBef>
                <a:spcPts val="300"/>
              </a:spcBef>
            </a:pPr>
            <a:r>
              <a:rPr lang="en-GB" sz="2400" dirty="0" smtClean="0"/>
              <a:t>Type of applicants: universities (firms catch up later)</a:t>
            </a:r>
            <a:endParaRPr lang="it-IT" sz="2400" dirty="0" smtClean="0"/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Important regional effects </a:t>
            </a: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2400" dirty="0" smtClean="0"/>
              <a:t>ethnic inventors cluster in metropolitan areas </a:t>
            </a:r>
            <a:r>
              <a:rPr lang="en-GB" sz="2400" dirty="0" smtClean="0">
                <a:sym typeface="Wingdings" pitchFamily="2" charset="2"/>
              </a:rPr>
              <a:t></a:t>
            </a:r>
            <a:r>
              <a:rPr lang="en-GB" sz="2400" dirty="0" smtClean="0"/>
              <a:t> growing spatial concentration of inventive activity </a:t>
            </a:r>
            <a:endParaRPr lang="it-IT" sz="2400" dirty="0" smtClean="0"/>
          </a:p>
          <a:p>
            <a:pPr>
              <a:buNone/>
            </a:pP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89248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8712968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56895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23528" y="188640"/>
            <a:ext cx="7906072" cy="445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100" b="1" dirty="0" err="1" smtClean="0">
                <a:latin typeface="+mj-lt"/>
                <a:ea typeface="+mj-ea"/>
                <a:cs typeface="+mj-cs"/>
              </a:rPr>
              <a:t>Selected</a:t>
            </a:r>
            <a:r>
              <a:rPr lang="it-IT" sz="3100" b="1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3100" b="1" dirty="0" err="1" smtClean="0">
                <a:latin typeface="+mj-lt"/>
                <a:ea typeface="+mj-ea"/>
                <a:cs typeface="+mj-cs"/>
              </a:rPr>
              <a:t>resources</a:t>
            </a:r>
            <a:r>
              <a:rPr lang="it-IT" sz="3100" b="1" dirty="0" smtClean="0">
                <a:latin typeface="+mj-lt"/>
                <a:ea typeface="+mj-ea"/>
                <a:cs typeface="+mj-cs"/>
              </a:rPr>
              <a:t> (</a:t>
            </a:r>
            <a:r>
              <a:rPr lang="it-IT" sz="3100" b="1" dirty="0" err="1" smtClean="0">
                <a:latin typeface="+mj-lt"/>
                <a:ea typeface="+mj-ea"/>
                <a:cs typeface="+mj-cs"/>
              </a:rPr>
              <a:t>inventor</a:t>
            </a:r>
            <a:r>
              <a:rPr lang="it-IT" sz="3100" b="1" dirty="0" smtClean="0">
                <a:latin typeface="+mj-lt"/>
                <a:ea typeface="+mj-ea"/>
                <a:cs typeface="+mj-cs"/>
              </a:rPr>
              <a:t> data)</a:t>
            </a:r>
            <a:endParaRPr kumimoji="0" lang="it-IT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908140"/>
            <a:ext cx="8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indent="-360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sz="1400" dirty="0" smtClean="0"/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sz="1400" dirty="0" smtClean="0"/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sz="1400" dirty="0" smtClean="0"/>
          </a:p>
          <a:p>
            <a:pPr marL="360363" marR="0" lvl="0" indent="-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5536" y="980728"/>
            <a:ext cx="83529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USPTO inventor data: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“classic disambiguation” (2009v): </a:t>
            </a:r>
            <a:r>
              <a:rPr lang="it-IT" sz="2200" dirty="0" smtClean="0">
                <a:hlinkClick r:id="rId3"/>
              </a:rPr>
              <a:t>http://hdl.handle.net/1902.1/12367</a:t>
            </a:r>
            <a:r>
              <a:rPr lang="it-IT" sz="2200" dirty="0" smtClean="0"/>
              <a:t>  (</a:t>
            </a:r>
            <a:r>
              <a:rPr lang="it-IT" sz="2200" dirty="0" err="1" smtClean="0"/>
              <a:t>ref</a:t>
            </a:r>
            <a:r>
              <a:rPr lang="it-IT" sz="2200" dirty="0" smtClean="0"/>
              <a:t>.: Lai </a:t>
            </a:r>
            <a:r>
              <a:rPr lang="it-IT" sz="2200" dirty="0" err="1" smtClean="0"/>
              <a:t>et</a:t>
            </a:r>
            <a:r>
              <a:rPr lang="it-IT" sz="2200" dirty="0" smtClean="0"/>
              <a:t> al., 2009)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200" dirty="0" smtClean="0"/>
              <a:t>“</a:t>
            </a:r>
            <a:r>
              <a:rPr lang="it-IT" sz="2200" dirty="0" err="1" smtClean="0"/>
              <a:t>Bayesian</a:t>
            </a:r>
            <a:r>
              <a:rPr lang="it-IT" sz="2200" dirty="0" smtClean="0"/>
              <a:t> </a:t>
            </a:r>
            <a:r>
              <a:rPr lang="it-IT" sz="2200" dirty="0" err="1" smtClean="0"/>
              <a:t>disambiguation</a:t>
            </a:r>
            <a:r>
              <a:rPr lang="it-IT" sz="2200" dirty="0" smtClean="0"/>
              <a:t>” (2013v): </a:t>
            </a:r>
            <a:r>
              <a:rPr lang="en-US" sz="2200" dirty="0" smtClean="0">
                <a:hlinkClick r:id="rId4"/>
              </a:rPr>
              <a:t>https://github.com/funginstitute/downloads</a:t>
            </a:r>
            <a:r>
              <a:rPr lang="en-US" sz="2200" dirty="0" smtClean="0"/>
              <a:t> </a:t>
            </a:r>
            <a:r>
              <a:rPr lang="it-IT" sz="2200" dirty="0" smtClean="0"/>
              <a:t>(</a:t>
            </a:r>
            <a:r>
              <a:rPr lang="it-IT" sz="2200" dirty="0" err="1" smtClean="0"/>
              <a:t>ref</a:t>
            </a:r>
            <a:r>
              <a:rPr lang="it-IT" sz="2200" dirty="0" smtClean="0"/>
              <a:t>. Lai </a:t>
            </a:r>
            <a:r>
              <a:rPr lang="it-IT" sz="2200" dirty="0" err="1" smtClean="0"/>
              <a:t>et</a:t>
            </a:r>
            <a:r>
              <a:rPr lang="it-IT" sz="2200" dirty="0" smtClean="0"/>
              <a:t> al., 2013)</a:t>
            </a:r>
            <a:endParaRPr lang="en-US" sz="2200" dirty="0" smtClean="0"/>
          </a:p>
        </p:txBody>
      </p:sp>
      <p:sp>
        <p:nvSpPr>
          <p:cNvPr id="7" name="Rettangolo 6"/>
          <p:cNvSpPr/>
          <p:nvPr/>
        </p:nvSpPr>
        <p:spPr>
          <a:xfrm>
            <a:off x="2195736" y="4869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39552" y="3284984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EPO inventor data (“classic disambiguation”):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200" dirty="0" smtClean="0">
                <a:hlinkClick r:id="rId5"/>
              </a:rPr>
              <a:t>http://www.ape-inv.disco.unimib.it/</a:t>
            </a:r>
            <a:r>
              <a:rPr lang="it-IT" sz="2200" dirty="0" smtClean="0"/>
              <a:t> (</a:t>
            </a:r>
            <a:r>
              <a:rPr lang="it-IT" sz="2200" dirty="0" err="1" smtClean="0"/>
              <a:t>ref</a:t>
            </a:r>
            <a:r>
              <a:rPr lang="it-IT" sz="2200" dirty="0" smtClean="0"/>
              <a:t>.: </a:t>
            </a:r>
            <a:r>
              <a:rPr lang="it-IT" sz="2200" dirty="0" err="1" smtClean="0"/>
              <a:t>Den</a:t>
            </a:r>
            <a:r>
              <a:rPr lang="it-IT" sz="2200" dirty="0" smtClean="0"/>
              <a:t> </a:t>
            </a:r>
            <a:r>
              <a:rPr lang="it-IT" sz="2200" dirty="0" err="1" smtClean="0"/>
              <a:t>Besten</a:t>
            </a:r>
            <a:r>
              <a:rPr lang="it-IT" sz="2200" dirty="0" smtClean="0"/>
              <a:t> </a:t>
            </a:r>
            <a:r>
              <a:rPr lang="it-IT" sz="2200" dirty="0" err="1" smtClean="0"/>
              <a:t>et</a:t>
            </a:r>
            <a:r>
              <a:rPr lang="it-IT" sz="2200" dirty="0" smtClean="0"/>
              <a:t> al., 2012; Pezzoni </a:t>
            </a:r>
            <a:r>
              <a:rPr lang="it-IT" sz="2200" dirty="0" err="1" smtClean="0"/>
              <a:t>et</a:t>
            </a:r>
            <a:r>
              <a:rPr lang="it-IT" sz="2200" dirty="0" smtClean="0"/>
              <a:t> al., 2012) 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39552" y="4941168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WIPO-PCT inventor data (non disambiguated; nationality)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200" b="1" dirty="0" smtClean="0">
                <a:hlinkClick r:id="rId6"/>
              </a:rPr>
              <a:t>http://www.wipo.int/</a:t>
            </a:r>
            <a:r>
              <a:rPr lang="it-IT" sz="2200" b="1" dirty="0" err="1" smtClean="0">
                <a:hlinkClick r:id="rId6"/>
              </a:rPr>
              <a:t>econ_stat</a:t>
            </a:r>
            <a:r>
              <a:rPr lang="it-IT" sz="2200" b="1" dirty="0" smtClean="0">
                <a:hlinkClick r:id="rId6"/>
              </a:rPr>
              <a:t>/en/</a:t>
            </a:r>
            <a:r>
              <a:rPr lang="it-IT" sz="2200" b="1" dirty="0" err="1" smtClean="0">
                <a:hlinkClick r:id="rId6"/>
              </a:rPr>
              <a:t>economics</a:t>
            </a:r>
            <a:r>
              <a:rPr lang="it-IT" sz="2200" b="1" dirty="0" smtClean="0">
                <a:hlinkClick r:id="rId6"/>
              </a:rPr>
              <a:t>/</a:t>
            </a:r>
            <a:r>
              <a:rPr lang="it-IT" sz="2200" b="1" dirty="0" err="1" smtClean="0">
                <a:hlinkClick r:id="rId6"/>
              </a:rPr>
              <a:t>publications.html</a:t>
            </a:r>
            <a:r>
              <a:rPr lang="it-IT" sz="2200" dirty="0" smtClean="0"/>
              <a:t> (</a:t>
            </a:r>
            <a:r>
              <a:rPr lang="it-IT" sz="2200" dirty="0" err="1" smtClean="0"/>
              <a:t>ref</a:t>
            </a:r>
            <a:r>
              <a:rPr lang="it-IT" sz="2200" dirty="0" smtClean="0"/>
              <a:t>.: </a:t>
            </a:r>
            <a:r>
              <a:rPr lang="it-IT" sz="2200" dirty="0" err="1" smtClean="0"/>
              <a:t>Miguélez</a:t>
            </a:r>
            <a:r>
              <a:rPr lang="it-IT" sz="2200" dirty="0" smtClean="0"/>
              <a:t> and </a:t>
            </a:r>
            <a:r>
              <a:rPr lang="it-IT" sz="2200" dirty="0" err="1" smtClean="0"/>
              <a:t>Fink</a:t>
            </a:r>
            <a:r>
              <a:rPr lang="it-IT" sz="2200" dirty="0" smtClean="0"/>
              <a:t>, 2013)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371600" y="1736348"/>
            <a:ext cx="6477000" cy="1406902"/>
            <a:chOff x="2209800" y="1981200"/>
            <a:chExt cx="4876800" cy="1371600"/>
          </a:xfrm>
        </p:grpSpPr>
        <p:sp>
          <p:nvSpPr>
            <p:cNvPr id="12" name="Rectangle 11"/>
            <p:cNvSpPr/>
            <p:nvPr/>
          </p:nvSpPr>
          <p:spPr>
            <a:xfrm>
              <a:off x="2209800" y="1981200"/>
              <a:ext cx="48768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  <a:effectLst>
              <a:innerShdw blurRad="1143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286000"/>
              <a:ext cx="152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2286000"/>
              <a:ext cx="152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736348"/>
            <a:ext cx="5867400" cy="1406902"/>
          </a:xfrm>
        </p:spPr>
        <p:txBody>
          <a:bodyPr>
            <a:normAutofit fontScale="90000"/>
          </a:bodyPr>
          <a:lstStyle/>
          <a:p>
            <a:r>
              <a:rPr lang="en-GB" sz="3200" cap="small" dirty="0">
                <a:solidFill>
                  <a:schemeClr val="accent1"/>
                </a:solidFill>
              </a:rPr>
              <a:t>Foreign inventors in the US: </a:t>
            </a:r>
            <a:r>
              <a:rPr lang="fr-FR" sz="3200" cap="small" dirty="0">
                <a:solidFill>
                  <a:schemeClr val="accent1"/>
                </a:solidFill>
              </a:rPr>
              <a:t/>
            </a:r>
            <a:br>
              <a:rPr lang="fr-FR" sz="3200" cap="small" dirty="0">
                <a:solidFill>
                  <a:schemeClr val="accent1"/>
                </a:solidFill>
              </a:rPr>
            </a:br>
            <a:r>
              <a:rPr lang="en-GB" sz="3200" cap="small" dirty="0">
                <a:solidFill>
                  <a:schemeClr val="accent1"/>
                </a:solidFill>
              </a:rPr>
              <a:t>Testing for Diaspora and Brain Gain Effects</a:t>
            </a:r>
            <a:endParaRPr lang="fr-FR" sz="3200" cap="small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260600" y="292576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2260600" y="29718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6934200" y="292576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6934200" y="29718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4"/>
          <p:cNvSpPr/>
          <p:nvPr/>
        </p:nvSpPr>
        <p:spPr>
          <a:xfrm>
            <a:off x="1371600" y="4876800"/>
            <a:ext cx="65532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200" b="1" dirty="0">
                <a:solidFill>
                  <a:schemeClr val="tx1"/>
                </a:solidFill>
                <a:latin typeface="Bebas Neue"/>
              </a:rPr>
              <a:t>3</a:t>
            </a:r>
            <a:r>
              <a:rPr lang="fr-FR" sz="1200" b="1" baseline="30000" dirty="0">
                <a:solidFill>
                  <a:schemeClr val="tx1"/>
                </a:solidFill>
                <a:latin typeface="Bebas Neue"/>
              </a:rPr>
              <a:t>rd</a:t>
            </a:r>
            <a:r>
              <a:rPr lang="fr-FR" sz="1200" b="1" dirty="0">
                <a:solidFill>
                  <a:schemeClr val="tx1"/>
                </a:solidFill>
                <a:latin typeface="Bebas Neue"/>
              </a:rPr>
              <a:t> CRIOS </a:t>
            </a:r>
            <a:r>
              <a:rPr lang="fr-FR" sz="1200" b="1" dirty="0" err="1">
                <a:solidFill>
                  <a:schemeClr val="tx1"/>
                </a:solidFill>
                <a:latin typeface="Bebas Neue"/>
              </a:rPr>
              <a:t>Conference</a:t>
            </a:r>
            <a:r>
              <a:rPr lang="fr-FR" sz="1200" b="1" dirty="0">
                <a:solidFill>
                  <a:schemeClr val="tx1"/>
                </a:solidFill>
                <a:latin typeface="Bebas Neue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Bebas Neue"/>
              </a:rPr>
              <a:t>«</a:t>
            </a:r>
            <a:r>
              <a:rPr lang="fr-FR" sz="1200" dirty="0" err="1">
                <a:solidFill>
                  <a:schemeClr val="tx1"/>
                </a:solidFill>
                <a:latin typeface="Bebas Neue"/>
              </a:rPr>
              <a:t>Strategy</a:t>
            </a:r>
            <a:r>
              <a:rPr lang="fr-FR" sz="1200" dirty="0">
                <a:solidFill>
                  <a:schemeClr val="tx1"/>
                </a:solidFill>
                <a:latin typeface="Bebas Neue"/>
              </a:rPr>
              <a:t>, </a:t>
            </a:r>
            <a:r>
              <a:rPr lang="fr-FR" sz="1200" dirty="0" err="1">
                <a:solidFill>
                  <a:schemeClr val="tx1"/>
                </a:solidFill>
                <a:latin typeface="Bebas Neue"/>
              </a:rPr>
              <a:t>Organization</a:t>
            </a:r>
            <a:r>
              <a:rPr lang="fr-FR" sz="1200" dirty="0">
                <a:solidFill>
                  <a:schemeClr val="tx1"/>
                </a:solidFill>
                <a:latin typeface="Bebas Neue"/>
              </a:rPr>
              <a:t>, Innovation and </a:t>
            </a:r>
            <a:r>
              <a:rPr lang="fr-FR" sz="1200" dirty="0" err="1">
                <a:solidFill>
                  <a:schemeClr val="tx1"/>
                </a:solidFill>
                <a:latin typeface="Bebas Neue"/>
              </a:rPr>
              <a:t>Entrepreneurship</a:t>
            </a:r>
            <a:r>
              <a:rPr lang="fr-FR" sz="1200" dirty="0">
                <a:solidFill>
                  <a:schemeClr val="tx1"/>
                </a:solidFill>
                <a:latin typeface="Bebas Neue"/>
              </a:rPr>
              <a:t> »</a:t>
            </a:r>
            <a:endParaRPr lang="it-IT" sz="1200" dirty="0">
              <a:solidFill>
                <a:schemeClr val="tx1"/>
              </a:solidFill>
              <a:latin typeface="Bebas Neue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1200" dirty="0">
                <a:solidFill>
                  <a:schemeClr val="tx1"/>
                </a:solidFill>
                <a:latin typeface="Bebas Neue"/>
                <a:cs typeface="Bebas Neue"/>
              </a:rPr>
              <a:t> Università Bocconi-Milan, </a:t>
            </a:r>
            <a:r>
              <a:rPr lang="it-IT" sz="1200" dirty="0" err="1">
                <a:solidFill>
                  <a:schemeClr val="tx1"/>
                </a:solidFill>
                <a:latin typeface="Bebas Neue"/>
                <a:cs typeface="Bebas Neue"/>
              </a:rPr>
              <a:t>June</a:t>
            </a:r>
            <a:r>
              <a:rPr lang="it-IT" sz="1200" dirty="0">
                <a:solidFill>
                  <a:schemeClr val="tx1"/>
                </a:solidFill>
                <a:latin typeface="Bebas Neue"/>
                <a:cs typeface="Bebas Neue"/>
              </a:rPr>
              <a:t> 11-12 2014</a:t>
            </a:r>
            <a:endParaRPr lang="it-IT" sz="1200" dirty="0">
              <a:solidFill>
                <a:schemeClr val="tx1"/>
              </a:solidFill>
              <a:latin typeface="Bebas Neue"/>
            </a:endParaRPr>
          </a:p>
        </p:txBody>
      </p:sp>
      <p:sp>
        <p:nvSpPr>
          <p:cNvPr id="23" name="Rectangle 14"/>
          <p:cNvSpPr/>
          <p:nvPr/>
        </p:nvSpPr>
        <p:spPr>
          <a:xfrm>
            <a:off x="1905000" y="3441226"/>
            <a:ext cx="5410200" cy="113077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JM" sz="1400" dirty="0">
                <a:solidFill>
                  <a:schemeClr val="tx1"/>
                </a:solidFill>
                <a:latin typeface="Bebas Neue"/>
              </a:rPr>
              <a:t>Stefano </a:t>
            </a:r>
            <a:r>
              <a:rPr lang="en-JM" sz="1400" dirty="0" err="1">
                <a:solidFill>
                  <a:schemeClr val="tx1"/>
                </a:solidFill>
                <a:latin typeface="Bebas Neue"/>
              </a:rPr>
              <a:t>Breschi</a:t>
            </a:r>
            <a:r>
              <a:rPr lang="en-JM" sz="1400" dirty="0">
                <a:solidFill>
                  <a:schemeClr val="tx1"/>
                </a:solidFill>
                <a:latin typeface="Bebas Neue"/>
              </a:rPr>
              <a:t> </a:t>
            </a:r>
            <a:r>
              <a:rPr lang="en-JM" sz="1400" baseline="50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cs typeface="Bebas Neue"/>
              </a:rPr>
              <a:t>1</a:t>
            </a:r>
            <a:r>
              <a:rPr lang="en-JM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cs typeface="Bebas Neue"/>
              </a:rPr>
              <a:t> </a:t>
            </a:r>
            <a:r>
              <a:rPr lang="en-JM" sz="1400" dirty="0">
                <a:solidFill>
                  <a:schemeClr val="tx1"/>
                </a:solidFill>
                <a:latin typeface="Bebas Neue"/>
              </a:rPr>
              <a:t>, Francesco </a:t>
            </a:r>
            <a:r>
              <a:rPr lang="en-JM" sz="1400" dirty="0" err="1">
                <a:solidFill>
                  <a:schemeClr val="tx1"/>
                </a:solidFill>
                <a:latin typeface="Bebas Neue"/>
              </a:rPr>
              <a:t>Lissoni</a:t>
            </a:r>
            <a:r>
              <a:rPr lang="en-JM" sz="1400" dirty="0">
                <a:solidFill>
                  <a:schemeClr val="tx1"/>
                </a:solidFill>
                <a:latin typeface="Bebas Neue"/>
              </a:rPr>
              <a:t> </a:t>
            </a:r>
            <a:r>
              <a:rPr lang="en-JM" sz="1400" baseline="50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cs typeface="Bebas Neue"/>
              </a:rPr>
              <a:t>2,1</a:t>
            </a:r>
          </a:p>
          <a:p>
            <a:pPr algn="ctr">
              <a:spcBef>
                <a:spcPts val="1800"/>
              </a:spcBef>
            </a:pPr>
            <a:r>
              <a:rPr lang="en-JM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cs typeface="Bebas Neue"/>
              </a:rPr>
              <a:t>1 </a:t>
            </a:r>
            <a:r>
              <a:rPr lang="en-JM" sz="1200" dirty="0">
                <a:solidFill>
                  <a:schemeClr val="tx1"/>
                </a:solidFill>
                <a:latin typeface="Bebas Neue"/>
              </a:rPr>
              <a:t>CRIOS, </a:t>
            </a:r>
            <a:r>
              <a:rPr lang="en-JM" sz="1200" dirty="0" err="1">
                <a:solidFill>
                  <a:schemeClr val="tx1"/>
                </a:solidFill>
                <a:latin typeface="Bebas Neue"/>
              </a:rPr>
              <a:t>Università</a:t>
            </a:r>
            <a:r>
              <a:rPr lang="en-JM" sz="1200" dirty="0">
                <a:solidFill>
                  <a:schemeClr val="tx1"/>
                </a:solidFill>
                <a:latin typeface="Bebas Neue"/>
              </a:rPr>
              <a:t> </a:t>
            </a:r>
            <a:r>
              <a:rPr lang="en-JM" sz="1200" dirty="0" err="1">
                <a:solidFill>
                  <a:schemeClr val="tx1"/>
                </a:solidFill>
                <a:latin typeface="Bebas Neue"/>
              </a:rPr>
              <a:t>Bocconi</a:t>
            </a:r>
            <a:r>
              <a:rPr lang="en-JM" sz="1200" dirty="0">
                <a:solidFill>
                  <a:schemeClr val="tx1"/>
                </a:solidFill>
                <a:latin typeface="Bebas Neue"/>
              </a:rPr>
              <a:t>, Milan</a:t>
            </a:r>
          </a:p>
          <a:p>
            <a:pPr algn="ctr">
              <a:spcBef>
                <a:spcPts val="600"/>
              </a:spcBef>
            </a:pPr>
            <a:r>
              <a:rPr lang="en-JM" sz="1200" baseline="50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cs typeface="Times New Roman" panose="02020603050405020304" pitchFamily="18" charset="0"/>
              </a:rPr>
              <a:t>2</a:t>
            </a:r>
            <a:r>
              <a:rPr lang="en-JM" sz="1200" dirty="0">
                <a:solidFill>
                  <a:schemeClr val="tx1"/>
                </a:solidFill>
                <a:latin typeface="Bebas Neue"/>
              </a:rPr>
              <a:t> </a:t>
            </a:r>
            <a:r>
              <a:rPr lang="en-JM" sz="1200" dirty="0" err="1">
                <a:solidFill>
                  <a:schemeClr val="tx1"/>
                </a:solidFill>
                <a:latin typeface="Bebas Neue"/>
              </a:rPr>
              <a:t>GREThA</a:t>
            </a:r>
            <a:r>
              <a:rPr lang="en-JM" sz="1200" dirty="0">
                <a:solidFill>
                  <a:schemeClr val="tx1"/>
                </a:solidFill>
                <a:latin typeface="Bebas Neue"/>
              </a:rPr>
              <a:t>,</a:t>
            </a:r>
            <a:r>
              <a:rPr lang="it-IT" sz="1200" dirty="0" err="1">
                <a:solidFill>
                  <a:schemeClr val="tx1"/>
                </a:solidFill>
                <a:latin typeface="Bebas Neue"/>
              </a:rPr>
              <a:t>Université</a:t>
            </a:r>
            <a:r>
              <a:rPr lang="it-IT" sz="1200" dirty="0">
                <a:solidFill>
                  <a:schemeClr val="tx1"/>
                </a:solidFill>
                <a:latin typeface="Bebas Neue"/>
              </a:rPr>
              <a:t> Montesquieu, Bordeaux IV</a:t>
            </a:r>
            <a:r>
              <a:rPr lang="en-JM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cs typeface="Bebas Neue"/>
              </a:rPr>
              <a:t> </a:t>
            </a:r>
            <a:endParaRPr lang="en-JM" sz="1200" dirty="0">
              <a:solidFill>
                <a:schemeClr val="tx1"/>
              </a:solidFill>
              <a:latin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42633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it-IT" sz="3400" b="1" dirty="0" err="1" smtClean="0"/>
              <a:t>Key</a:t>
            </a:r>
            <a:r>
              <a:rPr lang="it-IT" sz="3400" b="1" dirty="0" smtClean="0"/>
              <a:t> </a:t>
            </a:r>
            <a:r>
              <a:rPr lang="it-IT" sz="3400" b="1" dirty="0" err="1" smtClean="0"/>
              <a:t>research</a:t>
            </a:r>
            <a:r>
              <a:rPr lang="it-IT" sz="3400" b="1" dirty="0" smtClean="0"/>
              <a:t> </a:t>
            </a:r>
            <a:r>
              <a:rPr lang="it-IT" sz="3400" b="1" dirty="0" err="1" smtClean="0"/>
              <a:t>questions</a:t>
            </a:r>
            <a:r>
              <a:rPr lang="it-IT" sz="3400" b="1" dirty="0" smtClean="0"/>
              <a:t> </a:t>
            </a:r>
            <a:r>
              <a:rPr lang="it-IT" sz="3400" b="1" dirty="0" smtClean="0">
                <a:sym typeface="Wingdings" pitchFamily="2" charset="2"/>
              </a:rPr>
              <a:t>for </a:t>
            </a:r>
            <a:r>
              <a:rPr lang="it-IT" sz="3400" b="1" dirty="0" err="1" smtClean="0">
                <a:sym typeface="Wingdings" pitchFamily="2" charset="2"/>
              </a:rPr>
              <a:t>origin</a:t>
            </a:r>
            <a:r>
              <a:rPr lang="it-IT" sz="3400" b="1" dirty="0" smtClean="0">
                <a:sym typeface="Wingdings" pitchFamily="2" charset="2"/>
              </a:rPr>
              <a:t> </a:t>
            </a:r>
            <a:r>
              <a:rPr lang="it-IT" sz="3400" b="1" dirty="0" err="1" smtClean="0">
                <a:sym typeface="Wingdings" pitchFamily="2" charset="2"/>
              </a:rPr>
              <a:t>countries</a:t>
            </a:r>
            <a:endParaRPr lang="it-IT" sz="3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400" i="1" dirty="0" smtClean="0"/>
              <a:t>Net effect of: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2400" i="1" dirty="0" smtClean="0"/>
              <a:t>loss of </a:t>
            </a:r>
            <a:r>
              <a:rPr lang="en-GB" sz="2400" i="1" dirty="0"/>
              <a:t>human capital </a:t>
            </a:r>
            <a:r>
              <a:rPr lang="en-GB" sz="2400" dirty="0"/>
              <a:t>(“brain drain”) </a:t>
            </a:r>
            <a:endParaRPr lang="en-GB" sz="2400" dirty="0" smtClean="0"/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2400" dirty="0" smtClean="0"/>
              <a:t>(potential) </a:t>
            </a:r>
            <a:r>
              <a:rPr lang="en-GB" sz="2400" i="1" dirty="0"/>
              <a:t>compensating </a:t>
            </a:r>
            <a:r>
              <a:rPr lang="en-GB" sz="2400" i="1" dirty="0" smtClean="0"/>
              <a:t>mechanisms:</a:t>
            </a:r>
          </a:p>
          <a:p>
            <a:pPr marL="1428750" lvl="2" indent="-514350">
              <a:spcBef>
                <a:spcPts val="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GB" dirty="0" smtClean="0"/>
              <a:t>Knowledge </a:t>
            </a:r>
            <a:r>
              <a:rPr lang="en-GB" dirty="0"/>
              <a:t>spillovers from destination countries </a:t>
            </a:r>
            <a:endParaRPr lang="en-GB" dirty="0" smtClean="0"/>
          </a:p>
          <a:p>
            <a:pPr marL="1428750" lvl="2" indent="-514350">
              <a:spcBef>
                <a:spcPts val="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GB" dirty="0" smtClean="0"/>
              <a:t>Innovation by returnee </a:t>
            </a:r>
            <a:r>
              <a:rPr lang="en-GB" dirty="0"/>
              <a:t>S&amp;Es and entrepreneurs </a:t>
            </a:r>
          </a:p>
          <a:p>
            <a:pPr marL="552450" lvl="2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GB" i="1" dirty="0" smtClean="0"/>
              <a:t>Role </a:t>
            </a:r>
            <a:r>
              <a:rPr lang="en-GB" i="1" dirty="0"/>
              <a:t>of </a:t>
            </a:r>
            <a:r>
              <a:rPr lang="en-GB" i="1" dirty="0" smtClean="0"/>
              <a:t>intellectual property  (IP) in promoting (1) and (2) (</a:t>
            </a:r>
            <a:r>
              <a:rPr lang="en-GB" i="1" dirty="0" err="1" smtClean="0"/>
              <a:t>e.g.Fink</a:t>
            </a:r>
            <a:r>
              <a:rPr lang="en-GB" i="1" dirty="0" smtClean="0"/>
              <a:t> and </a:t>
            </a:r>
            <a:r>
              <a:rPr lang="en-GB" i="1" dirty="0" err="1" smtClean="0"/>
              <a:t>Maskus</a:t>
            </a:r>
            <a:r>
              <a:rPr lang="en-GB" i="1" dirty="0" smtClean="0"/>
              <a:t>, 2005)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2400" dirty="0" smtClean="0"/>
              <a:t>IP may attract investors </a:t>
            </a:r>
            <a:r>
              <a:rPr lang="en-GB" sz="2400" dirty="0" smtClean="0">
                <a:sym typeface="Wingdings" pitchFamily="2" charset="2"/>
              </a:rPr>
              <a:t> knowledge spillovers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2400" dirty="0" smtClean="0">
                <a:sym typeface="Wingdings" pitchFamily="2" charset="2"/>
              </a:rPr>
              <a:t>IP may promote returnee entrepreneurs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2400" dirty="0" smtClean="0">
                <a:sym typeface="Wingdings" pitchFamily="2" charset="2"/>
              </a:rPr>
              <a:t>IP may impede imitation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2400" dirty="0" smtClean="0">
                <a:sym typeface="Wingdings" pitchFamily="2" charset="2"/>
              </a:rPr>
              <a:t>Does IP decrease or increase transaction costs? (markets for technologies </a:t>
            </a:r>
            <a:r>
              <a:rPr lang="en-GB" sz="2400" dirty="0" err="1" smtClean="0">
                <a:sym typeface="Wingdings" pitchFamily="2" charset="2"/>
              </a:rPr>
              <a:t>vs</a:t>
            </a:r>
            <a:r>
              <a:rPr lang="en-GB" sz="2400" dirty="0" smtClean="0">
                <a:sym typeface="Wingdings" pitchFamily="2" charset="2"/>
              </a:rPr>
              <a:t> litigation costs)</a:t>
            </a:r>
            <a:endParaRPr lang="en-GB" sz="2400" dirty="0" smtClean="0"/>
          </a:p>
          <a:p>
            <a:pPr marL="552450" lvl="2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2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6728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sz="3200" b="1">
                <a:solidFill>
                  <a:srgbClr val="262626"/>
                </a:solidFill>
              </a:rPr>
              <a:t>Motivation</a:t>
            </a:r>
            <a:endParaRPr lang="en-JM" sz="3200" b="1" dirty="0">
              <a:solidFill>
                <a:srgbClr val="0070C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40</a:t>
            </a:fld>
            <a:endParaRPr lang="en-JM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533400" y="1905000"/>
            <a:ext cx="8229600" cy="2819400"/>
          </a:xfrm>
        </p:spPr>
        <p:txBody>
          <a:bodyPr/>
          <a:lstStyle/>
          <a:p>
            <a:pPr marL="0" indent="0" algn="l">
              <a:lnSpc>
                <a:spcPct val="125000"/>
              </a:lnSpc>
              <a:spcBef>
                <a:spcPts val="600"/>
              </a:spcBef>
              <a:defRPr/>
            </a:pPr>
            <a:r>
              <a:rPr lang="en-JM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/>
                <a:ea typeface="Tahoma" pitchFamily="34" charset="0"/>
              </a:rPr>
              <a:t>To </a:t>
            </a:r>
            <a:r>
              <a:rPr lang="en-JM" sz="1800" dirty="0">
                <a:latin typeface="Bebas Neue"/>
                <a:ea typeface="Tahoma" pitchFamily="34" charset="0"/>
              </a:rPr>
              <a:t>investigate the role of </a:t>
            </a:r>
            <a:r>
              <a:rPr lang="en-JM" sz="1800" i="1" dirty="0">
                <a:latin typeface="Bebas Neue"/>
                <a:ea typeface="Tahoma" pitchFamily="34" charset="0"/>
              </a:rPr>
              <a:t>diasporas</a:t>
            </a:r>
            <a:r>
              <a:rPr lang="en-JM" sz="1800" dirty="0">
                <a:latin typeface="Bebas Neue"/>
                <a:ea typeface="Tahoma" pitchFamily="34" charset="0"/>
              </a:rPr>
              <a:t> in knowledge diffusion, with reference to the specific case of:</a:t>
            </a:r>
          </a:p>
          <a:p>
            <a:pPr algn="l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JM" sz="1800" dirty="0">
                <a:latin typeface="Bebas Neue"/>
                <a:ea typeface="Tahoma" pitchFamily="34" charset="0"/>
              </a:rPr>
              <a:t>Migrant inventors in the US, from Asia and Europe</a:t>
            </a:r>
          </a:p>
          <a:p>
            <a:pPr algn="l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JM" sz="1800" dirty="0">
                <a:latin typeface="Bebas Neue"/>
                <a:ea typeface="Tahoma" pitchFamily="34" charset="0"/>
              </a:rPr>
              <a:t>Local vs international knowledge flows</a:t>
            </a:r>
          </a:p>
          <a:p>
            <a:pPr lvl="1">
              <a:lnSpc>
                <a:spcPct val="125000"/>
              </a:lnSpc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en-JM" sz="1800" i="1" dirty="0">
                <a:latin typeface="Bebas Neue"/>
                <a:ea typeface="Tahoma" pitchFamily="34" charset="0"/>
              </a:rPr>
              <a:t>Local</a:t>
            </a:r>
            <a:r>
              <a:rPr lang="en-JM" sz="1800" dirty="0">
                <a:latin typeface="Bebas Neue"/>
                <a:ea typeface="Tahoma" pitchFamily="34" charset="0"/>
              </a:rPr>
              <a:t>: relative weight of “ethnic” ties vs physical proximity (co-location) and social closeness on the network of inventors</a:t>
            </a:r>
          </a:p>
          <a:p>
            <a:pPr lvl="1">
              <a:lnSpc>
                <a:spcPct val="125000"/>
              </a:lnSpc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en-JM" sz="1800" i="1" dirty="0">
                <a:latin typeface="Bebas Neue"/>
                <a:ea typeface="Tahoma" pitchFamily="34" charset="0"/>
              </a:rPr>
              <a:t>International</a:t>
            </a:r>
            <a:r>
              <a:rPr lang="en-JM" sz="1800" dirty="0">
                <a:latin typeface="Bebas Neue"/>
                <a:ea typeface="Tahoma" pitchFamily="34" charset="0"/>
              </a:rPr>
              <a:t>: ethnic &amp; social ties vs multinationals and returnees</a:t>
            </a:r>
          </a:p>
        </p:txBody>
      </p:sp>
    </p:spTree>
    <p:extLst>
      <p:ext uri="{BB962C8B-B14F-4D97-AF65-F5344CB8AC3E}">
        <p14:creationId xmlns:p14="http://schemas.microsoft.com/office/powerpoint/2010/main" val="17273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sz="3200" b="1" dirty="0">
                <a:solidFill>
                  <a:srgbClr val="262626"/>
                </a:solidFill>
              </a:rPr>
              <a:t>Outline</a:t>
            </a:r>
            <a:endParaRPr lang="en-JM" sz="3200" b="1" dirty="0">
              <a:solidFill>
                <a:srgbClr val="0070C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41</a:t>
            </a:fld>
            <a:endParaRPr lang="en-JM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533400" y="1905000"/>
            <a:ext cx="7772400" cy="3200400"/>
          </a:xfrm>
        </p:spPr>
        <p:txBody>
          <a:bodyPr/>
          <a:lstStyle/>
          <a:p>
            <a:pPr marL="361950" indent="-36195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JM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/>
                <a:ea typeface="Tahoma" pitchFamily="34" charset="0"/>
              </a:rPr>
              <a:t>Background</a:t>
            </a:r>
          </a:p>
          <a:p>
            <a:pPr marL="361950" indent="-36195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JM" sz="2200" dirty="0">
                <a:latin typeface="Bebas Neue"/>
                <a:ea typeface="Tahoma" pitchFamily="34" charset="0"/>
              </a:rPr>
              <a:t>Research questions &amp; tests</a:t>
            </a:r>
            <a:endParaRPr lang="en-JM" sz="2200" dirty="0">
              <a:solidFill>
                <a:schemeClr val="tx1">
                  <a:lumMod val="85000"/>
                  <a:lumOff val="15000"/>
                </a:schemeClr>
              </a:solidFill>
              <a:latin typeface="Bebas Neue"/>
              <a:ea typeface="Tahoma" pitchFamily="34" charset="0"/>
            </a:endParaRPr>
          </a:p>
          <a:p>
            <a:pPr marL="361950" indent="-36195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JM" sz="2200" dirty="0">
                <a:latin typeface="Bebas Neue"/>
                <a:ea typeface="Tahoma" pitchFamily="34" charset="0"/>
              </a:rPr>
              <a:t>“Ethnic” inventor data</a:t>
            </a:r>
          </a:p>
          <a:p>
            <a:pPr marL="361950" indent="-36195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JM" sz="2200" dirty="0">
                <a:latin typeface="Bebas Neue"/>
                <a:ea typeface="Tahoma" pitchFamily="34" charset="0"/>
              </a:rPr>
              <a:t>Results</a:t>
            </a:r>
          </a:p>
          <a:p>
            <a:pPr marL="361950" indent="-36195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JM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/>
                <a:ea typeface="Tahoma" pitchFamily="34" charset="0"/>
              </a:rPr>
              <a:t>Conclusions</a:t>
            </a:r>
          </a:p>
          <a:p>
            <a:pPr marL="361950" indent="-361950" algn="l">
              <a:spcBef>
                <a:spcPts val="600"/>
              </a:spcBef>
              <a:defRPr/>
            </a:pPr>
            <a:r>
              <a:rPr lang="en-JM" sz="2200" dirty="0">
                <a:latin typeface="Bebas Neue"/>
                <a:ea typeface="Tahoma" pitchFamily="34" charset="0"/>
              </a:rPr>
              <a:t>-------------------------</a:t>
            </a:r>
            <a:endParaRPr lang="en-JM" sz="2200" dirty="0">
              <a:solidFill>
                <a:schemeClr val="tx1">
                  <a:lumMod val="85000"/>
                  <a:lumOff val="15000"/>
                </a:schemeClr>
              </a:solidFill>
              <a:latin typeface="Bebas Neue"/>
              <a:ea typeface="Tahoma" pitchFamily="34" charset="0"/>
            </a:endParaRPr>
          </a:p>
          <a:p>
            <a:pPr marL="361950" indent="-361950" algn="l">
              <a:spcBef>
                <a:spcPts val="600"/>
              </a:spcBef>
              <a:buFont typeface="+mj-lt"/>
              <a:buAutoNum type="arabicPeriod" startAt="6"/>
              <a:defRPr/>
            </a:pPr>
            <a:r>
              <a:rPr lang="en-JM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"/>
                <a:ea typeface="Tahoma" pitchFamily="34" charset="0"/>
              </a:rPr>
              <a:t>Back-up slides: IPC groups / networks of inventors / name disambiguation / ethnic matching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 startAt="6"/>
              <a:defRPr/>
            </a:pPr>
            <a:endParaRPr lang="en-JM" sz="2200" dirty="0">
              <a:solidFill>
                <a:schemeClr val="tx1">
                  <a:lumMod val="85000"/>
                  <a:lumOff val="15000"/>
                </a:schemeClr>
              </a:solidFill>
              <a:latin typeface="Bebas Neue"/>
              <a:ea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JM" sz="2200" dirty="0">
              <a:solidFill>
                <a:schemeClr val="tx1">
                  <a:lumMod val="85000"/>
                  <a:lumOff val="15000"/>
                </a:schemeClr>
              </a:solidFill>
              <a:latin typeface="Bebas Neue"/>
              <a:ea typeface="Tahoma" pitchFamily="34" charset="0"/>
            </a:endParaRPr>
          </a:p>
          <a:p>
            <a:pPr algn="r"/>
            <a:endParaRPr lang="en-JM" sz="2200" dirty="0">
              <a:solidFill>
                <a:schemeClr val="tx1">
                  <a:lumMod val="85000"/>
                  <a:lumOff val="15000"/>
                </a:schemeClr>
              </a:solidFill>
              <a:latin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5539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620000" cy="422672"/>
          </a:xfrm>
        </p:spPr>
        <p:txBody>
          <a:bodyPr>
            <a:normAutofit fontScale="90000"/>
          </a:bodyPr>
          <a:lstStyle/>
          <a:p>
            <a:r>
              <a:rPr lang="en-JM" sz="3200" b="1" dirty="0">
                <a:solidFill>
                  <a:srgbClr val="262626"/>
                </a:solidFill>
              </a:rPr>
              <a:t>1. Background </a:t>
            </a:r>
            <a:r>
              <a:rPr lang="en-JM" sz="3200" b="1" dirty="0">
                <a:solidFill>
                  <a:srgbClr val="262626"/>
                </a:solidFill>
                <a:sym typeface="Wingdings" panose="05000000000000000000" pitchFamily="2" charset="2"/>
              </a:rPr>
              <a:t>/</a:t>
            </a:r>
            <a:r>
              <a:rPr lang="en-JM" sz="3200" b="1" dirty="0" err="1">
                <a:solidFill>
                  <a:srgbClr val="262626"/>
                </a:solidFill>
                <a:sym typeface="Wingdings" panose="05000000000000000000" pitchFamily="2" charset="2"/>
              </a:rPr>
              <a:t>i</a:t>
            </a:r>
            <a:endParaRPr lang="en-JM" sz="3200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42</a:t>
            </a:fld>
            <a:endParaRPr lang="en-JM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686801" cy="5688632"/>
          </a:xfrm>
        </p:spPr>
        <p:txBody>
          <a:bodyPr/>
          <a:lstStyle/>
          <a:p>
            <a:pPr marL="266700" indent="-2667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JM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/>
                <a:ea typeface="Tahoma" pitchFamily="34" charset="0"/>
              </a:rPr>
              <a:t>Geography of innovation </a:t>
            </a:r>
            <a:r>
              <a:rPr lang="en-JM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/>
                <a:ea typeface="Tahoma" pitchFamily="34" charset="0"/>
                <a:sym typeface="Wingdings" panose="05000000000000000000" pitchFamily="2" charset="2"/>
              </a:rPr>
              <a:t> </a:t>
            </a:r>
            <a:r>
              <a:rPr lang="en-JM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/>
                <a:ea typeface="Tahoma" pitchFamily="34" charset="0"/>
              </a:rPr>
              <a:t>Localized Knowledge </a:t>
            </a:r>
            <a:r>
              <a:rPr lang="en-JM" sz="20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bas Neue"/>
                <a:ea typeface="Tahoma" pitchFamily="34" charset="0"/>
              </a:rPr>
              <a:t>Spillovers</a:t>
            </a:r>
            <a:r>
              <a:rPr lang="en-JM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/>
                <a:ea typeface="Tahoma" pitchFamily="34" charset="0"/>
              </a:rPr>
              <a:t> (LKS)</a:t>
            </a:r>
          </a:p>
          <a:p>
            <a:pPr marL="542925" lvl="1" indent="-276225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JM" sz="2000" dirty="0" smtClean="0">
                <a:latin typeface="Bebas Neue"/>
                <a:ea typeface="Tahoma" pitchFamily="34" charset="0"/>
              </a:rPr>
              <a:t>Jaffe &amp; al.’s (1993) test on </a:t>
            </a:r>
            <a:r>
              <a:rPr lang="en-JM" sz="2000" dirty="0" smtClean="0">
                <a:solidFill>
                  <a:srgbClr val="FF0000"/>
                </a:solidFill>
                <a:latin typeface="Bebas Neue"/>
                <a:ea typeface="Tahoma" pitchFamily="34" charset="0"/>
              </a:rPr>
              <a:t>co-localization of patent citations </a:t>
            </a:r>
            <a:r>
              <a:rPr lang="en-JM" sz="2000" dirty="0" smtClean="0">
                <a:latin typeface="Bebas Neue"/>
                <a:ea typeface="Tahoma" pitchFamily="34" charset="0"/>
              </a:rPr>
              <a:t>(JTH test</a:t>
            </a:r>
            <a:r>
              <a:rPr lang="en-JM" sz="2000" dirty="0">
                <a:latin typeface="Bebas Neue"/>
                <a:ea typeface="Tahoma" pitchFamily="34" charset="0"/>
              </a:rPr>
              <a:t> </a:t>
            </a:r>
            <a:r>
              <a:rPr lang="en-JM" sz="2000" dirty="0" smtClean="0">
                <a:latin typeface="Bebas Neue"/>
                <a:ea typeface="Tahoma" pitchFamily="34" charset="0"/>
                <a:sym typeface="Wingdings" panose="05000000000000000000" pitchFamily="2" charset="2"/>
              </a:rPr>
              <a:t></a:t>
            </a:r>
            <a:r>
              <a:rPr lang="en-JM" sz="2000" dirty="0" smtClean="0">
                <a:latin typeface="Bebas Neue"/>
                <a:ea typeface="Tahoma" pitchFamily="34" charset="0"/>
              </a:rPr>
              <a:t> </a:t>
            </a:r>
            <a:r>
              <a:rPr lang="en-JM" sz="2000" spc="-50" dirty="0">
                <a:solidFill>
                  <a:schemeClr val="bg1">
                    <a:lumMod val="50000"/>
                  </a:schemeClr>
                </a:solidFill>
                <a:latin typeface="Bebas Neue"/>
                <a:ea typeface="Tahoma" pitchFamily="34" charset="0"/>
              </a:rPr>
              <a:t>Thompson &amp; Fox-Kean, 2005; </a:t>
            </a:r>
            <a:r>
              <a:rPr lang="en-JM" sz="2000" spc="-50" dirty="0" err="1">
                <a:solidFill>
                  <a:schemeClr val="bg1">
                    <a:lumMod val="50000"/>
                  </a:schemeClr>
                </a:solidFill>
                <a:latin typeface="Bebas Neue"/>
                <a:ea typeface="Tahoma" pitchFamily="34" charset="0"/>
              </a:rPr>
              <a:t>Alcacer</a:t>
            </a:r>
            <a:r>
              <a:rPr lang="en-JM" sz="2000" spc="-50" dirty="0">
                <a:solidFill>
                  <a:schemeClr val="bg1">
                    <a:lumMod val="50000"/>
                  </a:schemeClr>
                </a:solidFill>
                <a:latin typeface="Bebas Neue"/>
                <a:ea typeface="Tahoma" pitchFamily="34" charset="0"/>
              </a:rPr>
              <a:t> &amp; </a:t>
            </a:r>
            <a:r>
              <a:rPr lang="en-JM" sz="2000" spc="-50" dirty="0" err="1">
                <a:solidFill>
                  <a:schemeClr val="bg1">
                    <a:lumMod val="50000"/>
                  </a:schemeClr>
                </a:solidFill>
                <a:latin typeface="Bebas Neue"/>
                <a:ea typeface="Tahoma" pitchFamily="34" charset="0"/>
              </a:rPr>
              <a:t>Gittelman</a:t>
            </a:r>
            <a:r>
              <a:rPr lang="en-JM" sz="2000" spc="-50" dirty="0">
                <a:solidFill>
                  <a:schemeClr val="bg1">
                    <a:lumMod val="50000"/>
                  </a:schemeClr>
                </a:solidFill>
                <a:latin typeface="Bebas Neue"/>
                <a:ea typeface="Tahoma" pitchFamily="34" charset="0"/>
              </a:rPr>
              <a:t>, 2006; Singh &amp; Marx, 2013</a:t>
            </a:r>
            <a:r>
              <a:rPr lang="en-JM" sz="2000" dirty="0" smtClean="0">
                <a:latin typeface="Bebas Neue"/>
                <a:ea typeface="Tahoma" pitchFamily="34" charset="0"/>
              </a:rPr>
              <a:t>)</a:t>
            </a:r>
          </a:p>
          <a:p>
            <a:pPr marL="542925" lvl="1" indent="-276225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JM" sz="2000" dirty="0" smtClean="0">
                <a:latin typeface="Bebas Neue"/>
                <a:ea typeface="Tahoma" pitchFamily="34" charset="0"/>
              </a:rPr>
              <a:t>Role of </a:t>
            </a:r>
            <a:r>
              <a:rPr lang="en-JM" sz="2000" dirty="0" smtClean="0">
                <a:solidFill>
                  <a:srgbClr val="FF0000"/>
                </a:solidFill>
                <a:latin typeface="Bebas Neue"/>
                <a:ea typeface="Tahoma" pitchFamily="34" charset="0"/>
              </a:rPr>
              <a:t>social proximity</a:t>
            </a:r>
            <a:r>
              <a:rPr lang="en-JM" sz="2000" dirty="0" smtClean="0">
                <a:latin typeface="Bebas Neue"/>
                <a:ea typeface="Tahoma" pitchFamily="34" charset="0"/>
              </a:rPr>
              <a:t>: co-</a:t>
            </a:r>
            <a:r>
              <a:rPr lang="en-JM" sz="2000" dirty="0" err="1" smtClean="0">
                <a:latin typeface="Bebas Neue"/>
                <a:ea typeface="Tahoma" pitchFamily="34" charset="0"/>
              </a:rPr>
              <a:t>inventorship</a:t>
            </a:r>
            <a:r>
              <a:rPr lang="en-JM" sz="2000" dirty="0" smtClean="0">
                <a:latin typeface="Bebas Neue"/>
                <a:ea typeface="Tahoma" pitchFamily="34" charset="0"/>
              </a:rPr>
              <a:t>, inventors’ mobility and </a:t>
            </a:r>
            <a:r>
              <a:rPr lang="en-JM" sz="2000" dirty="0" smtClean="0">
                <a:solidFill>
                  <a:srgbClr val="FF0000"/>
                </a:solidFill>
                <a:latin typeface="Bebas Neue"/>
                <a:ea typeface="Tahoma" pitchFamily="34" charset="0"/>
              </a:rPr>
              <a:t>networks of inventors </a:t>
            </a:r>
            <a:r>
              <a:rPr lang="en-JM" sz="2000" spc="-50" dirty="0">
                <a:latin typeface="Bebas Neue"/>
                <a:ea typeface="Tahoma" pitchFamily="34" charset="0"/>
              </a:rPr>
              <a:t>(</a:t>
            </a:r>
            <a:r>
              <a:rPr lang="en-JM" sz="2000" spc="-50" dirty="0">
                <a:solidFill>
                  <a:schemeClr val="bg1">
                    <a:lumMod val="50000"/>
                  </a:schemeClr>
                </a:solidFill>
                <a:latin typeface="Bebas Neue"/>
                <a:ea typeface="Tahoma" pitchFamily="34" charset="0"/>
              </a:rPr>
              <a:t>Almeida &amp; </a:t>
            </a:r>
            <a:r>
              <a:rPr lang="en-JM" sz="2000" spc="-50" dirty="0" err="1">
                <a:solidFill>
                  <a:schemeClr val="bg1">
                    <a:lumMod val="50000"/>
                  </a:schemeClr>
                </a:solidFill>
                <a:latin typeface="Bebas Neue"/>
                <a:ea typeface="Tahoma" pitchFamily="34" charset="0"/>
              </a:rPr>
              <a:t>Kogut</a:t>
            </a:r>
            <a:r>
              <a:rPr lang="en-JM" sz="2000" spc="-50" dirty="0">
                <a:solidFill>
                  <a:schemeClr val="bg1">
                    <a:lumMod val="50000"/>
                  </a:schemeClr>
                </a:solidFill>
                <a:latin typeface="Bebas Neue"/>
                <a:ea typeface="Tahoma" pitchFamily="34" charset="0"/>
              </a:rPr>
              <a:t>, 1999; Agrawal &amp; al.,  2006; </a:t>
            </a:r>
            <a:r>
              <a:rPr lang="en-JM" sz="2000" spc="-50" dirty="0" err="1">
                <a:solidFill>
                  <a:schemeClr val="bg1">
                    <a:lumMod val="50000"/>
                  </a:schemeClr>
                </a:solidFill>
                <a:latin typeface="Bebas Neue"/>
                <a:ea typeface="Tahoma" pitchFamily="34" charset="0"/>
              </a:rPr>
              <a:t>Breschi</a:t>
            </a:r>
            <a:r>
              <a:rPr lang="en-JM" sz="2000" spc="-50" dirty="0">
                <a:solidFill>
                  <a:schemeClr val="bg1">
                    <a:lumMod val="50000"/>
                  </a:schemeClr>
                </a:solidFill>
                <a:latin typeface="Bebas Neue"/>
                <a:ea typeface="Tahoma" pitchFamily="34" charset="0"/>
              </a:rPr>
              <a:t> &amp; </a:t>
            </a:r>
            <a:r>
              <a:rPr lang="en-JM" sz="2000" spc="-50" dirty="0" err="1">
                <a:solidFill>
                  <a:schemeClr val="bg1">
                    <a:lumMod val="50000"/>
                  </a:schemeClr>
                </a:solidFill>
                <a:latin typeface="Bebas Neue"/>
                <a:ea typeface="Tahoma" pitchFamily="34" charset="0"/>
              </a:rPr>
              <a:t>Lissoni</a:t>
            </a:r>
            <a:r>
              <a:rPr lang="en-JM" sz="2000" spc="-50" dirty="0">
                <a:solidFill>
                  <a:schemeClr val="bg1">
                    <a:lumMod val="50000"/>
                  </a:schemeClr>
                </a:solidFill>
                <a:latin typeface="Bebas Neue"/>
                <a:ea typeface="Tahoma" pitchFamily="34" charset="0"/>
              </a:rPr>
              <a:t>, 2009</a:t>
            </a:r>
            <a:r>
              <a:rPr lang="en-JM" sz="2000" spc="-50" dirty="0">
                <a:latin typeface="Bebas Neue"/>
                <a:ea typeface="Tahoma" pitchFamily="34" charset="0"/>
              </a:rPr>
              <a:t>)</a:t>
            </a:r>
          </a:p>
          <a:p>
            <a:pPr marL="542925" lvl="1" indent="-276225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JM" sz="2000" dirty="0" smtClean="0">
                <a:latin typeface="Bebas Neue"/>
                <a:ea typeface="Tahoma" pitchFamily="34" charset="0"/>
              </a:rPr>
              <a:t>“</a:t>
            </a:r>
            <a:r>
              <a:rPr lang="en-JM" sz="2000" dirty="0" smtClean="0">
                <a:solidFill>
                  <a:srgbClr val="FF0000"/>
                </a:solidFill>
                <a:latin typeface="Bebas Neue"/>
                <a:ea typeface="Tahoma" pitchFamily="34" charset="0"/>
              </a:rPr>
              <a:t>Ethnicity</a:t>
            </a:r>
            <a:r>
              <a:rPr lang="en-JM" sz="2000" dirty="0" smtClean="0">
                <a:latin typeface="Bebas Neue"/>
                <a:ea typeface="Tahoma" pitchFamily="34" charset="0"/>
              </a:rPr>
              <a:t>” as further instance of </a:t>
            </a:r>
            <a:r>
              <a:rPr lang="en-JM" sz="2000" dirty="0" smtClean="0">
                <a:solidFill>
                  <a:srgbClr val="FF0000"/>
                </a:solidFill>
                <a:latin typeface="Bebas Neue"/>
                <a:ea typeface="Tahoma" pitchFamily="34" charset="0"/>
              </a:rPr>
              <a:t>social proximity</a:t>
            </a:r>
            <a:r>
              <a:rPr lang="en-JM" sz="2000" dirty="0" smtClean="0">
                <a:latin typeface="Bebas Neue"/>
                <a:ea typeface="Tahoma" pitchFamily="34" charset="0"/>
              </a:rPr>
              <a:t> </a:t>
            </a:r>
            <a:r>
              <a:rPr lang="en-JM" sz="2000" spc="-50" dirty="0">
                <a:latin typeface="Bebas Neue"/>
                <a:ea typeface="Tahoma" pitchFamily="34" charset="0"/>
              </a:rPr>
              <a:t>(</a:t>
            </a:r>
            <a:r>
              <a:rPr lang="en-JM" sz="2000" spc="-50" dirty="0">
                <a:solidFill>
                  <a:schemeClr val="bg1">
                    <a:lumMod val="50000"/>
                  </a:schemeClr>
                </a:solidFill>
                <a:latin typeface="Bebas Neue"/>
                <a:ea typeface="Tahoma" pitchFamily="34" charset="0"/>
              </a:rPr>
              <a:t>Agrawal &amp; al., 2008; Almeida &amp; al., 2010</a:t>
            </a:r>
            <a:r>
              <a:rPr lang="en-JM" sz="2000" spc="-50" dirty="0">
                <a:latin typeface="Bebas Neue"/>
                <a:ea typeface="Tahoma" pitchFamily="34" charset="0"/>
              </a:rPr>
              <a:t>)</a:t>
            </a:r>
            <a:endParaRPr lang="en-JM" sz="2000" spc="-50" dirty="0">
              <a:solidFill>
                <a:schemeClr val="tx1">
                  <a:lumMod val="85000"/>
                  <a:lumOff val="15000"/>
                </a:schemeClr>
              </a:solidFill>
              <a:latin typeface="Bebas Neue"/>
              <a:ea typeface="Tahoma" pitchFamily="34" charset="0"/>
            </a:endParaRPr>
          </a:p>
          <a:p>
            <a:pPr marL="266700" indent="-2667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JM" sz="2000" b="1" u="sng" dirty="0">
                <a:latin typeface="Bebas Neue"/>
                <a:ea typeface="Tahoma" pitchFamily="34" charset="0"/>
              </a:rPr>
              <a:t>Migration studies </a:t>
            </a:r>
            <a:r>
              <a:rPr lang="en-JM" sz="2000" b="1" u="sng" dirty="0">
                <a:latin typeface="Bebas Neue"/>
                <a:ea typeface="Tahoma" pitchFamily="34" charset="0"/>
                <a:sym typeface="Wingdings" panose="05000000000000000000" pitchFamily="2" charset="2"/>
              </a:rPr>
              <a:t> </a:t>
            </a:r>
            <a:r>
              <a:rPr lang="en-JM" sz="2000" b="1" u="sng" dirty="0">
                <a:latin typeface="Bebas Neue"/>
                <a:ea typeface="Tahoma" pitchFamily="34" charset="0"/>
              </a:rPr>
              <a:t>Brain gain vs Brain </a:t>
            </a:r>
          </a:p>
          <a:p>
            <a:pPr marL="542925" lvl="1" indent="-276225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JM" sz="2000" dirty="0" smtClean="0">
                <a:latin typeface="Bebas Neue"/>
                <a:ea typeface="Tahoma" pitchFamily="34" charset="0"/>
              </a:rPr>
              <a:t>Brain gain channels: </a:t>
            </a:r>
            <a:r>
              <a:rPr lang="en-GB" sz="2000" dirty="0" smtClean="0">
                <a:latin typeface="Bebas Neue"/>
              </a:rPr>
              <a:t>MNEs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Bebas Neue"/>
              </a:rPr>
              <a:t>(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latin typeface="Bebas Neue"/>
              </a:rPr>
              <a:t>Fink &amp; </a:t>
            </a:r>
            <a:r>
              <a:rPr lang="en-GB" sz="2000" spc="-50" dirty="0" err="1">
                <a:solidFill>
                  <a:schemeClr val="bg1">
                    <a:lumMod val="50000"/>
                  </a:schemeClr>
                </a:solidFill>
                <a:latin typeface="Bebas Neue"/>
              </a:rPr>
              <a:t>Maskus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latin typeface="Bebas Neue"/>
              </a:rPr>
              <a:t>, 2005; Foley &amp; Kerr, 2011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Bebas Neue"/>
              </a:rPr>
              <a:t>)</a:t>
            </a:r>
            <a:r>
              <a:rPr lang="en-GB" sz="2000" dirty="0" smtClean="0">
                <a:latin typeface="Bebas Neue"/>
              </a:rPr>
              <a:t>; diaspora associations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Bebas Neue"/>
              </a:rPr>
              <a:t>(Meyer, 2001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Bebas Neue"/>
              </a:rPr>
              <a:t>)</a:t>
            </a:r>
            <a:r>
              <a:rPr lang="en-GB" sz="2000" dirty="0" smtClean="0">
                <a:latin typeface="Bebas Neue"/>
              </a:rPr>
              <a:t>; returnee migration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Bebas Neue"/>
              </a:rPr>
              <a:t>(</a:t>
            </a:r>
            <a:r>
              <a:rPr lang="en-GB" sz="2000" spc="-50" dirty="0" err="1">
                <a:solidFill>
                  <a:schemeClr val="bg1">
                    <a:lumMod val="50000"/>
                  </a:schemeClr>
                </a:solidFill>
                <a:latin typeface="Bebas Neue"/>
              </a:rPr>
              <a:t>Alnuaimi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latin typeface="Bebas Neue"/>
              </a:rPr>
              <a:t> &amp; al., 2012; Nanda a&amp; Khanna, 2010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Bebas Neue"/>
              </a:rPr>
              <a:t>)</a:t>
            </a:r>
            <a:r>
              <a:rPr lang="en-GB" sz="2000" dirty="0" smtClean="0">
                <a:latin typeface="Bebas Neue"/>
              </a:rPr>
              <a:t>; returnee entrepreneurship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Bebas Neue"/>
              </a:rPr>
              <a:t>(</a:t>
            </a:r>
            <a:r>
              <a:rPr lang="en-GB" sz="2000" spc="-50" dirty="0" err="1">
                <a:solidFill>
                  <a:schemeClr val="bg1">
                    <a:lumMod val="50000"/>
                  </a:schemeClr>
                </a:solidFill>
                <a:latin typeface="Bebas Neue"/>
              </a:rPr>
              <a:t>Saxenian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latin typeface="Bebas Neue"/>
              </a:rPr>
              <a:t>, 2006; Kenney &amp; al., 2013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Bebas Neue"/>
              </a:rPr>
              <a:t>)</a:t>
            </a:r>
            <a:endParaRPr lang="en-GB" sz="2000" dirty="0" smtClean="0">
              <a:solidFill>
                <a:schemeClr val="tx1"/>
              </a:solidFill>
              <a:latin typeface="Bebas Neue"/>
            </a:endParaRPr>
          </a:p>
          <a:p>
            <a:pPr marL="542925" lvl="1" indent="-276225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rgbClr val="FF0000"/>
                </a:solidFill>
                <a:latin typeface="Bebas Neue"/>
                <a:ea typeface="Tahoma" pitchFamily="34" charset="0"/>
              </a:rPr>
              <a:t>Home country’s citations to patents by migrant (“ethnic”) inventors </a:t>
            </a:r>
            <a:r>
              <a:rPr lang="en-GB" sz="2000" dirty="0" smtClean="0">
                <a:solidFill>
                  <a:schemeClr val="tx1"/>
                </a:solidFill>
                <a:latin typeface="Bebas Neue"/>
                <a:ea typeface="Tahoma" pitchFamily="34" charset="0"/>
              </a:rPr>
              <a:t>(Kerr, 2008; Agrawal et al., 2011)</a:t>
            </a:r>
            <a:endParaRPr lang="en-JM" sz="2000" dirty="0" smtClean="0">
              <a:solidFill>
                <a:schemeClr val="tx1"/>
              </a:solidFill>
              <a:latin typeface="Bebas Neue"/>
              <a:ea typeface="Tahoma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39552" y="3284984"/>
            <a:ext cx="3810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39552" y="5661248"/>
            <a:ext cx="3810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76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20000" cy="422672"/>
          </a:xfrm>
        </p:spPr>
        <p:txBody>
          <a:bodyPr>
            <a:normAutofit fontScale="90000"/>
          </a:bodyPr>
          <a:lstStyle/>
          <a:p>
            <a:r>
              <a:rPr lang="en-JM" sz="3200" b="1" dirty="0">
                <a:solidFill>
                  <a:srgbClr val="262626"/>
                </a:solidFill>
              </a:rPr>
              <a:t>1. Background </a:t>
            </a:r>
            <a:r>
              <a:rPr lang="en-JM" sz="3200" b="1" dirty="0">
                <a:solidFill>
                  <a:srgbClr val="262626"/>
                </a:solidFill>
                <a:sym typeface="Wingdings" panose="05000000000000000000" pitchFamily="2" charset="2"/>
              </a:rPr>
              <a:t>/ii</a:t>
            </a:r>
            <a:endParaRPr lang="en-JM" sz="3200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43</a:t>
            </a:fld>
            <a:endParaRPr lang="en-JM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467725" cy="3581400"/>
          </a:xfrm>
        </p:spPr>
        <p:txBody>
          <a:bodyPr/>
          <a:lstStyle/>
          <a:p>
            <a:pPr marL="266700" indent="-2667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JM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/>
                <a:ea typeface="Tahoma" pitchFamily="34" charset="0"/>
              </a:rPr>
              <a:t>Geography of innovation</a:t>
            </a:r>
          </a:p>
          <a:p>
            <a:pPr marL="542925" lvl="1" indent="-276225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JM" sz="2000" dirty="0" smtClean="0">
                <a:latin typeface="Bebas Neue"/>
                <a:ea typeface="Tahoma" pitchFamily="34" charset="0"/>
              </a:rPr>
              <a:t>Weak evidence of inventor co-ethnicity’s correlation to diffusion (probability to observe a citation between two patent)</a:t>
            </a:r>
          </a:p>
          <a:p>
            <a:pPr marL="542925" lvl="1" indent="-276225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JM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/>
                <a:ea typeface="Tahoma" pitchFamily="34" charset="0"/>
              </a:rPr>
              <a:t>Co-ethnicity as substitute for co-location</a:t>
            </a:r>
          </a:p>
          <a:p>
            <a:pPr marL="542925" lvl="1" indent="-276225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JM" sz="2000" spc="-50" dirty="0">
                <a:latin typeface="Bebas Neue"/>
                <a:ea typeface="Tahoma" pitchFamily="34" charset="0"/>
              </a:rPr>
              <a:t>Exclusive focus on India </a:t>
            </a:r>
            <a:r>
              <a:rPr lang="en-JM" sz="2000" spc="-5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 reminds of classic research question in migration studies: is the Indian diaspora exceptional?</a:t>
            </a:r>
            <a:endParaRPr lang="en-JM" sz="2000" spc="-50" dirty="0">
              <a:solidFill>
                <a:schemeClr val="tx1">
                  <a:lumMod val="85000"/>
                  <a:lumOff val="15000"/>
                </a:schemeClr>
              </a:solidFill>
              <a:latin typeface="Bebas Neue"/>
              <a:ea typeface="Tahoma" pitchFamily="34" charset="0"/>
            </a:endParaRPr>
          </a:p>
          <a:p>
            <a:pPr marL="266700" indent="-266700" algn="l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JM" sz="2000" b="1" dirty="0">
                <a:latin typeface="Bebas Neue"/>
                <a:ea typeface="Tahoma" pitchFamily="34" charset="0"/>
              </a:rPr>
              <a:t>Migration studies  </a:t>
            </a:r>
          </a:p>
          <a:p>
            <a:pPr marL="542925" lvl="1" indent="-276225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latin typeface="Bebas Neue"/>
                <a:ea typeface="Tahoma" pitchFamily="34" charset="0"/>
              </a:rPr>
              <a:t>Evidence of </a:t>
            </a:r>
            <a:r>
              <a:rPr lang="en-JM" sz="2000" dirty="0" smtClean="0">
                <a:latin typeface="Bebas Neue"/>
                <a:ea typeface="Tahoma" pitchFamily="34" charset="0"/>
              </a:rPr>
              <a:t>inventor’s home-country bias in diffusion patterns, albeit stronger for China and India (possibly only in Electronics and IT)</a:t>
            </a:r>
          </a:p>
          <a:p>
            <a:pPr marL="542925" lvl="1" indent="-276225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JM" sz="2000" dirty="0" smtClean="0">
                <a:solidFill>
                  <a:schemeClr val="tx1"/>
                </a:solidFill>
                <a:latin typeface="Bebas Neue"/>
                <a:ea typeface="Tahoma" pitchFamily="34" charset="0"/>
              </a:rPr>
              <a:t>US-bias as destination country &amp; China/India bias as </a:t>
            </a:r>
            <a:r>
              <a:rPr lang="en-JM" sz="2000" dirty="0" err="1" smtClean="0">
                <a:solidFill>
                  <a:schemeClr val="tx1"/>
                </a:solidFill>
                <a:latin typeface="Bebas Neue"/>
                <a:ea typeface="Tahoma" pitchFamily="34" charset="0"/>
              </a:rPr>
              <a:t>CoO</a:t>
            </a:r>
            <a:endParaRPr lang="en-GB" sz="2000" dirty="0" smtClean="0">
              <a:solidFill>
                <a:schemeClr val="tx1"/>
              </a:solidFill>
              <a:latin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7149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sz="3200" b="1" dirty="0">
                <a:solidFill>
                  <a:srgbClr val="262626"/>
                </a:solidFill>
              </a:rPr>
              <a:t>2. Research questions &amp; tests /</a:t>
            </a:r>
            <a:r>
              <a:rPr lang="en-JM" sz="3200" b="1" dirty="0" err="1">
                <a:solidFill>
                  <a:srgbClr val="262626"/>
                </a:solidFill>
              </a:rPr>
              <a:t>i</a:t>
            </a:r>
            <a:endParaRPr lang="en-JM" sz="3200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44</a:t>
            </a:fld>
            <a:endParaRPr lang="en-JM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8305800" cy="3090310"/>
          </a:xfrm>
        </p:spPr>
        <p:txBody>
          <a:bodyPr/>
          <a:lstStyle/>
          <a:p>
            <a:pPr algn="l">
              <a:spcBef>
                <a:spcPts val="1200"/>
              </a:spcBef>
              <a:spcAft>
                <a:spcPts val="1200"/>
              </a:spcAft>
              <a:buAutoNum type="arabicParenR"/>
              <a:defRPr/>
            </a:pPr>
            <a:r>
              <a:rPr lang="en-JM" sz="2000" dirty="0">
                <a:latin typeface="Bebas Neue"/>
                <a:ea typeface="Tahoma" pitchFamily="34" charset="0"/>
              </a:rPr>
              <a:t>DIASPORA EFFECT: </a:t>
            </a:r>
            <a:r>
              <a:rPr lang="en-GB" sz="2000" dirty="0">
                <a:latin typeface="Bebas Neue"/>
              </a:rPr>
              <a:t>foreign inventors of the same ethnic group and active in the same country of destination have a higher propensity to cite one another’s patents, as opposed to patents by other inventors, other things being equal and excluding self-citations at the company level. 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buAutoNum type="arabicParenR"/>
              <a:defRPr/>
            </a:pPr>
            <a:r>
              <a:rPr lang="en-GB" sz="2000" dirty="0">
                <a:latin typeface="Bebas Neue"/>
                <a:ea typeface="Tahoma" pitchFamily="34" charset="0"/>
              </a:rPr>
              <a:t>BRAIN GAIN EFFECT: patents by </a:t>
            </a:r>
            <a:r>
              <a:rPr lang="en-GB" sz="2000" dirty="0">
                <a:latin typeface="Bebas Neue"/>
              </a:rPr>
              <a:t>foreign inventors of the same ethnic group and active in the same country of destination also disproportionately cited by inventors in their countries of origin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buAutoNum type="arabicParenR"/>
              <a:defRPr/>
            </a:pPr>
            <a:r>
              <a:rPr lang="en-GB" sz="2000" dirty="0">
                <a:latin typeface="Bebas Neue"/>
              </a:rPr>
              <a:t>INTERACTIONS: how do these effects interact with individuals’ location in space and on the network of inventors?</a:t>
            </a:r>
          </a:p>
        </p:txBody>
      </p:sp>
    </p:spTree>
    <p:extLst>
      <p:ext uri="{BB962C8B-B14F-4D97-AF65-F5344CB8AC3E}">
        <p14:creationId xmlns:p14="http://schemas.microsoft.com/office/powerpoint/2010/main" val="24905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sz="3200" b="1" dirty="0">
                <a:solidFill>
                  <a:srgbClr val="262626"/>
                </a:solidFill>
              </a:rPr>
              <a:t>2. Research questions &amp; tests /ii</a:t>
            </a:r>
            <a:endParaRPr lang="en-JM" sz="3200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45</a:t>
            </a:fld>
            <a:endParaRPr lang="en-JM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905000"/>
            <a:ext cx="2743200" cy="381000"/>
          </a:xfrm>
        </p:spPr>
        <p:txBody>
          <a:bodyPr/>
          <a:lstStyle/>
          <a:p>
            <a:pPr marL="0" indent="0"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n-JM" sz="2000" b="1" dirty="0">
                <a:latin typeface="Bebas Neue"/>
                <a:ea typeface="Tahoma" pitchFamily="34" charset="0"/>
              </a:rPr>
              <a:t>Basic test:</a:t>
            </a:r>
          </a:p>
          <a:p>
            <a:pPr marL="0" indent="0" algn="l">
              <a:spcBef>
                <a:spcPts val="1200"/>
              </a:spcBef>
              <a:spcAft>
                <a:spcPts val="1200"/>
              </a:spcAft>
              <a:defRPr/>
            </a:pPr>
            <a:endParaRPr lang="en-JM" sz="2000" dirty="0">
              <a:latin typeface="Bebas Neue"/>
              <a:ea typeface="Tahom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1"/>
            <a:ext cx="2590800" cy="761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000" b="1" dirty="0">
                <a:latin typeface="Bebas Neue"/>
                <a:cs typeface="Arial" pitchFamily="34" charset="0"/>
              </a:rPr>
              <a:t>Ethnic inventors’ </a:t>
            </a:r>
          </a:p>
          <a:p>
            <a:pPr algn="ctr" eaLnBrk="0" hangingPunct="0"/>
            <a:r>
              <a:rPr lang="en-GB" sz="2000" b="1" dirty="0">
                <a:latin typeface="Bebas Neue"/>
                <a:cs typeface="Arial" pitchFamily="34" charset="0"/>
              </a:rPr>
              <a:t>cited </a:t>
            </a:r>
            <a:r>
              <a:rPr lang="en-GB" sz="2000" dirty="0">
                <a:latin typeface="Bebas Neue"/>
                <a:cs typeface="Arial" pitchFamily="34" charset="0"/>
              </a:rPr>
              <a:t>patents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03292" y="2427289"/>
            <a:ext cx="2583309" cy="3159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000" b="1" dirty="0">
                <a:latin typeface="Bebas Neue"/>
                <a:cs typeface="Arial" pitchFamily="34" charset="0"/>
              </a:rPr>
              <a:t>Citing</a:t>
            </a:r>
            <a:r>
              <a:rPr lang="en-GB" sz="2000" dirty="0">
                <a:latin typeface="Bebas Neue"/>
                <a:cs typeface="Arial" pitchFamily="34" charset="0"/>
              </a:rPr>
              <a:t> patents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3352800" y="2590800"/>
            <a:ext cx="10801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sz="200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495801" y="3124200"/>
            <a:ext cx="2583309" cy="6271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000" b="1" dirty="0">
                <a:latin typeface="Bebas Neue"/>
                <a:cs typeface="Arial" pitchFamily="34" charset="0"/>
              </a:rPr>
              <a:t>Control</a:t>
            </a:r>
            <a:r>
              <a:rPr lang="en-GB" sz="2000" dirty="0">
                <a:latin typeface="Bebas Neue"/>
                <a:cs typeface="Arial" pitchFamily="34" charset="0"/>
              </a:rPr>
              <a:t> patents </a:t>
            </a:r>
          </a:p>
          <a:p>
            <a:pPr algn="ctr" eaLnBrk="0" hangingPunct="0"/>
            <a:r>
              <a:rPr lang="en-GB" sz="2000" dirty="0">
                <a:latin typeface="Bebas Neue"/>
                <a:cs typeface="Arial" pitchFamily="34" charset="0"/>
              </a:rPr>
              <a:t>(same year &amp; IPC group)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791200" y="2819400"/>
            <a:ext cx="0" cy="27545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sz="2000"/>
          </a:p>
        </p:txBody>
      </p:sp>
      <p:sp>
        <p:nvSpPr>
          <p:cNvPr id="4" name="ZoneTexte 3"/>
          <p:cNvSpPr txBox="1"/>
          <p:nvPr/>
        </p:nvSpPr>
        <p:spPr>
          <a:xfrm>
            <a:off x="7162800" y="1905000"/>
            <a:ext cx="1447800" cy="193899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/>
              <a:t>y = citation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=1</a:t>
            </a:r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=0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4572000"/>
                <a:ext cx="77724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it-IT" sz="2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REGRESSION: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    </m:t>
                    </m:r>
                    <m:r>
                      <a:rPr lang="it-IT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𝑃𝑟𝑜𝑏</m:t>
                    </m:r>
                    <m:d>
                      <m:dPr>
                        <m:ctrlP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Arial" pitchFamily="34" charset="0"/>
                          </a:rPr>
                          <m:t>𝑦</m:t>
                        </m:r>
                        <m:r>
                          <a:rPr lang="it-IT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Arial" pitchFamily="34" charset="0"/>
                          </a:rPr>
                          <m:t>=1</m:t>
                        </m:r>
                      </m:e>
                    </m:d>
                    <m:r>
                      <a:rPr lang="it-IT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=</m:t>
                    </m:r>
                    <m:r>
                      <a:rPr lang="it-IT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𝑓</m:t>
                    </m:r>
                    <m:r>
                      <a:rPr lang="it-IT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(</m:t>
                    </m:r>
                    <m:r>
                      <a:rPr lang="en-GB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𝑝𝑟𝑜𝑥𝑖𝑚𝑖𝑡𝑦</m:t>
                    </m:r>
                    <m:r>
                      <a:rPr lang="en-GB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 </m:t>
                    </m:r>
                    <m:r>
                      <a:rPr lang="en-GB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𝑏𝑒𝑡𝑤𝑒𝑒𝑛</m:t>
                    </m:r>
                    <m:r>
                      <a:rPr lang="en-GB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 </m:t>
                    </m:r>
                    <m:r>
                      <a:rPr lang="en-GB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𝑝𝑎𝑡𝑒𝑛𝑡𝑠</m:t>
                    </m:r>
                    <m:r>
                      <a:rPr lang="en-GB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 </m:t>
                    </m:r>
                    <m:r>
                      <a:rPr lang="en-GB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𝑖𝑛</m:t>
                    </m:r>
                    <m:r>
                      <a:rPr lang="en-GB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 </m:t>
                    </m:r>
                    <m:r>
                      <a:rPr lang="en-GB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𝑡h𝑒</m:t>
                    </m:r>
                    <m:r>
                      <a:rPr lang="en-GB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 </m:t>
                    </m:r>
                    <m:r>
                      <a:rPr lang="en-GB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𝑝𝑎𝑖𝑟</m:t>
                    </m:r>
                    <m:r>
                      <a:rPr lang="it-IT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itchFamily="34" charset="0"/>
                        <a:cs typeface="Arial" pitchFamily="34" charset="0"/>
                      </a:rPr>
                      <m:t>)</m:t>
                    </m:r>
                  </m:oMath>
                </a14:m>
                <a:endParaRPr lang="en-JM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/>
                  <a:ea typeface="Tahoma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72000"/>
                <a:ext cx="77724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863" t="-4310" b="-94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en arc 12"/>
          <p:cNvCxnSpPr>
            <a:stCxn id="4" idx="3"/>
          </p:cNvCxnSpPr>
          <p:nvPr/>
        </p:nvCxnSpPr>
        <p:spPr>
          <a:xfrm flipH="1">
            <a:off x="8077200" y="2874496"/>
            <a:ext cx="533400" cy="1926105"/>
          </a:xfrm>
          <a:prstGeom prst="curvedConnector4">
            <a:avLst>
              <a:gd name="adj1" fmla="val -42857"/>
              <a:gd name="adj2" fmla="val 75167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rc 20"/>
          <p:cNvCxnSpPr>
            <a:stCxn id="5" idx="1"/>
          </p:cNvCxnSpPr>
          <p:nvPr/>
        </p:nvCxnSpPr>
        <p:spPr>
          <a:xfrm rot="10800000" flipH="1" flipV="1">
            <a:off x="685800" y="2819400"/>
            <a:ext cx="1219200" cy="1371600"/>
          </a:xfrm>
          <a:prstGeom prst="curvedConnector4">
            <a:avLst>
              <a:gd name="adj1" fmla="val -18750"/>
              <a:gd name="adj2" fmla="val 63889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3400" y="4191000"/>
                <a:ext cx="3048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𝑂𝐵𝑆𝐸𝑅𝑉𝐴𝑇𝐼𝑂𝑁𝑆</m:t>
                      </m:r>
                      <m:r>
                        <a:rPr lang="en-GB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:</m:t>
                      </m:r>
                      <m:r>
                        <a:rPr lang="en-GB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𝑝𝑎𝑡𝑒𝑛𝑡</m:t>
                      </m:r>
                      <m:r>
                        <a:rPr lang="en-GB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 </m:t>
                      </m:r>
                      <m:r>
                        <a:rPr lang="en-GB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𝑝𝑎𝑖𝑟𝑠</m:t>
                      </m:r>
                    </m:oMath>
                  </m:oMathPara>
                </a14:m>
                <a:endParaRPr lang="en-JM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/>
                  <a:ea typeface="Tahoma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91000"/>
                <a:ext cx="3048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r="-17400" b="-16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7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sz="3200" b="1" dirty="0">
                <a:solidFill>
                  <a:srgbClr val="262626"/>
                </a:solidFill>
              </a:rPr>
              <a:t>2. Research questions &amp; tests /iii</a:t>
            </a:r>
            <a:endParaRPr lang="en-JM" sz="3200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46</a:t>
            </a:fld>
            <a:endParaRPr lang="en-JM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905000"/>
            <a:ext cx="2743200" cy="381000"/>
          </a:xfrm>
        </p:spPr>
        <p:txBody>
          <a:bodyPr/>
          <a:lstStyle/>
          <a:p>
            <a:pPr marL="0" indent="0"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n-JM" sz="2000" b="1" dirty="0">
                <a:latin typeface="Bebas Neue"/>
                <a:ea typeface="Tahoma" pitchFamily="34" charset="0"/>
              </a:rPr>
              <a:t>DIASPORA TEST:</a:t>
            </a:r>
          </a:p>
          <a:p>
            <a:pPr marL="0" indent="0" algn="l">
              <a:spcBef>
                <a:spcPts val="1200"/>
              </a:spcBef>
              <a:spcAft>
                <a:spcPts val="1200"/>
              </a:spcAft>
              <a:defRPr/>
            </a:pPr>
            <a:endParaRPr lang="en-JM" sz="2000" dirty="0">
              <a:latin typeface="Bebas Neue"/>
              <a:ea typeface="Tahom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1"/>
            <a:ext cx="2590800" cy="761999"/>
          </a:xfrm>
          <a:prstGeom prst="rect">
            <a:avLst/>
          </a:prstGeom>
          <a:solidFill>
            <a:srgbClr val="FF66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Bebas Neue"/>
                <a:cs typeface="Arial" pitchFamily="34" charset="0"/>
              </a:rPr>
              <a:t>Ethnic inventors’ </a:t>
            </a:r>
          </a:p>
          <a:p>
            <a:pPr algn="ctr" eaLnBrk="0" hangingPunct="0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Bebas Neue"/>
                <a:cs typeface="Arial" pitchFamily="34" charset="0"/>
              </a:rPr>
              <a:t>cited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Bebas Neue"/>
                <a:cs typeface="Arial" pitchFamily="34" charset="0"/>
              </a:rPr>
              <a:t>patents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03292" y="2133601"/>
            <a:ext cx="4031109" cy="60960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000" b="1" dirty="0">
                <a:latin typeface="Bebas Neue"/>
                <a:cs typeface="Arial" pitchFamily="34" charset="0"/>
              </a:rPr>
              <a:t>Citing</a:t>
            </a:r>
            <a:r>
              <a:rPr lang="en-GB" sz="2000" dirty="0">
                <a:latin typeface="Bebas Neue"/>
                <a:cs typeface="Arial" pitchFamily="34" charset="0"/>
              </a:rPr>
              <a:t> patents from within the US </a:t>
            </a:r>
          </a:p>
          <a:p>
            <a:pPr algn="ctr" eaLnBrk="0" hangingPunct="0"/>
            <a:r>
              <a:rPr lang="en-GB" sz="2000" dirty="0">
                <a:latin typeface="Bebas Neue"/>
                <a:cs typeface="Arial" pitchFamily="34" charset="0"/>
              </a:rPr>
              <a:t>(“local” sample)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3352800" y="2590800"/>
            <a:ext cx="108012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sz="200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495801" y="3124200"/>
            <a:ext cx="3100535" cy="736848"/>
          </a:xfrm>
          <a:prstGeom prst="rect">
            <a:avLst/>
          </a:prstGeom>
          <a:solidFill>
            <a:srgbClr val="FFCC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Bebas Neue"/>
                <a:cs typeface="Arial" pitchFamily="34" charset="0"/>
              </a:rPr>
              <a:t>Control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Bebas Neue"/>
                <a:cs typeface="Arial" pitchFamily="34" charset="0"/>
              </a:rPr>
              <a:t> patents </a:t>
            </a:r>
          </a:p>
          <a:p>
            <a:pPr algn="ctr" eaLnBrk="0" hangingPunct="0"/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Bebas Neue"/>
                <a:cs typeface="Arial" pitchFamily="34" charset="0"/>
              </a:rPr>
              <a:t>(same year &amp; IPC group)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791200" y="2819400"/>
            <a:ext cx="0" cy="275456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4114800"/>
                <a:ext cx="814724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𝑃𝑟𝑜𝑏</m:t>
                      </m:r>
                      <m:d>
                        <m:dPr>
                          <m:ctrlPr>
                            <a:rPr lang="it-IT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Arial" pitchFamily="34" charset="0"/>
                            </a:rPr>
                            <m:t>𝑦</m:t>
                          </m:r>
                          <m:r>
                            <a:rPr lang="it-IT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Arial" pitchFamily="34" charset="0"/>
                            </a:rPr>
                            <m:t>=1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=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𝑓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(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𝑐𝑜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−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𝑒𝑡h𝑛𝑖𝑐𝑖𝑡𝑦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,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𝑠𝑝𝑎𝑡𝑖𝑎𝑙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 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𝑝𝑟𝑜𝑥𝑖𝑚𝑖𝑡𝑦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,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𝑠𝑜𝑐𝑖𝑎𝑙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 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𝑝𝑟𝑜𝑥𝑖𝑚𝑖𝑡𝑦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JM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/>
                  <a:ea typeface="Tahoma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800"/>
                <a:ext cx="8147248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/>
          <p:cNvCxnSpPr/>
          <p:nvPr/>
        </p:nvCxnSpPr>
        <p:spPr>
          <a:xfrm>
            <a:off x="4499992" y="4509120"/>
            <a:ext cx="152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444208" y="4509120"/>
            <a:ext cx="1295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/>
          <p:nvPr/>
        </p:nvCxnSpPr>
        <p:spPr>
          <a:xfrm rot="10800000" flipV="1">
            <a:off x="2286000" y="4495800"/>
            <a:ext cx="1219200" cy="3810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/>
          <p:nvPr/>
        </p:nvCxnSpPr>
        <p:spPr>
          <a:xfrm rot="16200000" flipH="1">
            <a:off x="6473924" y="4623420"/>
            <a:ext cx="381000" cy="152400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876800" y="44958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3810000" y="4788311"/>
            <a:ext cx="2057400" cy="1323439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Bebas Neue"/>
                <a:ea typeface="Cambria Math" panose="02040503050406030204" pitchFamily="18" charset="0"/>
              </a:rPr>
              <a:t>Co-location at BEA level (n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Bebas Neue"/>
                <a:ea typeface="Cambria Math" panose="02040503050406030204" pitchFamily="18" charset="0"/>
                <a:sym typeface="Symbol" panose="05050102010706020507" pitchFamily="18" charset="2"/>
              </a:rPr>
              <a:t>1 inventor per patent)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Bebas Neue"/>
              <a:ea typeface="Cambria Math" panose="02040503050406030204" pitchFamily="18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2699792" y="450912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838200" y="4648201"/>
            <a:ext cx="1447800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Bebas Neue"/>
                <a:ea typeface="Cambria Math" panose="02040503050406030204" pitchFamily="18" charset="0"/>
              </a:rPr>
              <a:t>Ethnic-INV algorithm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019800" y="4800601"/>
            <a:ext cx="3124200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Bebas Neue"/>
                <a:ea typeface="Cambria Math" panose="02040503050406030204" pitchFamily="18" charset="0"/>
              </a:rPr>
              <a:t>Min geodesic distance btw inventor teams (back-up slides)</a:t>
            </a:r>
          </a:p>
        </p:txBody>
      </p:sp>
    </p:spTree>
    <p:extLst>
      <p:ext uri="{BB962C8B-B14F-4D97-AF65-F5344CB8AC3E}">
        <p14:creationId xmlns:p14="http://schemas.microsoft.com/office/powerpoint/2010/main" val="17465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sz="3200" b="1" dirty="0">
                <a:solidFill>
                  <a:srgbClr val="262626"/>
                </a:solidFill>
              </a:rPr>
              <a:t>2. Research questions &amp; tests /iii</a:t>
            </a:r>
            <a:endParaRPr lang="en-JM" sz="3200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47</a:t>
            </a:fld>
            <a:endParaRPr lang="en-JM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905000"/>
            <a:ext cx="2743200" cy="381000"/>
          </a:xfrm>
        </p:spPr>
        <p:txBody>
          <a:bodyPr/>
          <a:lstStyle/>
          <a:p>
            <a:pPr marL="0" indent="0"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n-JM" sz="2000" b="1" dirty="0">
                <a:latin typeface="Bebas Neue"/>
                <a:ea typeface="Tahoma" pitchFamily="34" charset="0"/>
              </a:rPr>
              <a:t>DIASPORA TEST:</a:t>
            </a:r>
          </a:p>
          <a:p>
            <a:pPr marL="0" indent="0" algn="l">
              <a:spcBef>
                <a:spcPts val="1200"/>
              </a:spcBef>
              <a:spcAft>
                <a:spcPts val="1200"/>
              </a:spcAft>
              <a:defRPr/>
            </a:pPr>
            <a:endParaRPr lang="en-JM" sz="2000" dirty="0">
              <a:latin typeface="Bebas Neue"/>
              <a:ea typeface="Tahom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1"/>
            <a:ext cx="2590800" cy="761999"/>
          </a:xfrm>
          <a:prstGeom prst="rect">
            <a:avLst/>
          </a:prstGeom>
          <a:solidFill>
            <a:srgbClr val="FF66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Bebas Neue"/>
                <a:cs typeface="Arial" pitchFamily="34" charset="0"/>
              </a:rPr>
              <a:t>Ethnic inventors’ </a:t>
            </a:r>
          </a:p>
          <a:p>
            <a:pPr algn="ctr" eaLnBrk="0" hangingPunct="0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Bebas Neue"/>
                <a:cs typeface="Arial" pitchFamily="34" charset="0"/>
              </a:rPr>
              <a:t>cited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Bebas Neue"/>
                <a:cs typeface="Arial" pitchFamily="34" charset="0"/>
              </a:rPr>
              <a:t>patents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03292" y="2133601"/>
            <a:ext cx="4031109" cy="60960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000" b="1" dirty="0">
                <a:latin typeface="Bebas Neue"/>
                <a:cs typeface="Arial" pitchFamily="34" charset="0"/>
              </a:rPr>
              <a:t>Citing</a:t>
            </a:r>
            <a:r>
              <a:rPr lang="en-GB" sz="2000" dirty="0">
                <a:latin typeface="Bebas Neue"/>
                <a:cs typeface="Arial" pitchFamily="34" charset="0"/>
              </a:rPr>
              <a:t> patents from outside the US </a:t>
            </a:r>
          </a:p>
          <a:p>
            <a:pPr algn="ctr" eaLnBrk="0" hangingPunct="0"/>
            <a:r>
              <a:rPr lang="en-GB" sz="2000" dirty="0">
                <a:latin typeface="Bebas Neue"/>
                <a:cs typeface="Arial" pitchFamily="34" charset="0"/>
              </a:rPr>
              <a:t>(“international” sample)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3352800" y="2590800"/>
            <a:ext cx="108012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sz="200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495801" y="3124200"/>
            <a:ext cx="3100535" cy="736848"/>
          </a:xfrm>
          <a:prstGeom prst="rect">
            <a:avLst/>
          </a:prstGeom>
          <a:solidFill>
            <a:srgbClr val="FFCC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Bebas Neue"/>
                <a:cs typeface="Arial" pitchFamily="34" charset="0"/>
              </a:rPr>
              <a:t>Control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Bebas Neue"/>
                <a:cs typeface="Arial" pitchFamily="34" charset="0"/>
              </a:rPr>
              <a:t> patents </a:t>
            </a:r>
          </a:p>
          <a:p>
            <a:pPr algn="ctr" eaLnBrk="0" hangingPunct="0"/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Bebas Neue"/>
                <a:cs typeface="Arial" pitchFamily="34" charset="0"/>
              </a:rPr>
              <a:t>(same year &amp; IPC group)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791200" y="2819400"/>
            <a:ext cx="0" cy="275456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4114800"/>
                <a:ext cx="814724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𝑃𝑟𝑜𝑏</m:t>
                      </m:r>
                      <m:d>
                        <m:dPr>
                          <m:ctrlPr>
                            <a:rPr lang="it-IT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Arial" pitchFamily="34" charset="0"/>
                            </a:rPr>
                            <m:t>𝑦</m:t>
                          </m:r>
                          <m:r>
                            <a:rPr lang="it-IT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Arial" pitchFamily="34" charset="0"/>
                            </a:rPr>
                            <m:t>=1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=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𝑓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(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𝑐𝑜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−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𝑒𝑡h𝑛𝑖𝑐𝑖𝑡𝑦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,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𝑠𝑝𝑎𝑡𝑖𝑎𝑙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 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𝑝𝑟𝑜𝑥𝑖𝑚𝑖𝑡𝑦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,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𝑠𝑜𝑐𝑖𝑎𝑙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 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𝑝𝑟𝑜𝑥𝑖𝑚𝑖𝑡𝑦</m:t>
                      </m:r>
                      <m:r>
                        <a:rPr lang="it-IT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JM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/>
                  <a:ea typeface="Tahoma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800"/>
                <a:ext cx="8147248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/>
          <p:cNvCxnSpPr/>
          <p:nvPr/>
        </p:nvCxnSpPr>
        <p:spPr>
          <a:xfrm>
            <a:off x="4499992" y="4509120"/>
            <a:ext cx="152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444208" y="4509120"/>
            <a:ext cx="1295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/>
          <p:nvPr/>
        </p:nvCxnSpPr>
        <p:spPr>
          <a:xfrm rot="10800000" flipV="1">
            <a:off x="2286000" y="4495800"/>
            <a:ext cx="1219200" cy="3810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/>
          <p:nvPr/>
        </p:nvCxnSpPr>
        <p:spPr>
          <a:xfrm rot="16200000" flipH="1">
            <a:off x="6473924" y="4623420"/>
            <a:ext cx="381000" cy="152400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876800" y="44958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699792" y="450912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467544" y="4648201"/>
            <a:ext cx="1818456" cy="707886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Bebas Neue"/>
                <a:ea typeface="Cambria Math" panose="02040503050406030204" pitchFamily="18" charset="0"/>
              </a:rPr>
              <a:t>Ethnic-INV algorithm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019800" y="4800601"/>
            <a:ext cx="3124200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Bebas Neue"/>
                <a:ea typeface="Cambria Math" panose="02040503050406030204" pitchFamily="18" charset="0"/>
              </a:rPr>
              <a:t>Min geodesic distance btw inventor teams (back-up slides)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810000" y="4788311"/>
            <a:ext cx="2057400" cy="707886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Bebas Neue"/>
                <a:ea typeface="Cambria Math" panose="02040503050406030204" pitchFamily="18" charset="0"/>
              </a:rPr>
              <a:t>EEE-PPAT harmonization</a:t>
            </a:r>
          </a:p>
        </p:txBody>
      </p:sp>
    </p:spTree>
    <p:extLst>
      <p:ext uri="{BB962C8B-B14F-4D97-AF65-F5344CB8AC3E}">
        <p14:creationId xmlns:p14="http://schemas.microsoft.com/office/powerpoint/2010/main" val="8156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b="1" dirty="0" smtClean="0">
                <a:solidFill>
                  <a:srgbClr val="262626"/>
                </a:solidFill>
              </a:rPr>
              <a:t>3. Data /</a:t>
            </a:r>
            <a:r>
              <a:rPr lang="en-JM" b="1" dirty="0" err="1" smtClean="0">
                <a:solidFill>
                  <a:srgbClr val="262626"/>
                </a:solidFill>
              </a:rPr>
              <a:t>i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48</a:t>
            </a:fld>
            <a:endParaRPr lang="en-JM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533400" y="1905000"/>
            <a:ext cx="7924800" cy="3471310"/>
          </a:xfrm>
        </p:spPr>
        <p:txBody>
          <a:bodyPr/>
          <a:lstStyle/>
          <a:p>
            <a:pPr marL="269875" indent="-269875" algn="l">
              <a:spcBef>
                <a:spcPts val="3000"/>
              </a:spcBef>
              <a:buFont typeface="Arial" pitchFamily="34" charset="0"/>
              <a:buChar char="•"/>
            </a:pPr>
            <a:r>
              <a:rPr lang="en-GB" sz="2000" b="1" dirty="0">
                <a:latin typeface="Bebas Neue"/>
              </a:rPr>
              <a:t>EP-INV database</a:t>
            </a:r>
            <a:r>
              <a:rPr lang="en-GB" sz="2000" dirty="0">
                <a:latin typeface="Bebas Neue"/>
              </a:rPr>
              <a:t>: </a:t>
            </a:r>
            <a:r>
              <a:rPr lang="en-GB" sz="2000" dirty="0">
                <a:latin typeface="Bebas Neue"/>
                <a:sym typeface="Symbol"/>
              </a:rPr>
              <a:t>3 million uniquely identified (i.e. “disambiguated”)  </a:t>
            </a:r>
            <a:r>
              <a:rPr lang="en-GB" sz="2000" dirty="0">
                <a:latin typeface="Bebas Neue"/>
              </a:rPr>
              <a:t>inventors from EPO patents (1978-2011; </a:t>
            </a:r>
            <a:r>
              <a:rPr lang="en-GB" sz="2000" dirty="0" err="1">
                <a:latin typeface="Bebas Neue"/>
              </a:rPr>
              <a:t>Patstat</a:t>
            </a:r>
            <a:r>
              <a:rPr lang="en-GB" sz="2000" dirty="0">
                <a:latin typeface="Bebas Neue"/>
              </a:rPr>
              <a:t> 10/2013 edition)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Bebas Neue"/>
              </a:rPr>
              <a:t>+</a:t>
            </a:r>
          </a:p>
          <a:p>
            <a:pPr marL="269875" indent="-269875" algn="l">
              <a:buFont typeface="Arial" pitchFamily="34" charset="0"/>
              <a:buChar char="•"/>
            </a:pPr>
            <a:r>
              <a:rPr lang="it-IT" sz="2000" b="1" dirty="0">
                <a:latin typeface="Bebas Neue"/>
              </a:rPr>
              <a:t>IBM Global </a:t>
            </a:r>
            <a:r>
              <a:rPr lang="it-IT" sz="2000" b="1" dirty="0" err="1">
                <a:latin typeface="Bebas Neue"/>
              </a:rPr>
              <a:t>Name</a:t>
            </a:r>
            <a:r>
              <a:rPr lang="it-IT" sz="2000" b="1" dirty="0">
                <a:latin typeface="Bebas Neue"/>
              </a:rPr>
              <a:t> </a:t>
            </a:r>
            <a:r>
              <a:rPr lang="it-IT" sz="2000" b="1" dirty="0" err="1">
                <a:latin typeface="Bebas Neue"/>
              </a:rPr>
              <a:t>Recognition</a:t>
            </a:r>
            <a:r>
              <a:rPr lang="it-IT" sz="2000" b="1" dirty="0">
                <a:latin typeface="Bebas Neue"/>
              </a:rPr>
              <a:t> (GNR) </a:t>
            </a:r>
            <a:r>
              <a:rPr lang="it-IT" sz="2000" dirty="0" err="1">
                <a:latin typeface="Bebas Neue"/>
              </a:rPr>
              <a:t>system</a:t>
            </a:r>
            <a:r>
              <a:rPr lang="it-IT" sz="2000" dirty="0">
                <a:latin typeface="Bebas Neue"/>
              </a:rPr>
              <a:t>: </a:t>
            </a:r>
            <a:r>
              <a:rPr lang="en-GB" sz="2000" dirty="0">
                <a:latin typeface="Bebas Neue"/>
              </a:rPr>
              <a:t>750k full names + computer-generated variants </a:t>
            </a:r>
            <a:r>
              <a:rPr lang="en-GB" sz="2000" dirty="0">
                <a:latin typeface="Bebas Neue"/>
                <a:sym typeface="Wingdings" pitchFamily="2" charset="2"/>
              </a:rPr>
              <a:t> </a:t>
            </a:r>
            <a:r>
              <a:rPr lang="en-GB" sz="2000" dirty="0">
                <a:latin typeface="Bebas Neue"/>
              </a:rPr>
              <a:t>For each name or surname:</a:t>
            </a:r>
          </a:p>
          <a:p>
            <a:pPr marL="631825" indent="-361950" algn="l">
              <a:spcBef>
                <a:spcPts val="1200"/>
              </a:spcBef>
              <a:buFont typeface="+mj-lt"/>
              <a:buAutoNum type="arabicPeriod"/>
            </a:pPr>
            <a:r>
              <a:rPr lang="en-GB" sz="2000" dirty="0">
                <a:latin typeface="Bebas Neue"/>
                <a:sym typeface="Wingdings" pitchFamily="2" charset="2"/>
              </a:rPr>
              <a:t>(long) </a:t>
            </a:r>
            <a:r>
              <a:rPr lang="en-GB" sz="2000" dirty="0">
                <a:latin typeface="Bebas Neue"/>
              </a:rPr>
              <a:t>list of “countries of association” (</a:t>
            </a:r>
            <a:r>
              <a:rPr lang="en-GB" sz="2000" dirty="0" err="1">
                <a:latin typeface="Bebas Neue"/>
              </a:rPr>
              <a:t>CoAs</a:t>
            </a:r>
            <a:r>
              <a:rPr lang="en-GB" sz="2000" dirty="0">
                <a:latin typeface="Bebas Neue"/>
              </a:rPr>
              <a:t>) + statistical information on cross-country and within-country distribution</a:t>
            </a:r>
          </a:p>
          <a:p>
            <a:pPr marL="631825" indent="-361950" algn="l">
              <a:spcBef>
                <a:spcPts val="600"/>
              </a:spcBef>
              <a:buFont typeface="+mj-lt"/>
              <a:buAutoNum type="arabicPeriod"/>
            </a:pPr>
            <a:r>
              <a:rPr lang="en-GB" sz="2000" dirty="0">
                <a:latin typeface="Bebas Neue"/>
              </a:rPr>
              <a:t>elaboration on (1) with our own algorithms (</a:t>
            </a:r>
            <a:r>
              <a:rPr lang="en-GB" sz="2000" dirty="0">
                <a:latin typeface="Bebas Neue"/>
                <a:sym typeface="Wingdings" panose="05000000000000000000" pitchFamily="2" charset="2"/>
              </a:rPr>
              <a:t> back-up slides)</a:t>
            </a:r>
            <a:endParaRPr lang="en-JM" sz="2000" dirty="0">
              <a:latin typeface="Bebas Neue"/>
              <a:ea typeface="Tahoma" pitchFamily="34" charset="0"/>
            </a:endParaRPr>
          </a:p>
          <a:p>
            <a:pPr marL="0" indent="0" algn="l">
              <a:spcBef>
                <a:spcPts val="0"/>
              </a:spcBef>
              <a:defRPr/>
            </a:pPr>
            <a:endParaRPr lang="en-JM" sz="2000" dirty="0">
              <a:solidFill>
                <a:schemeClr val="tx1">
                  <a:lumMod val="85000"/>
                  <a:lumOff val="15000"/>
                </a:schemeClr>
              </a:solidFill>
              <a:latin typeface="Bebas Neue"/>
              <a:ea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JM" sz="2000" dirty="0">
              <a:solidFill>
                <a:schemeClr val="tx1">
                  <a:lumMod val="85000"/>
                  <a:lumOff val="15000"/>
                </a:schemeClr>
              </a:solidFill>
              <a:latin typeface="Bebas Neue"/>
              <a:ea typeface="Tahoma" pitchFamily="34" charset="0"/>
            </a:endParaRPr>
          </a:p>
          <a:p>
            <a:pPr algn="r"/>
            <a:endParaRPr lang="en-JM" sz="2000" dirty="0">
              <a:solidFill>
                <a:schemeClr val="tx1">
                  <a:lumMod val="85000"/>
                  <a:lumOff val="15000"/>
                </a:schemeClr>
              </a:solidFill>
              <a:latin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01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316987" y="2120829"/>
            <a:ext cx="1447800" cy="14244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  <a:scene3d>
            <a:camera prst="isometricOffAxis1Top"/>
            <a:lightRig rig="threePt" dir="t"/>
          </a:scene3d>
          <a:sp3d extrusionH="1123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1981200" y="2160088"/>
            <a:ext cx="1447800" cy="14244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  <a:scene3d>
            <a:camera prst="isometricOffAxis1Top"/>
            <a:lightRig rig="threePt" dir="t"/>
          </a:scene3d>
          <a:sp3d extrusionH="1123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358609" y="3179528"/>
            <a:ext cx="1319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/>
              <a:t>EP-INV</a:t>
            </a:r>
          </a:p>
          <a:p>
            <a:pPr algn="ctr"/>
            <a:r>
              <a:rPr lang="it-IT" sz="1400" dirty="0"/>
              <a:t>(</a:t>
            </a:r>
            <a:r>
              <a:rPr lang="it-IT" sz="1400" dirty="0" err="1"/>
              <a:t>disambiguated</a:t>
            </a:r>
            <a:endParaRPr lang="it-IT" sz="1400" dirty="0"/>
          </a:p>
          <a:p>
            <a:pPr algn="ctr"/>
            <a:r>
              <a:rPr lang="it-IT" sz="1400" dirty="0"/>
              <a:t>inventor data)</a:t>
            </a:r>
            <a:endParaRPr lang="en-US" sz="1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402276" y="3186728"/>
            <a:ext cx="55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/>
              <a:t>IBM</a:t>
            </a:r>
          </a:p>
          <a:p>
            <a:pPr algn="ctr"/>
            <a:r>
              <a:rPr lang="it-IT" sz="1600" dirty="0"/>
              <a:t>GNR</a:t>
            </a:r>
          </a:p>
          <a:p>
            <a:pPr algn="ctr"/>
            <a:r>
              <a:rPr lang="it-IT" sz="1600" dirty="0"/>
              <a:t>data</a:t>
            </a:r>
            <a:endParaRPr lang="en-US" sz="1600" dirty="0"/>
          </a:p>
        </p:txBody>
      </p:sp>
      <p:sp>
        <p:nvSpPr>
          <p:cNvPr id="2" name="Figura a mano libera 1"/>
          <p:cNvSpPr/>
          <p:nvPr/>
        </p:nvSpPr>
        <p:spPr>
          <a:xfrm>
            <a:off x="1087200" y="2167572"/>
            <a:ext cx="1351548" cy="698479"/>
          </a:xfrm>
          <a:custGeom>
            <a:avLst/>
            <a:gdLst>
              <a:gd name="connsiteX0" fmla="*/ 0 w 2260800"/>
              <a:gd name="connsiteY0" fmla="*/ 662479 h 698479"/>
              <a:gd name="connsiteX1" fmla="*/ 1036800 w 2260800"/>
              <a:gd name="connsiteY1" fmla="*/ 79 h 698479"/>
              <a:gd name="connsiteX2" fmla="*/ 2260800 w 2260800"/>
              <a:gd name="connsiteY2" fmla="*/ 698479 h 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800" h="698479">
                <a:moveTo>
                  <a:pt x="0" y="662479"/>
                </a:moveTo>
                <a:cubicBezTo>
                  <a:pt x="330000" y="328279"/>
                  <a:pt x="660000" y="-5921"/>
                  <a:pt x="1036800" y="79"/>
                </a:cubicBezTo>
                <a:cubicBezTo>
                  <a:pt x="1413600" y="6079"/>
                  <a:pt x="2067600" y="595279"/>
                  <a:pt x="2260800" y="698479"/>
                </a:cubicBezTo>
              </a:path>
            </a:pathLst>
          </a:cu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igura a mano libera 4"/>
          <p:cNvSpPr/>
          <p:nvPr/>
        </p:nvSpPr>
        <p:spPr>
          <a:xfrm>
            <a:off x="2743200" y="3454721"/>
            <a:ext cx="1396800" cy="1187041"/>
          </a:xfrm>
          <a:custGeom>
            <a:avLst/>
            <a:gdLst>
              <a:gd name="connsiteX0" fmla="*/ 0 w 1396800"/>
              <a:gd name="connsiteY0" fmla="*/ 712800 h 1187041"/>
              <a:gd name="connsiteX1" fmla="*/ 367200 w 1396800"/>
              <a:gd name="connsiteY1" fmla="*/ 1159200 h 1187041"/>
              <a:gd name="connsiteX2" fmla="*/ 1396800 w 1396800"/>
              <a:gd name="connsiteY2" fmla="*/ 0 h 118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6800" h="1187041">
                <a:moveTo>
                  <a:pt x="0" y="712800"/>
                </a:moveTo>
                <a:cubicBezTo>
                  <a:pt x="67200" y="995400"/>
                  <a:pt x="134400" y="1278000"/>
                  <a:pt x="367200" y="1159200"/>
                </a:cubicBezTo>
                <a:cubicBezTo>
                  <a:pt x="600000" y="1040400"/>
                  <a:pt x="1225200" y="194400"/>
                  <a:pt x="1396800" y="0"/>
                </a:cubicBezTo>
              </a:path>
            </a:pathLst>
          </a:cu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i 3"/>
          <p:cNvSpPr/>
          <p:nvPr/>
        </p:nvSpPr>
        <p:spPr>
          <a:xfrm>
            <a:off x="4112095" y="2636602"/>
            <a:ext cx="2060105" cy="830997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/>
              <a:t>Ethnic</a:t>
            </a:r>
            <a:r>
              <a:rPr lang="it-IT" sz="1600" dirty="0"/>
              <a:t>-INV </a:t>
            </a:r>
            <a:r>
              <a:rPr lang="it-IT" sz="1600" dirty="0" err="1"/>
              <a:t>algorithm</a:t>
            </a:r>
            <a:endParaRPr lang="en-US" sz="1600" dirty="0"/>
          </a:p>
        </p:txBody>
      </p:sp>
      <p:sp>
        <p:nvSpPr>
          <p:cNvPr id="15" name="Ovale 14"/>
          <p:cNvSpPr/>
          <p:nvPr/>
        </p:nvSpPr>
        <p:spPr>
          <a:xfrm>
            <a:off x="6781800" y="2196908"/>
            <a:ext cx="1447800" cy="12949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  <a:scene3d>
            <a:camera prst="isometricOffAxis1Top"/>
            <a:lightRig rig="threePt" dir="t"/>
          </a:scene3d>
          <a:sp3d extrusionH="1123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6760704" y="3278387"/>
            <a:ext cx="1444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err="1"/>
              <a:t>Ethnic</a:t>
            </a:r>
            <a:r>
              <a:rPr lang="it-IT" sz="1600" dirty="0"/>
              <a:t> inventor</a:t>
            </a:r>
          </a:p>
          <a:p>
            <a:pPr algn="ctr"/>
            <a:r>
              <a:rPr lang="it-IT" sz="1600" dirty="0"/>
              <a:t>data set</a:t>
            </a:r>
            <a:endParaRPr lang="en-US" sz="1600" dirty="0"/>
          </a:p>
        </p:txBody>
      </p:sp>
      <p:sp>
        <p:nvSpPr>
          <p:cNvPr id="17" name="Figura a mano libera 16"/>
          <p:cNvSpPr/>
          <p:nvPr/>
        </p:nvSpPr>
        <p:spPr>
          <a:xfrm>
            <a:off x="6128930" y="1961884"/>
            <a:ext cx="1497509" cy="733911"/>
          </a:xfrm>
          <a:custGeom>
            <a:avLst/>
            <a:gdLst>
              <a:gd name="connsiteX0" fmla="*/ 0 w 2260800"/>
              <a:gd name="connsiteY0" fmla="*/ 662479 h 698479"/>
              <a:gd name="connsiteX1" fmla="*/ 1036800 w 2260800"/>
              <a:gd name="connsiteY1" fmla="*/ 79 h 698479"/>
              <a:gd name="connsiteX2" fmla="*/ 2260800 w 2260800"/>
              <a:gd name="connsiteY2" fmla="*/ 698479 h 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800" h="698479">
                <a:moveTo>
                  <a:pt x="0" y="662479"/>
                </a:moveTo>
                <a:cubicBezTo>
                  <a:pt x="330000" y="328279"/>
                  <a:pt x="660000" y="-5921"/>
                  <a:pt x="1036800" y="79"/>
                </a:cubicBezTo>
                <a:cubicBezTo>
                  <a:pt x="1413600" y="6079"/>
                  <a:pt x="2067600" y="595279"/>
                  <a:pt x="2260800" y="698479"/>
                </a:cubicBezTo>
              </a:path>
            </a:pathLst>
          </a:cu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3657600" y="4209872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For the </a:t>
            </a:r>
            <a:r>
              <a:rPr lang="it-IT" dirty="0" err="1"/>
              <a:t>analysis</a:t>
            </a:r>
            <a:r>
              <a:rPr lang="it-IT" dirty="0"/>
              <a:t> </a:t>
            </a:r>
            <a:r>
              <a:rPr lang="it-IT" dirty="0" err="1"/>
              <a:t>next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chose</a:t>
            </a:r>
            <a:r>
              <a:rPr lang="it-IT" dirty="0"/>
              <a:t> the </a:t>
            </a:r>
            <a:r>
              <a:rPr lang="it-IT" dirty="0" err="1"/>
              <a:t>combination</a:t>
            </a:r>
            <a:r>
              <a:rPr lang="it-IT" dirty="0"/>
              <a:t> of </a:t>
            </a:r>
            <a:r>
              <a:rPr lang="it-IT" dirty="0" err="1"/>
              <a:t>parameters</a:t>
            </a:r>
            <a:r>
              <a:rPr lang="it-IT" dirty="0"/>
              <a:t> with the </a:t>
            </a:r>
            <a:r>
              <a:rPr lang="it-IT" dirty="0" err="1"/>
              <a:t>highest</a:t>
            </a:r>
            <a:r>
              <a:rPr lang="it-IT" dirty="0"/>
              <a:t> </a:t>
            </a:r>
            <a:r>
              <a:rPr lang="it-IT" dirty="0" err="1"/>
              <a:t>recall</a:t>
            </a:r>
            <a:r>
              <a:rPr lang="it-IT" dirty="0"/>
              <a:t> rate, </a:t>
            </a:r>
            <a:r>
              <a:rPr lang="it-IT" dirty="0" err="1"/>
              <a:t>conditional</a:t>
            </a:r>
            <a:r>
              <a:rPr lang="it-IT" dirty="0"/>
              <a:t> on a </a:t>
            </a:r>
            <a:r>
              <a:rPr lang="it-IT" dirty="0" err="1"/>
              <a:t>precision</a:t>
            </a:r>
            <a:r>
              <a:rPr lang="it-IT" dirty="0"/>
              <a:t> rate </a:t>
            </a:r>
            <a:r>
              <a:rPr lang="it-IT" dirty="0" err="1"/>
              <a:t>greater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30%</a:t>
            </a:r>
            <a:endParaRPr lang="en-US" dirty="0"/>
          </a:p>
        </p:txBody>
      </p:sp>
      <p:sp>
        <p:nvSpPr>
          <p:cNvPr id="12" name="Freccia in su 11"/>
          <p:cNvSpPr/>
          <p:nvPr/>
        </p:nvSpPr>
        <p:spPr>
          <a:xfrm>
            <a:off x="4495800" y="3581401"/>
            <a:ext cx="914400" cy="6284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err="1"/>
              <a:t>Ethnic</a:t>
            </a:r>
            <a:r>
              <a:rPr lang="it-IT" sz="3200" b="1" dirty="0"/>
              <a:t>-INV </a:t>
            </a:r>
            <a:r>
              <a:rPr lang="it-IT" sz="3200" b="1" dirty="0" err="1"/>
              <a:t>algorithm</a:t>
            </a:r>
            <a:r>
              <a:rPr lang="it-IT" sz="3200" b="1" dirty="0"/>
              <a:t> /i</a:t>
            </a:r>
            <a:endParaRPr lang="fr-FR" sz="32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49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4106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it-IT" sz="3400" b="1" dirty="0" err="1" smtClean="0"/>
              <a:t>Today</a:t>
            </a:r>
            <a:r>
              <a:rPr lang="it-IT" sz="3400" b="1" dirty="0" smtClean="0"/>
              <a:t> </a:t>
            </a:r>
            <a:r>
              <a:rPr lang="it-IT" sz="3400" b="1" dirty="0" err="1" smtClean="0"/>
              <a:t>presentation’s</a:t>
            </a:r>
            <a:r>
              <a:rPr lang="it-IT" sz="3400" b="1" dirty="0" smtClean="0"/>
              <a:t> </a:t>
            </a:r>
            <a:r>
              <a:rPr lang="it-IT" sz="3400" b="1" dirty="0" err="1" smtClean="0"/>
              <a:t>objectives</a:t>
            </a:r>
            <a:endParaRPr lang="it-IT" sz="3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47260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600" dirty="0" smtClean="0"/>
              <a:t>To provide a (selective) overview of main issues and data sources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600" dirty="0" smtClean="0"/>
              <a:t>To assess the potential of patent &amp; inventor data to address existing limitations in empirical analysis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600" dirty="0" smtClean="0"/>
              <a:t>To provide a more detailed application: research on “ethnic </a:t>
            </a:r>
            <a:r>
              <a:rPr lang="en-GB" sz="2600" dirty="0" err="1" smtClean="0"/>
              <a:t>spillovers</a:t>
            </a:r>
            <a:r>
              <a:rPr lang="en-GB" sz="2600" dirty="0" smtClean="0"/>
              <a:t>”</a:t>
            </a:r>
            <a:endParaRPr lang="en-GB" sz="2600" dirty="0"/>
          </a:p>
          <a:p>
            <a:pPr marL="444500" lvl="0" indent="-4445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600" dirty="0" smtClean="0">
                <a:sym typeface="Wingdings" panose="05000000000000000000" pitchFamily="2" charset="2"/>
              </a:rPr>
              <a:t>  </a:t>
            </a:r>
            <a:r>
              <a:rPr lang="en-GB" sz="2600" dirty="0" smtClean="0"/>
              <a:t>ALL QUESTIONS WELCOME AT ANY POINT AND TIME!!! (don’t wait till the end of the presentation... &amp; after lunch I go cycling!)</a:t>
            </a:r>
            <a:endParaRPr lang="it-IT" sz="2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it-IT" sz="2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err="1"/>
              <a:t>Ethnic</a:t>
            </a:r>
            <a:r>
              <a:rPr lang="it-IT" sz="3200" b="1" dirty="0"/>
              <a:t>-INV </a:t>
            </a:r>
            <a:r>
              <a:rPr lang="it-IT" sz="3200" b="1" dirty="0" err="1"/>
              <a:t>algorithm</a:t>
            </a:r>
            <a:r>
              <a:rPr lang="it-IT" sz="3200" b="1" dirty="0"/>
              <a:t> /ii </a:t>
            </a:r>
            <a:endParaRPr lang="en-US" sz="3200" b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50</a:t>
            </a:fld>
            <a:endParaRPr lang="en-JM"/>
          </a:p>
        </p:txBody>
      </p:sp>
      <p:sp>
        <p:nvSpPr>
          <p:cNvPr id="10" name="Ovale 9"/>
          <p:cNvSpPr/>
          <p:nvPr/>
        </p:nvSpPr>
        <p:spPr>
          <a:xfrm>
            <a:off x="316987" y="2120829"/>
            <a:ext cx="1447800" cy="14244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  <a:scene3d>
            <a:camera prst="isometricOffAxis1Top"/>
            <a:lightRig rig="threePt" dir="t"/>
          </a:scene3d>
          <a:sp3d extrusionH="1123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2667000" y="2160088"/>
            <a:ext cx="1447800" cy="14244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  <a:scene3d>
            <a:camera prst="isometricOffAxis1Top"/>
            <a:lightRig rig="threePt" dir="t"/>
          </a:scene3d>
          <a:sp3d extrusionH="1123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/>
          <p:cNvSpPr txBox="1"/>
          <p:nvPr/>
        </p:nvSpPr>
        <p:spPr>
          <a:xfrm>
            <a:off x="3087526" y="3186728"/>
            <a:ext cx="571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/>
              <a:t>IBM</a:t>
            </a:r>
          </a:p>
          <a:p>
            <a:pPr algn="ctr"/>
            <a:r>
              <a:rPr lang="it-IT" sz="1600"/>
              <a:t>GNR</a:t>
            </a:r>
          </a:p>
          <a:p>
            <a:pPr algn="ctr"/>
            <a:r>
              <a:rPr lang="it-IT" sz="1600"/>
              <a:t>Data</a:t>
            </a:r>
            <a:endParaRPr lang="en-US" sz="1600"/>
          </a:p>
        </p:txBody>
      </p:sp>
      <p:sp>
        <p:nvSpPr>
          <p:cNvPr id="2" name="Figura a mano libera 1"/>
          <p:cNvSpPr/>
          <p:nvPr/>
        </p:nvSpPr>
        <p:spPr>
          <a:xfrm>
            <a:off x="1087200" y="2167572"/>
            <a:ext cx="2260800" cy="698479"/>
          </a:xfrm>
          <a:custGeom>
            <a:avLst/>
            <a:gdLst>
              <a:gd name="connsiteX0" fmla="*/ 0 w 2260800"/>
              <a:gd name="connsiteY0" fmla="*/ 662479 h 698479"/>
              <a:gd name="connsiteX1" fmla="*/ 1036800 w 2260800"/>
              <a:gd name="connsiteY1" fmla="*/ 79 h 698479"/>
              <a:gd name="connsiteX2" fmla="*/ 2260800 w 2260800"/>
              <a:gd name="connsiteY2" fmla="*/ 698479 h 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800" h="698479">
                <a:moveTo>
                  <a:pt x="0" y="662479"/>
                </a:moveTo>
                <a:cubicBezTo>
                  <a:pt x="330000" y="328279"/>
                  <a:pt x="660000" y="-5921"/>
                  <a:pt x="1036800" y="79"/>
                </a:cubicBezTo>
                <a:cubicBezTo>
                  <a:pt x="1413600" y="6079"/>
                  <a:pt x="2067600" y="595279"/>
                  <a:pt x="2260800" y="698479"/>
                </a:cubicBezTo>
              </a:path>
            </a:pathLst>
          </a:cu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igura a mano libera 4"/>
          <p:cNvSpPr/>
          <p:nvPr/>
        </p:nvSpPr>
        <p:spPr>
          <a:xfrm>
            <a:off x="3398400" y="3463651"/>
            <a:ext cx="1396800" cy="1187041"/>
          </a:xfrm>
          <a:custGeom>
            <a:avLst/>
            <a:gdLst>
              <a:gd name="connsiteX0" fmla="*/ 0 w 1396800"/>
              <a:gd name="connsiteY0" fmla="*/ 712800 h 1187041"/>
              <a:gd name="connsiteX1" fmla="*/ 367200 w 1396800"/>
              <a:gd name="connsiteY1" fmla="*/ 1159200 h 1187041"/>
              <a:gd name="connsiteX2" fmla="*/ 1396800 w 1396800"/>
              <a:gd name="connsiteY2" fmla="*/ 0 h 118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6800" h="1187041">
                <a:moveTo>
                  <a:pt x="0" y="712800"/>
                </a:moveTo>
                <a:cubicBezTo>
                  <a:pt x="67200" y="995400"/>
                  <a:pt x="134400" y="1278000"/>
                  <a:pt x="367200" y="1159200"/>
                </a:cubicBezTo>
                <a:cubicBezTo>
                  <a:pt x="600000" y="1040400"/>
                  <a:pt x="1225200" y="194400"/>
                  <a:pt x="1396800" y="0"/>
                </a:cubicBezTo>
              </a:path>
            </a:pathLst>
          </a:cu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 rot="1851754">
            <a:off x="2181426" y="2119596"/>
            <a:ext cx="1515787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1400"/>
              <a:t>LAROIA RAJIV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/>
          </p:nvPr>
        </p:nvGraphicFramePr>
        <p:xfrm>
          <a:off x="5097188" y="1596390"/>
          <a:ext cx="3742012" cy="994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503"/>
                <a:gridCol w="1130109"/>
                <a:gridCol w="740897"/>
                <a:gridCol w="935503"/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Surname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  <a:r>
                        <a:rPr lang="it-IT" sz="12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Association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LAROIA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smtClean="0">
                          <a:effectLst/>
                        </a:rPr>
                        <a:t>INDIA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LAROIA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smtClean="0">
                          <a:effectLst/>
                        </a:rPr>
                        <a:t>FRANCE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/>
          </p:nvPr>
        </p:nvGraphicFramePr>
        <p:xfrm>
          <a:off x="5105400" y="3186728"/>
          <a:ext cx="3657600" cy="1708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1143000"/>
                <a:gridCol w="762000"/>
                <a:gridCol w="8382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  <a:r>
                        <a:rPr lang="it-IT" sz="12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Association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Significance</a:t>
                      </a:r>
                      <a:endParaRPr lang="en-US" sz="1100" b="1" i="0" u="none" strike="noStrike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RAJIV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INDIA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RAJIV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GREAT</a:t>
                      </a:r>
                      <a:r>
                        <a:rPr lang="en-US" sz="1100" u="none" strike="noStrike" baseline="0" smtClean="0">
                          <a:effectLst/>
                        </a:rPr>
                        <a:t> BRITAIN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RAJIV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SRI</a:t>
                      </a:r>
                      <a:r>
                        <a:rPr lang="it-IT" sz="1100" b="0" i="0" u="none" strike="noStrike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LANKA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RAJIV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TRINIDAD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RAJIV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AUSTRALIA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RAJIV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CANADA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RAJIV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NETHERLANDS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Parentesi graffa aperta 8"/>
          <p:cNvSpPr/>
          <p:nvPr/>
        </p:nvSpPr>
        <p:spPr>
          <a:xfrm>
            <a:off x="4817042" y="2133601"/>
            <a:ext cx="212159" cy="2593291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8"/>
          <p:cNvSpPr txBox="1"/>
          <p:nvPr/>
        </p:nvSpPr>
        <p:spPr>
          <a:xfrm>
            <a:off x="358609" y="3179528"/>
            <a:ext cx="1319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/>
              <a:t>EP-INV</a:t>
            </a:r>
          </a:p>
          <a:p>
            <a:pPr algn="ctr"/>
            <a:r>
              <a:rPr lang="it-IT" sz="1400" dirty="0"/>
              <a:t>(</a:t>
            </a:r>
            <a:r>
              <a:rPr lang="it-IT" sz="1400" dirty="0" err="1"/>
              <a:t>disambiguated</a:t>
            </a:r>
            <a:endParaRPr lang="it-IT" sz="1400" dirty="0"/>
          </a:p>
          <a:p>
            <a:pPr algn="ctr"/>
            <a:r>
              <a:rPr lang="it-IT" sz="1400" dirty="0"/>
              <a:t>inventor data)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45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err="1"/>
              <a:t>Ethnic</a:t>
            </a:r>
            <a:r>
              <a:rPr lang="it-IT" sz="3200" b="1" dirty="0"/>
              <a:t>-INV </a:t>
            </a:r>
            <a:r>
              <a:rPr lang="it-IT" sz="3200" b="1" dirty="0" err="1"/>
              <a:t>algorithm</a:t>
            </a:r>
            <a:r>
              <a:rPr lang="it-IT" sz="3200" b="1" dirty="0"/>
              <a:t> /iii</a:t>
            </a:r>
            <a:endParaRPr lang="en-US" sz="3200" b="1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51</a:t>
            </a:fld>
            <a:endParaRPr lang="en-JM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/>
          </p:nvPr>
        </p:nvGraphicFramePr>
        <p:xfrm>
          <a:off x="432547" y="1958678"/>
          <a:ext cx="3742012" cy="994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503"/>
                <a:gridCol w="1130109"/>
                <a:gridCol w="740897"/>
                <a:gridCol w="935503"/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  <a:r>
                        <a:rPr lang="it-IT" sz="12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Association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LAROIA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smtClean="0">
                          <a:effectLst/>
                        </a:rPr>
                        <a:t>INDIA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LAROIA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smtClean="0">
                          <a:effectLst/>
                        </a:rPr>
                        <a:t>FRANCE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/>
          </p:nvPr>
        </p:nvGraphicFramePr>
        <p:xfrm>
          <a:off x="440759" y="3549016"/>
          <a:ext cx="3657600" cy="1708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1143000"/>
                <a:gridCol w="762000"/>
                <a:gridCol w="8382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  <a:r>
                        <a:rPr lang="it-IT" sz="12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Association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Significance</a:t>
                      </a:r>
                      <a:endParaRPr lang="en-US" sz="1100" b="1" i="0" u="none" strike="noStrike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RAJIV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INDIA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RAJIV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GREAT</a:t>
                      </a:r>
                      <a:r>
                        <a:rPr lang="en-US" sz="1100" u="none" strike="noStrike" baseline="0" smtClean="0">
                          <a:effectLst/>
                        </a:rPr>
                        <a:t> BRITAIN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RAJIV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SRI</a:t>
                      </a:r>
                      <a:r>
                        <a:rPr lang="it-IT" sz="1100" b="0" i="0" u="none" strike="noStrike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LANKA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RAJIV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TRINIDAD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RAJIV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AUSTRALIA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RAJIV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CANADA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RAJIV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NETHERLANDS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Parentesi graffa aperta 8"/>
          <p:cNvSpPr/>
          <p:nvPr/>
        </p:nvSpPr>
        <p:spPr>
          <a:xfrm>
            <a:off x="152401" y="2495889"/>
            <a:ext cx="212159" cy="2593291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4648200" y="1834516"/>
          <a:ext cx="4114800" cy="2813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2217"/>
                <a:gridCol w="935183"/>
                <a:gridCol w="1028700"/>
                <a:gridCol w="1028700"/>
              </a:tblGrid>
              <a:tr h="1143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  <a:r>
                        <a:rPr lang="it-IT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it-IT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JOINT</a:t>
                      </a:r>
                    </a:p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Significance</a:t>
                      </a:r>
                    </a:p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Significance</a:t>
                      </a:r>
                      <a:r>
                        <a:rPr lang="it-IT" sz="12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surname</a:t>
                      </a:r>
                    </a:p>
                    <a:p>
                      <a:pPr algn="ctr" fontAlgn="b"/>
                      <a:r>
                        <a:rPr lang="it-IT" sz="12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it-IT" sz="12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frequency of first name in Anglo/Hispanic countries</a:t>
                      </a:r>
                    </a:p>
                    <a:p>
                      <a:pPr algn="ctr" fontAlgn="b"/>
                      <a:r>
                        <a:rPr lang="it-IT" sz="12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</a:t>
                      </a:r>
                    </a:p>
                    <a:p>
                      <a:pPr algn="ctr" fontAlgn="b"/>
                      <a:endParaRPr lang="it-IT" sz="1200" b="1" i="0" u="none" strike="noStrike" baseline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INDIA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GREAT</a:t>
                      </a:r>
                      <a:r>
                        <a:rPr lang="en-US" sz="1100" u="none" strike="noStrike" baseline="0" smtClean="0">
                          <a:effectLst/>
                        </a:rPr>
                        <a:t> BRITAIN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SRI</a:t>
                      </a:r>
                      <a:r>
                        <a:rPr lang="it-IT" sz="1100" b="0" i="0" u="none" strike="noStrike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LANKA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TRINIDAD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AUSTRALIA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CANADA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NETHERLANDS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smtClean="0">
                          <a:effectLst/>
                          <a:latin typeface="+mj-lt"/>
                        </a:rPr>
                        <a:t>0</a:t>
                      </a:r>
                      <a:endParaRPr lang="en-US" sz="1100" u="none" strike="noStrike" smtClean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smtClean="0">
                          <a:effectLst/>
                          <a:latin typeface="+mj-lt"/>
                        </a:rPr>
                        <a:t>0</a:t>
                      </a:r>
                      <a:endParaRPr lang="en-US" sz="1100" u="none" strike="noStrike" smtClean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  <a:latin typeface="+mj-lt"/>
                        </a:rPr>
                        <a:t>50</a:t>
                      </a:r>
                      <a:endParaRPr lang="en-US" sz="1100" u="none" strike="noStrike" dirty="0" smtClean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Ovale 1"/>
          <p:cNvSpPr/>
          <p:nvPr/>
        </p:nvSpPr>
        <p:spPr>
          <a:xfrm>
            <a:off x="3549694" y="2457582"/>
            <a:ext cx="3048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/>
          <p:cNvSpPr/>
          <p:nvPr/>
        </p:nvSpPr>
        <p:spPr>
          <a:xfrm>
            <a:off x="3511639" y="3835756"/>
            <a:ext cx="3048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igura a mano libera 5"/>
          <p:cNvSpPr/>
          <p:nvPr/>
        </p:nvSpPr>
        <p:spPr>
          <a:xfrm>
            <a:off x="3845418" y="1898529"/>
            <a:ext cx="2067059" cy="1296237"/>
          </a:xfrm>
          <a:custGeom>
            <a:avLst/>
            <a:gdLst>
              <a:gd name="connsiteX0" fmla="*/ 0 w 2067059"/>
              <a:gd name="connsiteY0" fmla="*/ 620097 h 1296237"/>
              <a:gd name="connsiteX1" fmla="*/ 1423115 w 2067059"/>
              <a:gd name="connsiteY1" fmla="*/ 21229 h 1296237"/>
              <a:gd name="connsiteX2" fmla="*/ 2067059 w 2067059"/>
              <a:gd name="connsiteY2" fmla="*/ 1296237 h 129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7059" h="1296237">
                <a:moveTo>
                  <a:pt x="0" y="620097"/>
                </a:moveTo>
                <a:cubicBezTo>
                  <a:pt x="539302" y="264318"/>
                  <a:pt x="1078605" y="-91461"/>
                  <a:pt x="1423115" y="21229"/>
                </a:cubicBezTo>
                <a:cubicBezTo>
                  <a:pt x="1767625" y="133919"/>
                  <a:pt x="1917342" y="715078"/>
                  <a:pt x="2067059" y="12962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igura a mano libera 10"/>
          <p:cNvSpPr/>
          <p:nvPr/>
        </p:nvSpPr>
        <p:spPr>
          <a:xfrm>
            <a:off x="3755266" y="2972237"/>
            <a:ext cx="2137893" cy="872913"/>
          </a:xfrm>
          <a:custGeom>
            <a:avLst/>
            <a:gdLst>
              <a:gd name="connsiteX0" fmla="*/ 0 w 2137893"/>
              <a:gd name="connsiteY0" fmla="*/ 872913 h 872913"/>
              <a:gd name="connsiteX1" fmla="*/ 1023870 w 2137893"/>
              <a:gd name="connsiteY1" fmla="*/ 29346 h 872913"/>
              <a:gd name="connsiteX2" fmla="*/ 2137893 w 2137893"/>
              <a:gd name="connsiteY2" fmla="*/ 196772 h 87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7893" h="872913">
                <a:moveTo>
                  <a:pt x="0" y="872913"/>
                </a:moveTo>
                <a:cubicBezTo>
                  <a:pt x="333777" y="507474"/>
                  <a:pt x="667555" y="142036"/>
                  <a:pt x="1023870" y="29346"/>
                </a:cubicBezTo>
                <a:cubicBezTo>
                  <a:pt x="1380186" y="-83344"/>
                  <a:pt x="1952223" y="162428"/>
                  <a:pt x="2137893" y="1967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2723883" y="4064356"/>
            <a:ext cx="3048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igura a mano libera 11"/>
          <p:cNvSpPr/>
          <p:nvPr/>
        </p:nvSpPr>
        <p:spPr>
          <a:xfrm>
            <a:off x="3001852" y="4308788"/>
            <a:ext cx="5087157" cy="873132"/>
          </a:xfrm>
          <a:custGeom>
            <a:avLst/>
            <a:gdLst>
              <a:gd name="connsiteX0" fmla="*/ 0 w 5087157"/>
              <a:gd name="connsiteY0" fmla="*/ 0 h 873132"/>
              <a:gd name="connsiteX1" fmla="*/ 4391695 w 5087157"/>
              <a:gd name="connsiteY1" fmla="*/ 869324 h 873132"/>
              <a:gd name="connsiteX2" fmla="*/ 5016321 w 5087157"/>
              <a:gd name="connsiteY2" fmla="*/ 257577 h 87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7157" h="873132">
                <a:moveTo>
                  <a:pt x="0" y="0"/>
                </a:moveTo>
                <a:cubicBezTo>
                  <a:pt x="1777821" y="413197"/>
                  <a:pt x="3555642" y="826395"/>
                  <a:pt x="4391695" y="869324"/>
                </a:cubicBezTo>
                <a:cubicBezTo>
                  <a:pt x="5227749" y="912254"/>
                  <a:pt x="5122035" y="584915"/>
                  <a:pt x="5016321" y="2575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4800600" y="106680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To identify a unique </a:t>
            </a:r>
            <a:r>
              <a:rPr lang="it-IT" u="sng"/>
              <a:t>country of origin</a:t>
            </a:r>
            <a:r>
              <a:rPr lang="it-IT"/>
              <a:t>, we build 3 measures</a:t>
            </a:r>
            <a:endParaRPr lang="en-US"/>
          </a:p>
        </p:txBody>
      </p:sp>
      <p:sp>
        <p:nvSpPr>
          <p:cNvPr id="16" name="Accolade fermante 15"/>
          <p:cNvSpPr/>
          <p:nvPr/>
        </p:nvSpPr>
        <p:spPr>
          <a:xfrm>
            <a:off x="8763000" y="3004483"/>
            <a:ext cx="152400" cy="38056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6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it-IT" sz="3200" b="1" dirty="0" err="1"/>
              <a:t>Ethnic</a:t>
            </a:r>
            <a:r>
              <a:rPr lang="it-IT" sz="3200" b="1" dirty="0"/>
              <a:t>-INV </a:t>
            </a:r>
            <a:r>
              <a:rPr lang="it-IT" sz="3200" b="1" dirty="0" err="1"/>
              <a:t>algorithm</a:t>
            </a:r>
            <a:r>
              <a:rPr lang="it-IT" sz="3200" b="1" dirty="0"/>
              <a:t> /iv</a:t>
            </a:r>
            <a:endParaRPr lang="en-US" sz="3200" b="1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553200" y="6414368"/>
            <a:ext cx="2133600" cy="365125"/>
          </a:xfrm>
        </p:spPr>
        <p:txBody>
          <a:bodyPr/>
          <a:lstStyle/>
          <a:p>
            <a:fld id="{8DF5134D-7C6B-4A7B-B28B-A8C75F870448}" type="slidenum">
              <a:rPr lang="en-JM" smtClean="0"/>
              <a:pPr/>
              <a:t>52</a:t>
            </a:fld>
            <a:endParaRPr lang="en-JM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25535"/>
              </p:ext>
            </p:extLst>
          </p:nvPr>
        </p:nvGraphicFramePr>
        <p:xfrm>
          <a:off x="4283968" y="2492896"/>
          <a:ext cx="4536504" cy="1725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7227"/>
                <a:gridCol w="1031025"/>
                <a:gridCol w="1134126"/>
                <a:gridCol w="1134126"/>
              </a:tblGrid>
              <a:tr h="6828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  <a:r>
                        <a:rPr lang="it-IT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it-IT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JOINT</a:t>
                      </a:r>
                    </a:p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Significance</a:t>
                      </a:r>
                      <a:endParaRPr lang="it-IT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Significance</a:t>
                      </a:r>
                      <a:r>
                        <a:rPr lang="it-IT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it-IT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surname</a:t>
                      </a:r>
                      <a:endParaRPr lang="it-IT" sz="16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it-IT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it-IT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  <a:r>
                        <a:rPr lang="it-IT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first </a:t>
                      </a:r>
                      <a:r>
                        <a:rPr lang="it-IT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  <a:r>
                        <a:rPr lang="it-IT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Anglo/</a:t>
                      </a:r>
                      <a:r>
                        <a:rPr lang="it-IT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</a:t>
                      </a:r>
                      <a:r>
                        <a:rPr lang="it-IT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countries</a:t>
                      </a:r>
                      <a:endParaRPr lang="it-IT" sz="16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it-IT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INDIA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5652120" y="1844824"/>
            <a:ext cx="1515787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LAROIA RAJIV</a:t>
            </a:r>
          </a:p>
        </p:txBody>
      </p:sp>
      <p:graphicFrame>
        <p:nvGraphicFramePr>
          <p:cNvPr id="7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8508"/>
              </p:ext>
            </p:extLst>
          </p:nvPr>
        </p:nvGraphicFramePr>
        <p:xfrm>
          <a:off x="4283968" y="5013176"/>
          <a:ext cx="4680520" cy="1064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504"/>
                <a:gridCol w="1063756"/>
                <a:gridCol w="1170130"/>
                <a:gridCol w="1170130"/>
              </a:tblGrid>
              <a:tr h="228600">
                <a:tc rowSpan="2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THRESHOLDS (India-specific)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  <a:endParaRPr lang="it-IT" sz="16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</a:t>
                      </a:r>
                      <a:endParaRPr lang="it-IT" sz="16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High Recall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High Precision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Flèche vers le bas 1"/>
          <p:cNvSpPr/>
          <p:nvPr/>
        </p:nvSpPr>
        <p:spPr>
          <a:xfrm>
            <a:off x="6804248" y="4437112"/>
            <a:ext cx="1219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0373"/>
              </p:ext>
            </p:extLst>
          </p:nvPr>
        </p:nvGraphicFramePr>
        <p:xfrm>
          <a:off x="251520" y="2914207"/>
          <a:ext cx="3758505" cy="173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347"/>
                <a:gridCol w="1247770"/>
                <a:gridCol w="1347388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indicators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(1)-(3)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pass all thresholds?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  <a:r>
                        <a:rPr lang="it-IT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</a:p>
                    <a:p>
                      <a:pPr algn="ctr" fontAlgn="b"/>
                      <a:r>
                        <a:rPr lang="it-IT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Origin</a:t>
                      </a:r>
                      <a:r>
                        <a:rPr lang="it-IT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INDIA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?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High Recall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High Precision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ttangolo 15"/>
          <p:cNvSpPr/>
          <p:nvPr/>
        </p:nvSpPr>
        <p:spPr>
          <a:xfrm>
            <a:off x="1043608" y="2276872"/>
            <a:ext cx="1515787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LAROIA RAJIV</a:t>
            </a:r>
          </a:p>
        </p:txBody>
      </p:sp>
      <p:sp>
        <p:nvSpPr>
          <p:cNvPr id="8" name="Virage 7"/>
          <p:cNvSpPr/>
          <p:nvPr/>
        </p:nvSpPr>
        <p:spPr>
          <a:xfrm rot="5400000" flipH="1" flipV="1">
            <a:off x="2832001" y="4880967"/>
            <a:ext cx="590550" cy="1143000"/>
          </a:xfrm>
          <a:prstGeom prst="bentArrow">
            <a:avLst>
              <a:gd name="adj1" fmla="val 9744"/>
              <a:gd name="adj2" fmla="val 1532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JM" sz="3200" b="1" dirty="0">
                <a:solidFill>
                  <a:srgbClr val="262626"/>
                </a:solidFill>
              </a:rPr>
              <a:t>3. Data /ii</a:t>
            </a:r>
            <a:endParaRPr lang="en-US" sz="32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53</a:t>
            </a:fld>
            <a:endParaRPr lang="en-JM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3"/>
          </p:nvPr>
        </p:nvSpPr>
        <p:spPr>
          <a:xfrm>
            <a:off x="107504" y="1628800"/>
            <a:ext cx="4392488" cy="3543619"/>
          </a:xfrm>
        </p:spPr>
        <p:txBody>
          <a:bodyPr/>
          <a:lstStyle/>
          <a:p>
            <a:pPr marL="0" indent="0" algn="l">
              <a:spcBef>
                <a:spcPts val="600"/>
              </a:spcBef>
              <a:defRPr/>
            </a:pPr>
            <a:r>
              <a:rPr lang="en-GB" sz="2000" b="1" dirty="0">
                <a:latin typeface="Bebas Neue"/>
                <a:ea typeface="Tahoma" pitchFamily="34" charset="0"/>
              </a:rPr>
              <a:t>10 Countries of Origin (</a:t>
            </a:r>
            <a:r>
              <a:rPr lang="en-GB" sz="2000" b="1" dirty="0" err="1">
                <a:latin typeface="Bebas Neue"/>
                <a:ea typeface="Tahoma" pitchFamily="34" charset="0"/>
              </a:rPr>
              <a:t>CoO</a:t>
            </a:r>
            <a:r>
              <a:rPr lang="en-GB" sz="2000" b="1" dirty="0">
                <a:latin typeface="Bebas Neue"/>
                <a:ea typeface="Tahoma" pitchFamily="34" charset="0"/>
              </a:rPr>
              <a:t>)</a:t>
            </a:r>
          </a:p>
          <a:p>
            <a:pPr marL="177800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Bebas Neue"/>
                <a:ea typeface="Tahoma" pitchFamily="34" charset="0"/>
              </a:rPr>
              <a:t>Listed by OECD among top 20 </a:t>
            </a:r>
            <a:r>
              <a:rPr lang="en-GB" sz="2000" dirty="0" err="1">
                <a:latin typeface="Bebas Neue"/>
                <a:ea typeface="Tahoma" pitchFamily="34" charset="0"/>
              </a:rPr>
              <a:t>CoO</a:t>
            </a:r>
            <a:r>
              <a:rPr lang="en-GB" sz="2000" dirty="0">
                <a:latin typeface="Bebas Neue"/>
                <a:ea typeface="Tahoma" pitchFamily="34" charset="0"/>
              </a:rPr>
              <a:t> of highly skilled migrants to the US</a:t>
            </a:r>
          </a:p>
          <a:p>
            <a:pPr marL="177800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Bebas Neue"/>
                <a:ea typeface="Tahoma" pitchFamily="34" charset="0"/>
              </a:rPr>
              <a:t>Neither English- nor Spanish-speaking </a:t>
            </a:r>
          </a:p>
          <a:p>
            <a:pPr marL="177800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Bebas Neue"/>
                <a:ea typeface="Tahoma" pitchFamily="34" charset="0"/>
              </a:rPr>
              <a:t>We exclude: </a:t>
            </a:r>
          </a:p>
          <a:p>
            <a:pPr marL="444500" lvl="2" indent="-2667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latin typeface="Bebas Neue"/>
                <a:ea typeface="Tahoma" pitchFamily="34" charset="0"/>
              </a:rPr>
              <a:t>Vietnam and Egypt (low figures)</a:t>
            </a:r>
          </a:p>
          <a:p>
            <a:pPr marL="444500" lvl="2" indent="-2667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latin typeface="Bebas Neue"/>
                <a:ea typeface="Tahoma" pitchFamily="34" charset="0"/>
              </a:rPr>
              <a:t>Ukraine and Taiwan (may re-include them, along with Switzerland &amp; Austria)</a:t>
            </a:r>
            <a:endParaRPr lang="en-JM" sz="2000" dirty="0">
              <a:solidFill>
                <a:schemeClr val="tx1">
                  <a:lumMod val="85000"/>
                  <a:lumOff val="15000"/>
                </a:schemeClr>
              </a:solidFill>
              <a:latin typeface="Bebas Neue"/>
              <a:ea typeface="Tahoma" pitchFamily="34" charset="0"/>
            </a:endParaRPr>
          </a:p>
          <a:p>
            <a:pPr algn="r"/>
            <a:endParaRPr lang="en-JM" sz="2000" dirty="0">
              <a:solidFill>
                <a:schemeClr val="tx1">
                  <a:lumMod val="85000"/>
                  <a:lumOff val="15000"/>
                </a:schemeClr>
              </a:solidFill>
              <a:latin typeface="Bebas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5529561"/>
            <a:ext cx="4343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Bebas Neue"/>
              </a:rPr>
              <a:t>Source: Database on Immigrants in OECD Countries (DIOC), 2005/06.</a:t>
            </a:r>
            <a:endParaRPr lang="fr-FR" sz="1200" dirty="0">
              <a:latin typeface="Bebas Neue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820665"/>
              </p:ext>
            </p:extLst>
          </p:nvPr>
        </p:nvGraphicFramePr>
        <p:xfrm>
          <a:off x="4394076" y="476672"/>
          <a:ext cx="4749924" cy="5960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4625"/>
                <a:gridCol w="773680"/>
                <a:gridCol w="1181619"/>
              </a:tblGrid>
              <a:tr h="161623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nr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  <a:latin typeface="Bebas Neue"/>
                        </a:rPr>
                        <a:t>% 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Bebas Neue"/>
                        </a:rPr>
                        <a:t>China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97891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16.30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err="1" smtClean="0">
                          <a:effectLst/>
                          <a:latin typeface="Bebas Neue"/>
                        </a:rPr>
                        <a:t>India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63964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10.65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Bebas Neue"/>
                        </a:rPr>
                        <a:t>S. </a:t>
                      </a:r>
                      <a:r>
                        <a:rPr lang="fr-FR" sz="1800" u="none" strike="noStrike" dirty="0" err="1" smtClean="0">
                          <a:effectLst/>
                          <a:latin typeface="Bebas Neue"/>
                        </a:rPr>
                        <a:t>Korea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28796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4.79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Bebas Neue"/>
                        </a:rPr>
                        <a:t>United </a:t>
                      </a:r>
                      <a:r>
                        <a:rPr lang="fr-FR" sz="1800" u="none" strike="noStrike" dirty="0" err="1" smtClean="0">
                          <a:effectLst/>
                          <a:latin typeface="Bebas Neue"/>
                        </a:rPr>
                        <a:t>Kingdom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28122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Bebas Neue"/>
                        </a:rPr>
                        <a:t>4.68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Bebas Neue"/>
                        </a:rPr>
                        <a:t>Germany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26829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4.47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Bebas Neue"/>
                        </a:rPr>
                        <a:t>Canada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Bebas Neue"/>
                        </a:rPr>
                        <a:t>24660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Bebas Neue"/>
                        </a:rPr>
                        <a:t>4.11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Bebas Neue"/>
                        </a:rPr>
                        <a:t>Taiwan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BEF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22155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BEF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3.69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BEFC24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err="1" smtClean="0">
                          <a:effectLst/>
                          <a:latin typeface="Bebas Neue"/>
                        </a:rPr>
                        <a:t>Russian</a:t>
                      </a:r>
                      <a:r>
                        <a:rPr lang="fr-FR" sz="1800" u="none" strike="noStrike" dirty="0" smtClean="0">
                          <a:effectLst/>
                          <a:latin typeface="Bebas Neue"/>
                        </a:rPr>
                        <a:t> </a:t>
                      </a:r>
                      <a:r>
                        <a:rPr lang="fr-FR" sz="1800" u="none" strike="noStrike" dirty="0" err="1" smtClean="0">
                          <a:effectLst/>
                          <a:latin typeface="Bebas Neue"/>
                        </a:rPr>
                        <a:t>Federation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20497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3.41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Bebas Neue"/>
                        </a:rPr>
                        <a:t>Iran 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14627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2.44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Bebas Neue"/>
                        </a:rPr>
                        <a:t>Mexico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11924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1.99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err="1" smtClean="0">
                          <a:effectLst/>
                          <a:latin typeface="Bebas Neue"/>
                        </a:rPr>
                        <a:t>Japan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11616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1.93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Bebas Neue"/>
                        </a:rPr>
                        <a:t>Philippines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11576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1.93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Bebas Neue"/>
                        </a:rPr>
                        <a:t>France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10752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1.79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Bebas Neue"/>
                        </a:rPr>
                        <a:t>Cuba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9852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1.64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Bebas Neue"/>
                        </a:rPr>
                        <a:t>Viet Nam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BEF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8403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BEF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1.40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BEFC24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err="1" smtClean="0">
                          <a:effectLst/>
                          <a:latin typeface="Bebas Neue"/>
                        </a:rPr>
                        <a:t>Italy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8309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1.38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err="1" smtClean="0">
                          <a:effectLst/>
                          <a:latin typeface="Bebas Neue"/>
                        </a:rPr>
                        <a:t>Poland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7776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1.29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FFFF00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Bebas Neue"/>
                        </a:rPr>
                        <a:t>Ukraine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BEF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7234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BEF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1.20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BEFC24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err="1" smtClean="0">
                          <a:effectLst/>
                          <a:latin typeface="Bebas Neue"/>
                        </a:rPr>
                        <a:t>Egypt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BEF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6834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BEF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1.14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solidFill>
                      <a:srgbClr val="BEFC24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err="1" smtClean="0">
                          <a:effectLst/>
                          <a:latin typeface="Bebas Neue"/>
                        </a:rPr>
                        <a:t>Puerto</a:t>
                      </a:r>
                      <a:r>
                        <a:rPr lang="fr-FR" sz="1800" u="none" strike="noStrike" dirty="0" smtClean="0">
                          <a:effectLst/>
                          <a:latin typeface="Bebas Neue"/>
                        </a:rPr>
                        <a:t> Rico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Bebas Neue"/>
                        </a:rPr>
                        <a:t>6699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1.12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07" marR="9507" marT="9507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2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Imag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1" y="452382"/>
            <a:ext cx="8529331" cy="62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54</a:t>
            </a:fld>
            <a:endParaRPr lang="en-JM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88640"/>
            <a:ext cx="90140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fr-FR" b="1" dirty="0">
                <a:latin typeface="Candara" panose="020E0502030303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Figure A3.1 – Share of ethnic inventors of EPO patent applications by US residents; by </a:t>
            </a:r>
            <a:r>
              <a:rPr lang="en-GB" altLang="fr-FR" b="1" dirty="0" err="1">
                <a:latin typeface="Candara" panose="020E0502030303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CoO</a:t>
            </a:r>
            <a:endParaRPr lang="fr-FR" altLang="fr-FR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479635" y="522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1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55</a:t>
            </a:fld>
            <a:endParaRPr lang="en-JM"/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4572000" cy="6192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572000" cy="61926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85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56</a:t>
            </a:fld>
            <a:endParaRPr lang="en-JM"/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4572000" cy="5869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4572000" cy="59046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Ellipse 1"/>
          <p:cNvSpPr/>
          <p:nvPr/>
        </p:nvSpPr>
        <p:spPr>
          <a:xfrm>
            <a:off x="1905000" y="2133600"/>
            <a:ext cx="1524000" cy="106680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57200" y="2743200"/>
            <a:ext cx="762000" cy="1066800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162800" y="2362200"/>
            <a:ext cx="685800" cy="106680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8001000" y="2438400"/>
            <a:ext cx="685800" cy="60960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9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57</a:t>
            </a:fld>
            <a:endParaRPr lang="en-JM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073960"/>
              </p:ext>
            </p:extLst>
          </p:nvPr>
        </p:nvGraphicFramePr>
        <p:xfrm>
          <a:off x="251519" y="1124744"/>
          <a:ext cx="8136905" cy="5332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0595"/>
                <a:gridCol w="1179262"/>
                <a:gridCol w="1179262"/>
                <a:gridCol w="1179262"/>
                <a:gridCol w="1179262"/>
                <a:gridCol w="1179262"/>
              </a:tblGrid>
              <a:tr h="421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fr-FR" sz="1800" dirty="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Obs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Mean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Std. Dev.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Min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Max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</a:tr>
              <a:tr h="126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fr-FR" sz="1800" dirty="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fr-FR" sz="180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fr-FR" sz="180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fr-FR" sz="180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fr-FR" sz="180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fr-FR" sz="1800" dirty="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</a:tr>
              <a:tr h="42151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u="sng" dirty="0">
                          <a:effectLst/>
                          <a:latin typeface="Bebas Neue"/>
                        </a:rPr>
                        <a:t>1. Local sample (citations from within the US)</a:t>
                      </a:r>
                      <a:endParaRPr lang="fr-FR" sz="1800" dirty="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400" dirty="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400" dirty="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fr-FR" sz="180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</a:tr>
              <a:tr h="421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Citation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1211154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0.500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0.500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</a:tr>
              <a:tr h="421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Co-ethnicity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1211154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0.120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0.325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</a:tr>
              <a:tr h="421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Social distance 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1211154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0.013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0.114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</a:tr>
              <a:tr h="421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Social distance 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1211154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0.012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0.109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</a:tr>
              <a:tr h="421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Social distance 2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1211154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0.008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0.089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</a:tr>
              <a:tr h="421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Social distance 3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1211154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0.009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0.093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</a:tr>
              <a:tr h="421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Bebas Neue"/>
                        </a:rPr>
                        <a:t>Social </a:t>
                      </a:r>
                      <a:r>
                        <a:rPr lang="en-GB" sz="1800" dirty="0" smtClean="0">
                          <a:effectLst/>
                          <a:latin typeface="Bebas Neue"/>
                        </a:rPr>
                        <a:t>dist. </a:t>
                      </a:r>
                      <a:r>
                        <a:rPr lang="en-GB" sz="1800" dirty="0">
                          <a:effectLst/>
                          <a:latin typeface="Bebas Neue"/>
                        </a:rPr>
                        <a:t>&gt;3</a:t>
                      </a:r>
                      <a:endParaRPr lang="fr-FR" sz="1800" dirty="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1211154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0.236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0.425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</a:tr>
              <a:tr h="843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Social distance +∞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1211154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0.722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0.448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</a:tr>
              <a:tr h="421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Co-location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1211154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0.172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0.377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Bebas Neue"/>
                        </a:rPr>
                        <a:t>1</a:t>
                      </a:r>
                      <a:endParaRPr lang="fr-FR" sz="1800" dirty="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54868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andara" panose="020E0502030303020204" pitchFamily="34" charset="0"/>
                <a:ea typeface="Times New Roman" panose="02020603050405020304" pitchFamily="18" charset="0"/>
              </a:rPr>
              <a:t>Table 2.	Local and international samples: descriptive statistics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52320" y="170080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Bebas Neue"/>
              </a:rPr>
              <a:t>96k cited patents</a:t>
            </a:r>
          </a:p>
          <a:p>
            <a:r>
              <a:rPr lang="en-GB" sz="1600" dirty="0">
                <a:latin typeface="Bebas Neue"/>
              </a:rPr>
              <a:t>216k citing</a:t>
            </a:r>
            <a:endParaRPr lang="fr-FR" sz="1600" dirty="0">
              <a:latin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5872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58</a:t>
            </a:fld>
            <a:endParaRPr lang="en-JM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28220"/>
              </p:ext>
            </p:extLst>
          </p:nvPr>
        </p:nvGraphicFramePr>
        <p:xfrm>
          <a:off x="395536" y="1124744"/>
          <a:ext cx="8280922" cy="3913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252"/>
                <a:gridCol w="1200134"/>
                <a:gridCol w="1200134"/>
                <a:gridCol w="1200134"/>
                <a:gridCol w="1200134"/>
                <a:gridCol w="1200134"/>
              </a:tblGrid>
              <a:tr h="172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800" dirty="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Obs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Mean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Std. Dev.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Min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Max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</a:tr>
              <a:tr h="32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600" dirty="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600" dirty="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600" dirty="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600" dirty="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600" dirty="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600" dirty="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</a:tr>
              <a:tr h="17258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latin typeface="Bebas Neue"/>
                        </a:rPr>
                        <a:t>2. International sample (citations from outside the US)</a:t>
                      </a:r>
                      <a:endParaRPr lang="fr-FR" sz="1800" dirty="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400" dirty="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800">
                        <a:effectLst/>
                        <a:latin typeface="Bebas Neue"/>
                      </a:endParaRPr>
                    </a:p>
                  </a:txBody>
                  <a:tcPr marL="34378" marR="34378" marT="0" marB="0" anchor="ctr"/>
                </a:tc>
              </a:tr>
              <a:tr h="148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Citation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1084120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0.500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0.500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</a:tr>
              <a:tr h="148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Co-ethnicity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1084120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0.081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0.272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</a:tr>
              <a:tr h="148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Social distance 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1084120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0.004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0.063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</a:tr>
              <a:tr h="148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Social distance 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1084120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0.005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0.072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</a:tr>
              <a:tr h="148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Social distance 2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1084120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0.004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0.066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</a:tr>
              <a:tr h="173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Social distance 3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1084120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0.005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0.068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</a:tr>
              <a:tr h="173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Social distance &gt;3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1084120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0.200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0.400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</a:tr>
              <a:tr h="148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Social distance +∞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1084120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0.781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0.413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</a:tr>
              <a:tr h="148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Same country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1084120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0.085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0.279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</a:tr>
              <a:tr h="148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Same company 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1084120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0.024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0.152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</a:tr>
              <a:tr h="148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Returnee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1084120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0.0005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0.022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ebas Neue"/>
                        </a:rPr>
                        <a:t>0</a:t>
                      </a:r>
                      <a:endParaRPr lang="fr-FR" sz="180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ebas Neue"/>
                        </a:rPr>
                        <a:t>1</a:t>
                      </a:r>
                      <a:endParaRPr lang="fr-FR" sz="1800" dirty="0">
                        <a:effectLst/>
                        <a:latin typeface="Bebas Neue"/>
                        <a:ea typeface="Times New Roman" panose="02020603050405020304" pitchFamily="18" charset="0"/>
                      </a:endParaRPr>
                    </a:p>
                  </a:txBody>
                  <a:tcPr marL="34378" marR="34378" marT="0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54868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andara" panose="020E0502030303020204" pitchFamily="34" charset="0"/>
                <a:ea typeface="Times New Roman" panose="02020603050405020304" pitchFamily="18" charset="0"/>
              </a:rPr>
              <a:t>Table 2.	Local and international samples: descriptive </a:t>
            </a:r>
            <a:r>
              <a:rPr lang="en-GB" sz="20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statistics (cont.)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24328" y="1484784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Bebas Neue"/>
              </a:rPr>
              <a:t>106k cited </a:t>
            </a:r>
          </a:p>
          <a:p>
            <a:r>
              <a:rPr lang="en-GB" sz="1600" dirty="0">
                <a:latin typeface="Bebas Neue"/>
              </a:rPr>
              <a:t>272k citing</a:t>
            </a:r>
            <a:endParaRPr lang="fr-FR" sz="1600" dirty="0">
              <a:latin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21223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b="1" dirty="0">
                <a:solidFill>
                  <a:srgbClr val="262626"/>
                </a:solidFill>
              </a:rPr>
              <a:t>4</a:t>
            </a:r>
            <a:r>
              <a:rPr lang="en-JM" b="1" dirty="0" smtClean="0">
                <a:solidFill>
                  <a:srgbClr val="262626"/>
                </a:solidFill>
              </a:rPr>
              <a:t>. Results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59</a:t>
            </a:fld>
            <a:endParaRPr lang="en-JM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1905000"/>
            <a:ext cx="8458200" cy="3471310"/>
          </a:xfrm>
        </p:spPr>
        <p:txBody>
          <a:bodyPr/>
          <a:lstStyle/>
          <a:p>
            <a:pPr marL="0" indent="0" algn="l">
              <a:spcBef>
                <a:spcPts val="3000"/>
              </a:spcBef>
            </a:pPr>
            <a:r>
              <a:rPr lang="en-GB" sz="1600" b="1" dirty="0">
                <a:latin typeface="Bebas Neue"/>
              </a:rPr>
              <a:t>DIASPORA EFFECT: </a:t>
            </a:r>
          </a:p>
          <a:p>
            <a:pPr marL="268288" lvl="1" indent="-179388">
              <a:buFont typeface="Arial" pitchFamily="34" charset="0"/>
              <a:buChar char="•"/>
            </a:pPr>
            <a:r>
              <a:rPr lang="en-GB" dirty="0" smtClean="0">
                <a:latin typeface="Bebas Neue"/>
              </a:rPr>
              <a:t>positive </a:t>
            </a:r>
            <a:r>
              <a:rPr lang="en-GB" dirty="0">
                <a:latin typeface="Bebas Neue"/>
              </a:rPr>
              <a:t>and significant for all </a:t>
            </a:r>
            <a:r>
              <a:rPr lang="en-GB" dirty="0" err="1">
                <a:latin typeface="Bebas Neue"/>
              </a:rPr>
              <a:t>CoO</a:t>
            </a:r>
            <a:r>
              <a:rPr lang="en-GB" dirty="0">
                <a:latin typeface="Bebas Neue"/>
              </a:rPr>
              <a:t> in our sample, except France, Italy, and </a:t>
            </a:r>
            <a:r>
              <a:rPr lang="en-GB" dirty="0" smtClean="0">
                <a:latin typeface="Bebas Neue"/>
              </a:rPr>
              <a:t>Poland</a:t>
            </a:r>
          </a:p>
          <a:p>
            <a:pPr marL="268288" lvl="1" indent="-179388">
              <a:buFont typeface="Arial" pitchFamily="34" charset="0"/>
              <a:buChar char="•"/>
            </a:pPr>
            <a:r>
              <a:rPr lang="en-GB" dirty="0" smtClean="0">
                <a:latin typeface="Bebas Neue"/>
              </a:rPr>
              <a:t>BUT result </a:t>
            </a:r>
            <a:r>
              <a:rPr lang="en-GB" dirty="0">
                <a:latin typeface="Bebas Neue"/>
              </a:rPr>
              <a:t>is not robust to all model </a:t>
            </a:r>
            <a:r>
              <a:rPr lang="en-GB" dirty="0" smtClean="0">
                <a:latin typeface="Bebas Neue"/>
              </a:rPr>
              <a:t>specifications, safe for India and China</a:t>
            </a:r>
          </a:p>
          <a:p>
            <a:pPr marL="268288" lvl="1" indent="-179388">
              <a:buFont typeface="Arial" pitchFamily="34" charset="0"/>
              <a:buChar char="•"/>
            </a:pPr>
            <a:r>
              <a:rPr lang="en-GB" dirty="0">
                <a:latin typeface="Bebas Neue"/>
              </a:rPr>
              <a:t>marginal effect of co-ethnicity is secondary to that of social </a:t>
            </a:r>
            <a:r>
              <a:rPr lang="en-GB" dirty="0" smtClean="0">
                <a:latin typeface="Bebas Neue"/>
              </a:rPr>
              <a:t>proximity and co-location</a:t>
            </a:r>
          </a:p>
          <a:p>
            <a:pPr marL="268288" lvl="1" indent="-179388">
              <a:buFont typeface="Arial" pitchFamily="34" charset="0"/>
              <a:buChar char="•"/>
            </a:pPr>
            <a:r>
              <a:rPr lang="en-GB" dirty="0">
                <a:latin typeface="Bebas Neue"/>
              </a:rPr>
              <a:t>C</a:t>
            </a:r>
            <a:r>
              <a:rPr lang="en-GB" dirty="0" smtClean="0">
                <a:latin typeface="Bebas Neue"/>
              </a:rPr>
              <a:t>o-ethnicity acts as substitute for physical proximity, and kicks in at large social distances</a:t>
            </a:r>
            <a:endParaRPr lang="en-GB" dirty="0">
              <a:solidFill>
                <a:schemeClr val="tx1"/>
              </a:solidFill>
              <a:latin typeface="Bebas Neue"/>
            </a:endParaRPr>
          </a:p>
          <a:p>
            <a:pPr marL="0" indent="0" algn="l">
              <a:spcBef>
                <a:spcPts val="3000"/>
              </a:spcBef>
            </a:pPr>
            <a:r>
              <a:rPr lang="en-GB" sz="1600" b="1" dirty="0">
                <a:latin typeface="Bebas Neue"/>
              </a:rPr>
              <a:t>BRAIN GAIN EFFECT: </a:t>
            </a:r>
          </a:p>
          <a:p>
            <a:pPr marL="268288" lvl="1" indent="-179388">
              <a:buFont typeface="Arial" pitchFamily="34" charset="0"/>
              <a:buChar char="•"/>
            </a:pPr>
            <a:r>
              <a:rPr lang="en-GB" dirty="0" smtClean="0">
                <a:latin typeface="Bebas Neue"/>
              </a:rPr>
              <a:t>Mixed results: </a:t>
            </a:r>
            <a:r>
              <a:rPr lang="en-GB" dirty="0">
                <a:latin typeface="Bebas Neue"/>
              </a:rPr>
              <a:t>positive and significant for all Asian countries (but Iran) and Russia, but negative or null for the other European </a:t>
            </a:r>
            <a:r>
              <a:rPr lang="en-GB" dirty="0" smtClean="0">
                <a:latin typeface="Bebas Neue"/>
              </a:rPr>
              <a:t>countries (unless “same country” replaced by “country of origin)</a:t>
            </a:r>
            <a:endParaRPr lang="en-GB" dirty="0">
              <a:latin typeface="Bebas Neue"/>
            </a:endParaRPr>
          </a:p>
          <a:p>
            <a:pPr marL="268288" lvl="1" indent="-179388">
              <a:buFont typeface="Arial" pitchFamily="34" charset="0"/>
              <a:buChar char="•"/>
            </a:pPr>
            <a:r>
              <a:rPr lang="en-GB" dirty="0" smtClean="0">
                <a:latin typeface="Bebas Neue"/>
              </a:rPr>
              <a:t>Largest marginal effect belongs to company self-citations</a:t>
            </a:r>
            <a:endParaRPr lang="en-GB" dirty="0">
              <a:latin typeface="Bebas Neue"/>
            </a:endParaRPr>
          </a:p>
          <a:p>
            <a:pPr marL="268288" lvl="1" indent="-179388">
              <a:buFont typeface="Arial" pitchFamily="34" charset="0"/>
              <a:buChar char="•"/>
            </a:pPr>
            <a:r>
              <a:rPr lang="en-GB" dirty="0" smtClean="0">
                <a:latin typeface="Bebas Neue"/>
              </a:rPr>
              <a:t>Co-</a:t>
            </a:r>
            <a:r>
              <a:rPr lang="en-GB" dirty="0" err="1" smtClean="0">
                <a:latin typeface="Bebas Neue"/>
              </a:rPr>
              <a:t>ethn</a:t>
            </a:r>
            <a:r>
              <a:rPr lang="en-GB" dirty="0" smtClean="0">
                <a:latin typeface="Bebas Neue"/>
              </a:rPr>
              <a:t>. as </a:t>
            </a:r>
            <a:r>
              <a:rPr lang="en-GB" dirty="0">
                <a:latin typeface="Bebas Neue"/>
              </a:rPr>
              <a:t>substitute for company </a:t>
            </a:r>
            <a:r>
              <a:rPr lang="en-GB" dirty="0" smtClean="0">
                <a:latin typeface="Bebas Neue"/>
              </a:rPr>
              <a:t>self-citations, and </a:t>
            </a:r>
            <a:r>
              <a:rPr lang="en-GB" dirty="0">
                <a:latin typeface="Bebas Neue"/>
              </a:rPr>
              <a:t>kicks </a:t>
            </a:r>
            <a:r>
              <a:rPr lang="en-GB" dirty="0" smtClean="0">
                <a:latin typeface="Bebas Neue"/>
              </a:rPr>
              <a:t>in </a:t>
            </a:r>
            <a:r>
              <a:rPr lang="en-GB" dirty="0">
                <a:latin typeface="Bebas Neue"/>
              </a:rPr>
              <a:t>at </a:t>
            </a:r>
            <a:r>
              <a:rPr lang="en-GB" dirty="0" smtClean="0">
                <a:latin typeface="Bebas Neue"/>
              </a:rPr>
              <a:t>large </a:t>
            </a:r>
            <a:r>
              <a:rPr lang="en-GB" dirty="0">
                <a:latin typeface="Bebas Neue"/>
              </a:rPr>
              <a:t>social </a:t>
            </a:r>
            <a:r>
              <a:rPr lang="en-GB" dirty="0" smtClean="0">
                <a:latin typeface="Bebas Neue"/>
              </a:rPr>
              <a:t>distances</a:t>
            </a:r>
            <a:endParaRPr lang="en-JM" dirty="0" smtClean="0">
              <a:solidFill>
                <a:schemeClr val="tx1">
                  <a:lumMod val="85000"/>
                  <a:lumOff val="15000"/>
                </a:schemeClr>
              </a:solidFill>
              <a:latin typeface="Bebas Neue"/>
              <a:ea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JM" sz="1600" dirty="0">
              <a:solidFill>
                <a:schemeClr val="tx1">
                  <a:lumMod val="85000"/>
                  <a:lumOff val="15000"/>
                </a:schemeClr>
              </a:solidFill>
              <a:latin typeface="Bebas Neue"/>
              <a:ea typeface="Tahoma" pitchFamily="34" charset="0"/>
            </a:endParaRPr>
          </a:p>
          <a:p>
            <a:pPr algn="r"/>
            <a:endParaRPr lang="en-JM" sz="1600" dirty="0">
              <a:solidFill>
                <a:schemeClr val="tx1">
                  <a:lumMod val="85000"/>
                  <a:lumOff val="15000"/>
                </a:schemeClr>
              </a:solidFill>
              <a:latin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4105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5656" y="2780928"/>
            <a:ext cx="6120680" cy="504056"/>
          </a:xfrm>
        </p:spPr>
        <p:txBody>
          <a:bodyPr>
            <a:noAutofit/>
          </a:bodyPr>
          <a:lstStyle/>
          <a:p>
            <a:pPr marL="541338" indent="-541338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 smtClean="0"/>
              <a:t>Data sources, with applications</a:t>
            </a:r>
          </a:p>
        </p:txBody>
      </p:sp>
    </p:spTree>
    <p:extLst>
      <p:ext uri="{BB962C8B-B14F-4D97-AF65-F5344CB8AC3E}">
        <p14:creationId xmlns:p14="http://schemas.microsoft.com/office/powerpoint/2010/main" val="18523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60</a:t>
            </a:fld>
            <a:endParaRPr lang="en-JM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441592"/>
              </p:ext>
            </p:extLst>
          </p:nvPr>
        </p:nvGraphicFramePr>
        <p:xfrm>
          <a:off x="76200" y="1295400"/>
          <a:ext cx="8528247" cy="4633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1457"/>
                <a:gridCol w="1132086"/>
                <a:gridCol w="1293676"/>
                <a:gridCol w="1293676"/>
                <a:gridCol w="1293676"/>
                <a:gridCol w="1293676"/>
              </a:tblGrid>
              <a:tr h="2513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China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India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Iran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Japan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Korea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9961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Co-location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0.39***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0.41***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0.47***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0.38***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0.34***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Co-ethnicity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0.34***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0.18***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0.27**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0.17***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0.19***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Co-ethn*Co-loc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0.12***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0.09***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0.15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0.09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0.10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Soc.</a:t>
                      </a:r>
                      <a:r>
                        <a:rPr lang="en-GB" sz="1800" u="none" strike="noStrike" baseline="0" dirty="0" smtClean="0">
                          <a:effectLst/>
                          <a:latin typeface="Bebas Neue"/>
                        </a:rPr>
                        <a:t> d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ist. </a:t>
                      </a:r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1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1.59***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1.04***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1.66***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1.36***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0.59**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Soc. dist. </a:t>
                      </a:r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2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2.44***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1.88***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2.07***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2.29***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1.18***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Soc. dist. </a:t>
                      </a:r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3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2.86***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2.21***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2.54***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2.98***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2.13***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Soc. 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dist.&gt;</a:t>
                      </a:r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3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3.64***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3.14***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3.60***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3.70***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2.86***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Soc. 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dist. </a:t>
                      </a:r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+∞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3.80***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3.24***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3.64***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3.79***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2.97***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Constant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3.55***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3.07***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3.48***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3.65***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2.83***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9170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u="none" strike="noStrike" dirty="0" smtClean="0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</a:tr>
              <a:tr h="23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Observations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291,804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373,126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33,128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56,234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59,456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3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Chi-sq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9372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8478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827.9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1012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1284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3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LogL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-195260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-252246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-22308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-38039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-40205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3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Pseudo R-</a:t>
                      </a:r>
                      <a:r>
                        <a:rPr lang="en-GB" sz="1800" u="none" strike="noStrike" dirty="0" err="1">
                          <a:effectLst/>
                          <a:latin typeface="Bebas Neue"/>
                        </a:rPr>
                        <a:t>sq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0.0346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0.0247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0.0285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0.0241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0.0244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524" y="548680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 algn="just"/>
            <a:r>
              <a:rPr lang="en-GB" sz="2200" b="1" dirty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</a:rPr>
              <a:t>DIASPORA EFFECT:</a:t>
            </a:r>
            <a:r>
              <a:rPr lang="en-GB" sz="2200" dirty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</a:rPr>
              <a:t>– </a:t>
            </a:r>
            <a:r>
              <a:rPr lang="en-GB" sz="2200" dirty="0" err="1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</a:rPr>
              <a:t>Logit</a:t>
            </a:r>
            <a:r>
              <a:rPr lang="en-GB" sz="2200" dirty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</a:rPr>
              <a:t> regression, by Country of Origin</a:t>
            </a:r>
            <a:endParaRPr lang="fr-FR" sz="2200" dirty="0">
              <a:latin typeface="Bebas Neue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49280"/>
            <a:ext cx="7467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Bebas Neue"/>
              </a:rPr>
              <a:t>The table reports </a:t>
            </a:r>
            <a:r>
              <a:rPr lang="fr-FR" sz="1000" dirty="0" err="1">
                <a:latin typeface="Bebas Neue"/>
              </a:rPr>
              <a:t>estimated</a:t>
            </a:r>
            <a:r>
              <a:rPr lang="fr-FR" sz="1000" dirty="0">
                <a:latin typeface="Bebas Neue"/>
              </a:rPr>
              <a:t> </a:t>
            </a:r>
            <a:r>
              <a:rPr lang="fr-FR" sz="1000" dirty="0" err="1">
                <a:latin typeface="Bebas Neue"/>
              </a:rPr>
              <a:t>parameters</a:t>
            </a:r>
            <a:r>
              <a:rPr lang="fr-FR" sz="1000" dirty="0">
                <a:latin typeface="Bebas Neue"/>
              </a:rPr>
              <a:t> (</a:t>
            </a:r>
            <a:r>
              <a:rPr lang="fr-FR" sz="1000" i="1" dirty="0">
                <a:latin typeface="Symbol" panose="05050102010706020507" pitchFamily="18" charset="2"/>
              </a:rPr>
              <a:t>b</a:t>
            </a:r>
            <a:r>
              <a:rPr lang="fr-FR" sz="1000" dirty="0">
                <a:latin typeface="Bebas Neue"/>
              </a:rPr>
              <a:t>s) ; </a:t>
            </a:r>
            <a:r>
              <a:rPr lang="fr-FR" sz="1000" dirty="0" err="1">
                <a:latin typeface="Bebas Neue"/>
              </a:rPr>
              <a:t>Robust</a:t>
            </a:r>
            <a:r>
              <a:rPr lang="fr-FR" sz="1000" dirty="0">
                <a:latin typeface="Bebas Neue"/>
              </a:rPr>
              <a:t> standard </a:t>
            </a:r>
            <a:r>
              <a:rPr lang="fr-FR" sz="1000" dirty="0" err="1">
                <a:latin typeface="Bebas Neue"/>
              </a:rPr>
              <a:t>errors</a:t>
            </a:r>
            <a:r>
              <a:rPr lang="fr-FR" sz="1000" dirty="0">
                <a:latin typeface="Bebas Neue"/>
              </a:rPr>
              <a:t> in </a:t>
            </a:r>
            <a:r>
              <a:rPr lang="fr-FR" sz="1000" dirty="0" err="1">
                <a:latin typeface="Bebas Neue"/>
              </a:rPr>
              <a:t>parentheses</a:t>
            </a:r>
            <a:r>
              <a:rPr lang="fr-FR" sz="1000" dirty="0">
                <a:latin typeface="Bebas Neue"/>
              </a:rPr>
              <a:t> ; *** p&lt;0.01, ** p&lt;0.05, * p&lt;0.1</a:t>
            </a:r>
          </a:p>
        </p:txBody>
      </p:sp>
    </p:spTree>
    <p:extLst>
      <p:ext uri="{BB962C8B-B14F-4D97-AF65-F5344CB8AC3E}">
        <p14:creationId xmlns:p14="http://schemas.microsoft.com/office/powerpoint/2010/main" val="41263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61</a:t>
            </a:fld>
            <a:endParaRPr lang="en-JM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06512"/>
              </p:ext>
            </p:extLst>
          </p:nvPr>
        </p:nvGraphicFramePr>
        <p:xfrm>
          <a:off x="76200" y="1295400"/>
          <a:ext cx="8600255" cy="4633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8420"/>
                <a:gridCol w="1413971"/>
                <a:gridCol w="1256966"/>
                <a:gridCol w="1256966"/>
                <a:gridCol w="1256966"/>
                <a:gridCol w="1256966"/>
              </a:tblGrid>
              <a:tr h="2513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Germany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France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Italy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Poland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Russia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9961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Co-location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0.44***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0.39***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0.40***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0.30***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0.47***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Co-ethnicity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0.04**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0.03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0.04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0.22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0.29***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Co-ethn*Co-loc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0.04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0.04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0.17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0.14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0.09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Soc.</a:t>
                      </a:r>
                      <a:r>
                        <a:rPr lang="en-GB" sz="1800" u="none" strike="noStrike" baseline="0" dirty="0" smtClean="0">
                          <a:effectLst/>
                          <a:latin typeface="Bebas Neue"/>
                        </a:rPr>
                        <a:t> d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ist. </a:t>
                      </a:r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1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1.13***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1.29***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0.78**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0.29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1.25***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Soc. dist. </a:t>
                      </a:r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2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1.90***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1.87***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1.76***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1.87***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1.69***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Soc. dist. </a:t>
                      </a:r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3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2.54***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2.50***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2.40***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2.12***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2.38***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Soc. 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dist.&gt;</a:t>
                      </a:r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3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3.19***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3.16***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3.23***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3.10***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3.14***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Soc. 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dist. </a:t>
                      </a:r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+∞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3.30***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3.30***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3.33***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3.19***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3.30***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Constant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3.15***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3.14***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3.20***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3.05***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Bebas Neue"/>
                        </a:rPr>
                        <a:t>3.11***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9170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u="none" strike="noStrike" dirty="0" smtClean="0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</a:tr>
              <a:tr h="23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Observations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205,858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77,038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53,168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19,078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42,264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3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Chi-sq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4667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1705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1017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480.6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1195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3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LogL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-138992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-52094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-36024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-12782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-28368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3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Pseudo R-</a:t>
                      </a:r>
                      <a:r>
                        <a:rPr lang="en-GB" sz="1800" u="none" strike="noStrike" dirty="0" err="1">
                          <a:effectLst/>
                          <a:latin typeface="Bebas Neue"/>
                        </a:rPr>
                        <a:t>sq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0.0259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0.0244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0.0225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0.0334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0.0317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524" y="548680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 algn="just"/>
            <a:r>
              <a:rPr lang="en-GB" sz="2200" b="1" dirty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</a:rPr>
              <a:t>DIASPORA EFFECT:</a:t>
            </a:r>
            <a:r>
              <a:rPr lang="en-GB" sz="2200" dirty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</a:rPr>
              <a:t>– </a:t>
            </a:r>
            <a:r>
              <a:rPr lang="en-GB" sz="2200" dirty="0" err="1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</a:rPr>
              <a:t>Logit</a:t>
            </a:r>
            <a:r>
              <a:rPr lang="en-GB" sz="2200" dirty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</a:rPr>
              <a:t> regression, by Country of </a:t>
            </a:r>
            <a:r>
              <a:rPr lang="en-GB" sz="2200" dirty="0" smtClean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</a:rPr>
              <a:t>Origin (cont.)</a:t>
            </a:r>
            <a:endParaRPr lang="fr-FR" sz="2200" dirty="0">
              <a:latin typeface="Bebas Neue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8520" y="6021288"/>
            <a:ext cx="7467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Bebas Neue"/>
              </a:rPr>
              <a:t>The table reports </a:t>
            </a:r>
            <a:r>
              <a:rPr lang="fr-FR" sz="1000" dirty="0" err="1">
                <a:latin typeface="Bebas Neue"/>
              </a:rPr>
              <a:t>estimated</a:t>
            </a:r>
            <a:r>
              <a:rPr lang="fr-FR" sz="1000" dirty="0">
                <a:latin typeface="Bebas Neue"/>
              </a:rPr>
              <a:t> </a:t>
            </a:r>
            <a:r>
              <a:rPr lang="fr-FR" sz="1000" dirty="0" err="1">
                <a:latin typeface="Bebas Neue"/>
              </a:rPr>
              <a:t>parameters</a:t>
            </a:r>
            <a:r>
              <a:rPr lang="fr-FR" sz="1000" dirty="0">
                <a:latin typeface="Bebas Neue"/>
              </a:rPr>
              <a:t> (</a:t>
            </a:r>
            <a:r>
              <a:rPr lang="fr-FR" sz="1000" i="1" dirty="0">
                <a:latin typeface="Symbol" panose="05050102010706020507" pitchFamily="18" charset="2"/>
              </a:rPr>
              <a:t>b</a:t>
            </a:r>
            <a:r>
              <a:rPr lang="fr-FR" sz="1000" dirty="0">
                <a:latin typeface="Bebas Neue"/>
              </a:rPr>
              <a:t>s) ; </a:t>
            </a:r>
            <a:r>
              <a:rPr lang="fr-FR" sz="1000" dirty="0" err="1">
                <a:latin typeface="Bebas Neue"/>
              </a:rPr>
              <a:t>Robust</a:t>
            </a:r>
            <a:r>
              <a:rPr lang="fr-FR" sz="1000" dirty="0">
                <a:latin typeface="Bebas Neue"/>
              </a:rPr>
              <a:t> standard </a:t>
            </a:r>
            <a:r>
              <a:rPr lang="fr-FR" sz="1000" dirty="0" err="1">
                <a:latin typeface="Bebas Neue"/>
              </a:rPr>
              <a:t>errors</a:t>
            </a:r>
            <a:r>
              <a:rPr lang="fr-FR" sz="1000" dirty="0">
                <a:latin typeface="Bebas Neue"/>
              </a:rPr>
              <a:t> in </a:t>
            </a:r>
            <a:r>
              <a:rPr lang="fr-FR" sz="1000" dirty="0" err="1">
                <a:latin typeface="Bebas Neue"/>
              </a:rPr>
              <a:t>parentheses</a:t>
            </a:r>
            <a:r>
              <a:rPr lang="fr-FR" sz="1000" dirty="0">
                <a:latin typeface="Bebas Neue"/>
              </a:rPr>
              <a:t> ; *** p&lt;0.01, ** p&lt;0.05, * p&lt;0.1</a:t>
            </a:r>
          </a:p>
        </p:txBody>
      </p:sp>
    </p:spTree>
    <p:extLst>
      <p:ext uri="{BB962C8B-B14F-4D97-AF65-F5344CB8AC3E}">
        <p14:creationId xmlns:p14="http://schemas.microsoft.com/office/powerpoint/2010/main" val="11767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62</a:t>
            </a:fld>
            <a:endParaRPr lang="en-JM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4635"/>
              </p:ext>
            </p:extLst>
          </p:nvPr>
        </p:nvGraphicFramePr>
        <p:xfrm>
          <a:off x="251520" y="1412776"/>
          <a:ext cx="7128793" cy="4869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8204"/>
                <a:gridCol w="1556863"/>
                <a:gridCol w="1556863"/>
                <a:gridCol w="1556863"/>
              </a:tblGrid>
              <a:tr h="2513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China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Germany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India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9961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Co-location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0.41***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0.45***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0.42***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Co-ethnicity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0.29***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0.06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0.20***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Co-ethn*Co-loc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0.10***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0.05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0.07***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Soc. distance &gt;3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1.91***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1.66***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1.78***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Soc. distance +∞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2.02***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1.76***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1.88***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Co-</a:t>
                      </a:r>
                      <a:r>
                        <a:rPr lang="en-GB" sz="1800" u="none" strike="noStrike" dirty="0" err="1">
                          <a:effectLst/>
                          <a:latin typeface="Bebas Neue"/>
                        </a:rPr>
                        <a:t>ethn</a:t>
                      </a:r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*Soc. Distance&gt;3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0.76***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0.002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0.418***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Co-</a:t>
                      </a:r>
                      <a:r>
                        <a:rPr lang="en-GB" sz="1800" u="none" strike="noStrike" dirty="0" err="1">
                          <a:effectLst/>
                          <a:latin typeface="Bebas Neue"/>
                        </a:rPr>
                        <a:t>ethn</a:t>
                      </a:r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.*Soc. Distance +∞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0.55***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0.03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0.37***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Constant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1.78***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1.61***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effectLst/>
                          <a:latin typeface="Bebas Neue"/>
                        </a:rPr>
                        <a:t>1.71***</a:t>
                      </a:r>
                      <a:endParaRPr lang="en-GB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</a:tr>
              <a:tr h="9170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800" u="none" strike="noStrike" dirty="0" smtClean="0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</a:tr>
              <a:tr h="23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Observations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291,804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205,858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effectLst/>
                          <a:latin typeface="Bebas Neue"/>
                        </a:rPr>
                        <a:t>373,126</a:t>
                      </a:r>
                    </a:p>
                  </a:txBody>
                  <a:tcPr marL="9525" marR="9525" marT="9525" marB="0" anchor="ctr"/>
                </a:tc>
              </a:tr>
              <a:tr h="23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Chi-sq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effectLst/>
                          <a:latin typeface="Bebas Neue"/>
                        </a:rPr>
                        <a:t>11787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5730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10150</a:t>
                      </a:r>
                    </a:p>
                  </a:txBody>
                  <a:tcPr marL="9525" marR="9525" marT="9525" marB="0" anchor="ctr"/>
                </a:tc>
              </a:tr>
              <a:tr h="23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  <a:latin typeface="Bebas Neue"/>
                        </a:rPr>
                        <a:t>LogL</a:t>
                      </a:r>
                      <a:endParaRPr lang="fr-FR" sz="18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effectLst/>
                          <a:latin typeface="Bebas Neue"/>
                        </a:rPr>
                        <a:t>-195749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-139315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-252663</a:t>
                      </a:r>
                    </a:p>
                  </a:txBody>
                  <a:tcPr marL="9525" marR="9525" marT="9525" marB="0" anchor="ctr"/>
                </a:tc>
              </a:tr>
              <a:tr h="23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Bebas Neue"/>
                        </a:rPr>
                        <a:t>Pseudo R-</a:t>
                      </a:r>
                      <a:r>
                        <a:rPr lang="en-GB" sz="1800" u="none" strike="noStrike" dirty="0" err="1">
                          <a:effectLst/>
                          <a:latin typeface="Bebas Neue"/>
                        </a:rPr>
                        <a:t>sq</a:t>
                      </a:r>
                      <a:endParaRPr lang="fr-FR" sz="18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effectLst/>
                          <a:latin typeface="Bebas Neue"/>
                        </a:rPr>
                        <a:t>0.0322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0.0237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effectLst/>
                          <a:latin typeface="Bebas Neue"/>
                        </a:rPr>
                        <a:t>0.0231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9144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 algn="just"/>
            <a:r>
              <a:rPr lang="en-GB" b="1" dirty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</a:rPr>
              <a:t>DIASPORA EFFECT: </a:t>
            </a:r>
            <a:r>
              <a:rPr lang="en-GB" b="1" dirty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 interaction “social distance” * “co-ethnicity”</a:t>
            </a:r>
            <a:endParaRPr lang="fr-FR" b="1" dirty="0">
              <a:latin typeface="Bebas Neue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181601"/>
            <a:ext cx="7467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Bebas Neue"/>
              </a:rPr>
              <a:t>The table reports </a:t>
            </a:r>
            <a:r>
              <a:rPr lang="fr-FR" sz="1000" dirty="0" err="1">
                <a:latin typeface="Bebas Neue"/>
              </a:rPr>
              <a:t>estimated</a:t>
            </a:r>
            <a:r>
              <a:rPr lang="fr-FR" sz="1000" dirty="0">
                <a:latin typeface="Bebas Neue"/>
              </a:rPr>
              <a:t> </a:t>
            </a:r>
            <a:r>
              <a:rPr lang="fr-FR" sz="1000" dirty="0" err="1">
                <a:latin typeface="Bebas Neue"/>
              </a:rPr>
              <a:t>parameters</a:t>
            </a:r>
            <a:r>
              <a:rPr lang="fr-FR" sz="1000" dirty="0">
                <a:latin typeface="Bebas Neue"/>
              </a:rPr>
              <a:t> (</a:t>
            </a:r>
            <a:r>
              <a:rPr lang="fr-FR" sz="1000" i="1" dirty="0">
                <a:latin typeface="Symbol" panose="05050102010706020507" pitchFamily="18" charset="2"/>
              </a:rPr>
              <a:t>b</a:t>
            </a:r>
            <a:r>
              <a:rPr lang="fr-FR" sz="1000" dirty="0">
                <a:latin typeface="Bebas Neue"/>
              </a:rPr>
              <a:t>s) ; </a:t>
            </a:r>
            <a:r>
              <a:rPr lang="fr-FR" sz="1000" dirty="0" err="1">
                <a:latin typeface="Bebas Neue"/>
              </a:rPr>
              <a:t>Robust</a:t>
            </a:r>
            <a:r>
              <a:rPr lang="fr-FR" sz="1000" dirty="0">
                <a:latin typeface="Bebas Neue"/>
              </a:rPr>
              <a:t> standard </a:t>
            </a:r>
            <a:r>
              <a:rPr lang="fr-FR" sz="1000" dirty="0" err="1">
                <a:latin typeface="Bebas Neue"/>
              </a:rPr>
              <a:t>errors</a:t>
            </a:r>
            <a:r>
              <a:rPr lang="fr-FR" sz="1000" dirty="0">
                <a:latin typeface="Bebas Neue"/>
              </a:rPr>
              <a:t> in </a:t>
            </a:r>
            <a:r>
              <a:rPr lang="fr-FR" sz="1000" dirty="0" err="1">
                <a:latin typeface="Bebas Neue"/>
              </a:rPr>
              <a:t>parentheses</a:t>
            </a:r>
            <a:r>
              <a:rPr lang="fr-FR" sz="1000" dirty="0">
                <a:latin typeface="Bebas Neue"/>
              </a:rPr>
              <a:t> ; *** p&lt;0.01, ** p&lt;0.05, * p&lt;0.1</a:t>
            </a:r>
          </a:p>
        </p:txBody>
      </p:sp>
      <p:sp>
        <p:nvSpPr>
          <p:cNvPr id="4" name="Ellipse 3"/>
          <p:cNvSpPr/>
          <p:nvPr/>
        </p:nvSpPr>
        <p:spPr>
          <a:xfrm>
            <a:off x="4496544" y="1307976"/>
            <a:ext cx="1143000" cy="5368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en arc 7"/>
          <p:cNvCxnSpPr>
            <a:stCxn id="4" idx="7"/>
          </p:cNvCxnSpPr>
          <p:nvPr/>
        </p:nvCxnSpPr>
        <p:spPr>
          <a:xfrm rot="16200000" flipH="1">
            <a:off x="6053104" y="805648"/>
            <a:ext cx="1754372" cy="2916268"/>
          </a:xfrm>
          <a:prstGeom prst="curvedConnector4">
            <a:avLst>
              <a:gd name="adj1" fmla="val -42710"/>
              <a:gd name="adj2" fmla="val 114709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164288" y="3068960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solidFill>
                  <a:srgbClr val="FFC000"/>
                </a:solidFill>
                <a:latin typeface="Bebas Neue"/>
              </a:rPr>
              <a:t>Same</a:t>
            </a:r>
            <a:r>
              <a:rPr lang="fr-FR" sz="1600" dirty="0">
                <a:solidFill>
                  <a:srgbClr val="FFC000"/>
                </a:solidFill>
                <a:latin typeface="Bebas Neue"/>
              </a:rPr>
              <a:t> </a:t>
            </a:r>
            <a:r>
              <a:rPr lang="fr-FR" sz="1600" dirty="0" err="1">
                <a:solidFill>
                  <a:srgbClr val="FFC000"/>
                </a:solidFill>
                <a:latin typeface="Bebas Neue"/>
              </a:rPr>
              <a:t>results</a:t>
            </a:r>
            <a:r>
              <a:rPr lang="fr-FR" sz="1600" dirty="0">
                <a:solidFill>
                  <a:srgbClr val="FFC000"/>
                </a:solidFill>
                <a:latin typeface="Bebas Neue"/>
              </a:rPr>
              <a:t> for </a:t>
            </a:r>
            <a:r>
              <a:rPr lang="fr-FR" sz="1600" dirty="0" err="1">
                <a:solidFill>
                  <a:srgbClr val="FFC000"/>
                </a:solidFill>
                <a:latin typeface="Bebas Neue"/>
              </a:rPr>
              <a:t>other</a:t>
            </a:r>
            <a:r>
              <a:rPr lang="fr-FR" sz="1600" dirty="0">
                <a:solidFill>
                  <a:srgbClr val="FFC000"/>
                </a:solidFill>
                <a:latin typeface="Bebas Neue"/>
              </a:rPr>
              <a:t> </a:t>
            </a:r>
            <a:r>
              <a:rPr lang="fr-FR" sz="1600" dirty="0" err="1">
                <a:solidFill>
                  <a:srgbClr val="FFC000"/>
                </a:solidFill>
                <a:latin typeface="Bebas Neue"/>
              </a:rPr>
              <a:t>CoO</a:t>
            </a:r>
            <a:endParaRPr lang="fr-FR" sz="1600" dirty="0">
              <a:solidFill>
                <a:srgbClr val="FFC000"/>
              </a:solidFill>
              <a:latin typeface="Bebas Neue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496544" y="2564904"/>
            <a:ext cx="1143000" cy="381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496544" y="3479304"/>
            <a:ext cx="11430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048744" y="2564904"/>
            <a:ext cx="1143000" cy="381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048744" y="3479304"/>
            <a:ext cx="1143000" cy="609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868144" y="2564904"/>
            <a:ext cx="1143000" cy="381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868144" y="3479304"/>
            <a:ext cx="1143000" cy="609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0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63</a:t>
            </a:fld>
            <a:endParaRPr lang="en-JM"/>
          </a:p>
        </p:txBody>
      </p:sp>
      <p:sp>
        <p:nvSpPr>
          <p:cNvPr id="6" name="Rectangle 5"/>
          <p:cNvSpPr/>
          <p:nvPr/>
        </p:nvSpPr>
        <p:spPr>
          <a:xfrm>
            <a:off x="214660" y="476672"/>
            <a:ext cx="8389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2888" indent="-2782888"/>
            <a:r>
              <a:rPr lang="en-GB" sz="2000" b="1" dirty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</a:rPr>
              <a:t>DIASPORA EFFECT: </a:t>
            </a:r>
            <a:endParaRPr lang="en-GB" sz="2000" b="1" dirty="0" smtClean="0">
              <a:latin typeface="Bebas Neue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355600" indent="-355600"/>
            <a:r>
              <a:rPr lang="en-GB" sz="2000" b="1" dirty="0" smtClean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  estimated </a:t>
            </a:r>
            <a:r>
              <a:rPr lang="en-GB" sz="2000" b="1" dirty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probability of citation (interaction “social distance” * “co-ethnicity”)</a:t>
            </a:r>
            <a:endParaRPr lang="fr-FR" sz="2000" b="1" dirty="0">
              <a:latin typeface="Bebas Neue"/>
              <a:ea typeface="Times New Roman" panose="02020603050405020304" pitchFamily="18" charset="0"/>
            </a:endParaRP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2884115596"/>
              </p:ext>
            </p:extLst>
          </p:nvPr>
        </p:nvGraphicFramePr>
        <p:xfrm>
          <a:off x="609600" y="1600200"/>
          <a:ext cx="746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24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64</a:t>
            </a:fld>
            <a:endParaRPr lang="en-JM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76200" y="1295400"/>
          <a:ext cx="8763000" cy="3458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847725"/>
                <a:gridCol w="847725"/>
                <a:gridCol w="847725"/>
                <a:gridCol w="847725"/>
                <a:gridCol w="847725"/>
                <a:gridCol w="847725"/>
                <a:gridCol w="847725"/>
                <a:gridCol w="847725"/>
              </a:tblGrid>
              <a:tr h="2513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China</a:t>
                      </a:r>
                      <a:endParaRPr lang="fr-FR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Germany</a:t>
                      </a:r>
                      <a:endParaRPr lang="fr-FR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France</a:t>
                      </a:r>
                      <a:endParaRPr lang="fr-FR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  <a:latin typeface="Bebas Neue"/>
                        </a:rPr>
                        <a:t>India</a:t>
                      </a:r>
                      <a:endParaRPr lang="fr-FR" sz="14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Italy</a:t>
                      </a:r>
                      <a:endParaRPr lang="fr-FR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Japan</a:t>
                      </a:r>
                      <a:endParaRPr lang="fr-FR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Korea</a:t>
                      </a:r>
                      <a:endParaRPr lang="fr-FR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Russia</a:t>
                      </a:r>
                      <a:endParaRPr lang="fr-FR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99610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6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  <a:latin typeface="Bebas Neue"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  <a:latin typeface="Bebas Neue"/>
                        </a:rPr>
                        <a:t> </a:t>
                      </a:r>
                      <a:endParaRPr lang="fr-FR" sz="6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6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6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6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6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6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6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 smtClean="0">
                          <a:effectLst/>
                          <a:latin typeface="Bebas Neue"/>
                        </a:rPr>
                        <a:t>Co-ethnicity</a:t>
                      </a:r>
                      <a:endParaRPr lang="fr-FR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0.37*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0.83***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0.87***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1.05***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0.46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0.17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0.30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1.67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smtClean="0">
                          <a:effectLst/>
                          <a:latin typeface="Bebas Neue"/>
                        </a:rPr>
                        <a:t>Same company</a:t>
                      </a:r>
                      <a:endParaRPr lang="fr-FR" sz="1400" b="1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1.22***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1.06***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1.25***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1.16***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0.94***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1.36***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0.99***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1.23***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Soc. </a:t>
                      </a:r>
                      <a:r>
                        <a:rPr lang="en-GB" sz="1400" u="none" strike="noStrike" dirty="0" smtClean="0">
                          <a:effectLst/>
                          <a:latin typeface="Bebas Neue"/>
                        </a:rPr>
                        <a:t>dist.&gt;</a:t>
                      </a:r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3</a:t>
                      </a:r>
                      <a:endParaRPr lang="fr-FR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1.10***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0.75***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0.90***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0.99***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1.17***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1.34***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1.33***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0.77***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Soc. </a:t>
                      </a:r>
                      <a:r>
                        <a:rPr lang="en-GB" sz="1400" u="none" strike="noStrike" dirty="0" smtClean="0">
                          <a:effectLst/>
                          <a:latin typeface="Bebas Neue"/>
                        </a:rPr>
                        <a:t>dist. </a:t>
                      </a:r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+∞</a:t>
                      </a:r>
                      <a:endParaRPr lang="fr-FR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1.26***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0.74***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0.97***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1.10***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1.31***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1.37***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1.50***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0.98***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Co-</a:t>
                      </a:r>
                      <a:r>
                        <a:rPr lang="en-GB" sz="1400" u="none" strike="noStrike" dirty="0" err="1">
                          <a:effectLst/>
                          <a:latin typeface="Bebas Neue"/>
                        </a:rPr>
                        <a:t>ethn</a:t>
                      </a:r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*Soc. </a:t>
                      </a:r>
                      <a:r>
                        <a:rPr lang="en-GB" sz="1400" u="none" strike="noStrike" dirty="0" smtClean="0">
                          <a:effectLst/>
                          <a:latin typeface="Bebas Neue"/>
                        </a:rPr>
                        <a:t>dist.&gt;3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0.14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0.43***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0.36*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0.55*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0.38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0.28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0.04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0.80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Co-</a:t>
                      </a:r>
                      <a:r>
                        <a:rPr lang="en-GB" sz="1400" u="none" strike="noStrike" dirty="0" err="1">
                          <a:effectLst/>
                          <a:latin typeface="Bebas Neue"/>
                        </a:rPr>
                        <a:t>ethn</a:t>
                      </a:r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.*Soc. </a:t>
                      </a:r>
                      <a:r>
                        <a:rPr lang="en-GB" sz="1400" u="none" strike="noStrike" dirty="0" smtClean="0">
                          <a:effectLst/>
                          <a:latin typeface="Bebas Neue"/>
                        </a:rPr>
                        <a:t>dist. </a:t>
                      </a:r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+∞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0.03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0.59***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0.60***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0.71**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0.36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0.03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0.72*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Bebas Neue"/>
                        </a:rPr>
                        <a:t>-</a:t>
                      </a:r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1.07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</a:tr>
              <a:tr h="2948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  <a:latin typeface="Bebas Neue"/>
                        </a:rPr>
                        <a:t>Constant</a:t>
                      </a:r>
                      <a:endParaRPr lang="fr-FR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1.17***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0.62***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0.87***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1.04***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1.24***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1.25***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1.41***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Bebas Neue"/>
                        </a:rPr>
                        <a:t>0.90***</a:t>
                      </a:r>
                      <a:endParaRPr lang="en-GB" sz="1400" b="0" i="0" u="none" strike="noStrike" dirty="0">
                        <a:effectLst/>
                        <a:latin typeface="Bebas Neue"/>
                      </a:endParaRPr>
                    </a:p>
                  </a:txBody>
                  <a:tcPr marL="9525" marR="9525" marT="9525" marB="0" anchor="ctr"/>
                </a:tc>
              </a:tr>
              <a:tr h="91706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600" u="none" strike="noStrike" dirty="0" smtClean="0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u="none" strike="noStrike" dirty="0">
                          <a:effectLst/>
                          <a:latin typeface="Bebas Neue"/>
                        </a:rPr>
                        <a:t> </a:t>
                      </a:r>
                      <a:endParaRPr lang="fr-FR" sz="6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b"/>
                </a:tc>
              </a:tr>
              <a:tr h="23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Bebas Neue"/>
                        </a:rPr>
                        <a:t>Observations</a:t>
                      </a:r>
                      <a:endParaRPr lang="fr-FR" sz="10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265,116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183,419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70,328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327,368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47,806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54,944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50,928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39,433</a:t>
                      </a:r>
                    </a:p>
                  </a:txBody>
                  <a:tcPr marL="9525" marR="9525" marT="9525" marB="0" anchor="ctr"/>
                </a:tc>
              </a:tr>
              <a:tr h="23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  <a:latin typeface="Bebas Neue"/>
                        </a:rPr>
                        <a:t>Chi-sq</a:t>
                      </a:r>
                      <a:endParaRPr lang="fr-FR" sz="10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3277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3192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1187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3007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522.7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1172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613.9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</a:tr>
              <a:tr h="23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  <a:latin typeface="Bebas Neue"/>
                        </a:rPr>
                        <a:t>LogL</a:t>
                      </a:r>
                      <a:endParaRPr lang="fr-FR" sz="1000" b="0" i="0" u="none" strike="noStrike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-181671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-125047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-47900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-225036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-32803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-37246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-34928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-27070</a:t>
                      </a:r>
                    </a:p>
                  </a:txBody>
                  <a:tcPr marL="9525" marR="9525" marT="9525" marB="0" anchor="ctr"/>
                </a:tc>
              </a:tr>
              <a:tr h="2359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Bebas Neue"/>
                        </a:rPr>
                        <a:t>Pseudo R-</a:t>
                      </a:r>
                      <a:r>
                        <a:rPr lang="en-GB" sz="1000" u="none" strike="noStrike" dirty="0" err="1">
                          <a:effectLst/>
                          <a:latin typeface="Bebas Neue"/>
                        </a:rPr>
                        <a:t>sq</a:t>
                      </a:r>
                      <a:endParaRPr lang="fr-FR" sz="1000" b="0" i="0" u="none" strike="noStrike" dirty="0">
                        <a:effectLst/>
                        <a:latin typeface="Bebas Neue"/>
                      </a:endParaRPr>
                    </a:p>
                  </a:txBody>
                  <a:tcPr marL="8571" marR="8571" marT="8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0.0114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0.0164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0.0174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0.00828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0.0101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0.022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Bebas Neue"/>
                        </a:rPr>
                        <a:t>0.0106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effectLst/>
                          <a:latin typeface="Bebas Neue"/>
                        </a:rPr>
                        <a:t>0.00963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764704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 algn="just"/>
            <a:r>
              <a:rPr lang="en-GB" sz="2000" b="1" dirty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</a:rPr>
              <a:t>BRAIN GAIN EFFECT:</a:t>
            </a:r>
            <a:r>
              <a:rPr lang="en-GB" sz="2000" dirty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</a:rPr>
              <a:t>– </a:t>
            </a:r>
            <a:r>
              <a:rPr lang="en-GB" sz="2000" dirty="0" err="1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</a:rPr>
              <a:t>Logit</a:t>
            </a:r>
            <a:r>
              <a:rPr lang="en-GB" sz="2000" dirty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</a:rPr>
              <a:t> regression, by Country of Origin</a:t>
            </a:r>
            <a:endParaRPr lang="fr-FR" sz="2000" dirty="0">
              <a:latin typeface="Bebas Neue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4800601"/>
            <a:ext cx="7467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Bebas Neue"/>
              </a:rPr>
              <a:t>The table reports </a:t>
            </a:r>
            <a:r>
              <a:rPr lang="fr-FR" sz="1000" dirty="0" err="1">
                <a:latin typeface="Bebas Neue"/>
              </a:rPr>
              <a:t>estimated</a:t>
            </a:r>
            <a:r>
              <a:rPr lang="fr-FR" sz="1000" dirty="0">
                <a:latin typeface="Bebas Neue"/>
              </a:rPr>
              <a:t> </a:t>
            </a:r>
            <a:r>
              <a:rPr lang="fr-FR" sz="1000" dirty="0" err="1">
                <a:latin typeface="Bebas Neue"/>
              </a:rPr>
              <a:t>parameters</a:t>
            </a:r>
            <a:r>
              <a:rPr lang="fr-FR" sz="1000" dirty="0">
                <a:latin typeface="Bebas Neue"/>
              </a:rPr>
              <a:t> (</a:t>
            </a:r>
            <a:r>
              <a:rPr lang="fr-FR" sz="1000" i="1" dirty="0">
                <a:latin typeface="Symbol" panose="05050102010706020507" pitchFamily="18" charset="2"/>
              </a:rPr>
              <a:t>b</a:t>
            </a:r>
            <a:r>
              <a:rPr lang="fr-FR" sz="1000" dirty="0">
                <a:latin typeface="Bebas Neue"/>
              </a:rPr>
              <a:t>s) ; </a:t>
            </a:r>
            <a:r>
              <a:rPr lang="fr-FR" sz="1000" dirty="0" err="1">
                <a:latin typeface="Bebas Neue"/>
              </a:rPr>
              <a:t>Robust</a:t>
            </a:r>
            <a:r>
              <a:rPr lang="fr-FR" sz="1000" dirty="0">
                <a:latin typeface="Bebas Neue"/>
              </a:rPr>
              <a:t> standard </a:t>
            </a:r>
            <a:r>
              <a:rPr lang="fr-FR" sz="1000" dirty="0" err="1">
                <a:latin typeface="Bebas Neue"/>
              </a:rPr>
              <a:t>errors</a:t>
            </a:r>
            <a:r>
              <a:rPr lang="fr-FR" sz="1000" dirty="0">
                <a:latin typeface="Bebas Neue"/>
              </a:rPr>
              <a:t> in </a:t>
            </a:r>
            <a:r>
              <a:rPr lang="fr-FR" sz="1000" dirty="0" err="1">
                <a:latin typeface="Bebas Neue"/>
              </a:rPr>
              <a:t>parentheses</a:t>
            </a:r>
            <a:r>
              <a:rPr lang="fr-FR" sz="1000" dirty="0">
                <a:latin typeface="Bebas Neue"/>
              </a:rPr>
              <a:t> ; *** p&lt;0.01, ** p&lt;0.05, * p&lt;0.1</a:t>
            </a:r>
          </a:p>
        </p:txBody>
      </p:sp>
    </p:spTree>
    <p:extLst>
      <p:ext uri="{BB962C8B-B14F-4D97-AF65-F5344CB8AC3E}">
        <p14:creationId xmlns:p14="http://schemas.microsoft.com/office/powerpoint/2010/main" val="14022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65</a:t>
            </a:fld>
            <a:endParaRPr lang="en-JM"/>
          </a:p>
        </p:txBody>
      </p:sp>
      <p:sp>
        <p:nvSpPr>
          <p:cNvPr id="6" name="Rectangle 5"/>
          <p:cNvSpPr/>
          <p:nvPr/>
        </p:nvSpPr>
        <p:spPr>
          <a:xfrm>
            <a:off x="152400" y="914401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/>
            <a:r>
              <a:rPr lang="en-GB" sz="2000" b="1" dirty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</a:rPr>
              <a:t>BRAIN GAIN EFFECT: </a:t>
            </a:r>
            <a:endParaRPr lang="en-GB" sz="2000" b="1" dirty="0" smtClean="0">
              <a:latin typeface="Bebas Neue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66700" indent="-266700" algn="just"/>
            <a:r>
              <a:rPr lang="en-GB" sz="2000" b="1" dirty="0" smtClean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GB" sz="2000" b="1" dirty="0">
                <a:latin typeface="Bebas Neue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estimated probability of citation (with company self-citations)</a:t>
            </a:r>
            <a:endParaRPr lang="fr-FR" sz="2000" b="1" dirty="0">
              <a:latin typeface="Bebas Neue"/>
              <a:ea typeface="Times New Roman" panose="02020603050405020304" pitchFamily="18" charset="0"/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122020011"/>
              </p:ext>
            </p:extLst>
          </p:nvPr>
        </p:nvGraphicFramePr>
        <p:xfrm>
          <a:off x="467544" y="1916832"/>
          <a:ext cx="8001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50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/>
              <a:t>5. </a:t>
            </a:r>
            <a:r>
              <a:rPr lang="it-IT" sz="3200" b="1" dirty="0" err="1"/>
              <a:t>Conclusions</a:t>
            </a:r>
            <a:r>
              <a:rPr lang="it-IT" sz="3200" b="1" dirty="0"/>
              <a:t> &amp; </a:t>
            </a:r>
            <a:r>
              <a:rPr lang="it-IT" sz="3200" b="1" dirty="0" err="1"/>
              <a:t>further</a:t>
            </a:r>
            <a:r>
              <a:rPr lang="it-IT" sz="3200" b="1" dirty="0"/>
              <a:t> </a:t>
            </a:r>
            <a:r>
              <a:rPr lang="it-IT" sz="3200" b="1" dirty="0" err="1"/>
              <a:t>research</a:t>
            </a:r>
            <a:endParaRPr lang="en-US" sz="32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66</a:t>
            </a:fld>
            <a:endParaRPr lang="en-JM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382000" cy="3471310"/>
          </a:xfrm>
        </p:spPr>
        <p:txBody>
          <a:bodyPr/>
          <a:lstStyle/>
          <a:p>
            <a:pPr marL="269875" indent="-269875" algn="l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 err="1">
                <a:latin typeface="Bebas Neue"/>
                <a:ea typeface="Tahoma" pitchFamily="34" charset="0"/>
              </a:rPr>
              <a:t>Findings</a:t>
            </a:r>
            <a:r>
              <a:rPr lang="it-IT" sz="2000" dirty="0">
                <a:latin typeface="Bebas Neue"/>
                <a:ea typeface="Tahoma" pitchFamily="34" charset="0"/>
              </a:rPr>
              <a:t> on diaspora </a:t>
            </a:r>
            <a:r>
              <a:rPr lang="it-IT" sz="2000" dirty="0" err="1">
                <a:latin typeface="Bebas Neue"/>
                <a:ea typeface="Tahoma" pitchFamily="34" charset="0"/>
              </a:rPr>
              <a:t>effects</a:t>
            </a:r>
            <a:r>
              <a:rPr lang="it-IT" sz="2000" dirty="0">
                <a:latin typeface="Bebas Neue"/>
                <a:ea typeface="Tahoma" pitchFamily="34" charset="0"/>
              </a:rPr>
              <a:t> for India (and China) are </a:t>
            </a:r>
            <a:r>
              <a:rPr lang="it-IT" sz="2000" dirty="0" err="1">
                <a:latin typeface="Bebas Neue"/>
                <a:ea typeface="Tahoma" pitchFamily="34" charset="0"/>
              </a:rPr>
              <a:t>compatible</a:t>
            </a:r>
            <a:r>
              <a:rPr lang="it-IT" sz="2000" dirty="0">
                <a:latin typeface="Bebas Neue"/>
                <a:ea typeface="Tahoma" pitchFamily="34" charset="0"/>
              </a:rPr>
              <a:t> with </a:t>
            </a:r>
            <a:r>
              <a:rPr lang="it-IT" sz="2000" dirty="0" err="1">
                <a:latin typeface="Bebas Neue"/>
                <a:ea typeface="Tahoma" pitchFamily="34" charset="0"/>
              </a:rPr>
              <a:t>Agrawal</a:t>
            </a:r>
            <a:r>
              <a:rPr lang="it-IT" sz="2000" dirty="0">
                <a:latin typeface="Bebas Neue"/>
                <a:ea typeface="Tahoma" pitchFamily="34" charset="0"/>
              </a:rPr>
              <a:t> et </a:t>
            </a:r>
            <a:r>
              <a:rPr lang="it-IT" sz="2000" dirty="0" err="1">
                <a:latin typeface="Bebas Neue"/>
                <a:ea typeface="Tahoma" pitchFamily="34" charset="0"/>
              </a:rPr>
              <a:t>al.’s</a:t>
            </a:r>
            <a:r>
              <a:rPr lang="it-IT" sz="2000" dirty="0">
                <a:latin typeface="Bebas Neue"/>
                <a:ea typeface="Tahoma" pitchFamily="34" charset="0"/>
              </a:rPr>
              <a:t> (2008) </a:t>
            </a:r>
            <a:r>
              <a:rPr lang="it-IT" sz="2000" dirty="0" err="1">
                <a:latin typeface="Bebas Neue"/>
                <a:ea typeface="Tahoma" pitchFamily="34" charset="0"/>
              </a:rPr>
              <a:t>as</a:t>
            </a:r>
            <a:r>
              <a:rPr lang="it-IT" sz="2000" dirty="0">
                <a:latin typeface="Bebas Neue"/>
                <a:ea typeface="Tahoma" pitchFamily="34" charset="0"/>
              </a:rPr>
              <a:t> </a:t>
            </a:r>
            <a:r>
              <a:rPr lang="it-IT" sz="2000" dirty="0" err="1">
                <a:latin typeface="Bebas Neue"/>
                <a:ea typeface="Tahoma" pitchFamily="34" charset="0"/>
              </a:rPr>
              <a:t>well</a:t>
            </a:r>
            <a:r>
              <a:rPr lang="it-IT" sz="2000" dirty="0">
                <a:latin typeface="Bebas Neue"/>
                <a:ea typeface="Tahoma" pitchFamily="34" charset="0"/>
              </a:rPr>
              <a:t> </a:t>
            </a:r>
            <a:r>
              <a:rPr lang="it-IT" sz="2000" dirty="0" err="1">
                <a:latin typeface="Bebas Neue"/>
                <a:ea typeface="Tahoma" pitchFamily="34" charset="0"/>
              </a:rPr>
              <a:t>as</a:t>
            </a:r>
            <a:r>
              <a:rPr lang="it-IT" sz="2000" dirty="0">
                <a:latin typeface="Bebas Neue"/>
                <a:ea typeface="Tahoma" pitchFamily="34" charset="0"/>
              </a:rPr>
              <a:t> </a:t>
            </a:r>
            <a:r>
              <a:rPr lang="it-IT" sz="2000" dirty="0" err="1">
                <a:latin typeface="Bebas Neue"/>
                <a:ea typeface="Tahoma" pitchFamily="34" charset="0"/>
              </a:rPr>
              <a:t>our</a:t>
            </a:r>
            <a:r>
              <a:rPr lang="it-IT" sz="2000" dirty="0">
                <a:latin typeface="Bebas Neue"/>
                <a:ea typeface="Tahoma" pitchFamily="34" charset="0"/>
              </a:rPr>
              <a:t> </a:t>
            </a:r>
            <a:r>
              <a:rPr lang="it-IT" sz="2000" dirty="0" err="1">
                <a:latin typeface="Bebas Neue"/>
                <a:ea typeface="Tahoma" pitchFamily="34" charset="0"/>
              </a:rPr>
              <a:t>own</a:t>
            </a:r>
            <a:r>
              <a:rPr lang="it-IT" sz="2000" dirty="0">
                <a:latin typeface="Bebas Neue"/>
                <a:ea typeface="Tahoma" pitchFamily="34" charset="0"/>
              </a:rPr>
              <a:t> </a:t>
            </a:r>
            <a:r>
              <a:rPr lang="it-IT" sz="2000" dirty="0" err="1">
                <a:latin typeface="Bebas Neue"/>
                <a:ea typeface="Tahoma" pitchFamily="34" charset="0"/>
              </a:rPr>
              <a:t>research</a:t>
            </a:r>
            <a:r>
              <a:rPr lang="it-IT" sz="2000" dirty="0">
                <a:latin typeface="Bebas Neue"/>
                <a:ea typeface="Tahoma" pitchFamily="34" charset="0"/>
              </a:rPr>
              <a:t> on social </a:t>
            </a:r>
            <a:r>
              <a:rPr lang="it-IT" sz="2000" dirty="0" err="1">
                <a:latin typeface="Bebas Neue"/>
                <a:ea typeface="Tahoma" pitchFamily="34" charset="0"/>
              </a:rPr>
              <a:t>distance</a:t>
            </a:r>
            <a:r>
              <a:rPr lang="it-IT" sz="2000" dirty="0">
                <a:latin typeface="Bebas Neue"/>
                <a:ea typeface="Tahoma" pitchFamily="34" charset="0"/>
              </a:rPr>
              <a:t> </a:t>
            </a:r>
            <a:r>
              <a:rPr lang="it-IT" sz="200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 err="1">
                <a:latin typeface="Bebas Neue"/>
                <a:ea typeface="Tahoma" pitchFamily="34" charset="0"/>
                <a:sym typeface="Wingdings" panose="05000000000000000000" pitchFamily="2" charset="2"/>
              </a:rPr>
              <a:t>mixed</a:t>
            </a:r>
            <a:r>
              <a:rPr lang="it-IT" sz="200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Bebas Neue"/>
                <a:ea typeface="Tahoma" pitchFamily="34" charset="0"/>
                <a:sym typeface="Wingdings" panose="05000000000000000000" pitchFamily="2" charset="2"/>
              </a:rPr>
              <a:t>evidence</a:t>
            </a:r>
            <a:r>
              <a:rPr lang="it-IT" sz="200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 for </a:t>
            </a:r>
            <a:r>
              <a:rPr lang="it-IT" sz="2000" dirty="0" err="1">
                <a:latin typeface="Bebas Neue"/>
                <a:ea typeface="Tahoma" pitchFamily="34" charset="0"/>
                <a:sym typeface="Wingdings" panose="05000000000000000000" pitchFamily="2" charset="2"/>
              </a:rPr>
              <a:t>other</a:t>
            </a:r>
            <a:r>
              <a:rPr lang="it-IT" sz="200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Bebas Neue"/>
                <a:ea typeface="Tahoma" pitchFamily="34" charset="0"/>
                <a:sym typeface="Wingdings" panose="05000000000000000000" pitchFamily="2" charset="2"/>
              </a:rPr>
              <a:t>countries</a:t>
            </a:r>
            <a:r>
              <a:rPr lang="it-IT" sz="200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Bebas Neue"/>
                <a:ea typeface="Tahoma" pitchFamily="34" charset="0"/>
                <a:sym typeface="Wingdings" panose="05000000000000000000" pitchFamily="2" charset="2"/>
              </a:rPr>
              <a:t>may</a:t>
            </a:r>
            <a:r>
              <a:rPr lang="it-IT" sz="200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 be due to </a:t>
            </a:r>
            <a:r>
              <a:rPr lang="it-IT" sz="2000" dirty="0" err="1">
                <a:latin typeface="Bebas Neue"/>
                <a:ea typeface="Tahoma" pitchFamily="34" charset="0"/>
                <a:sym typeface="Wingdings" panose="05000000000000000000" pitchFamily="2" charset="2"/>
              </a:rPr>
              <a:t>quality</a:t>
            </a:r>
            <a:r>
              <a:rPr lang="it-IT" sz="200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 of </a:t>
            </a:r>
            <a:r>
              <a:rPr lang="it-IT" sz="2000" dirty="0" err="1">
                <a:latin typeface="Bebas Neue"/>
                <a:ea typeface="Tahoma" pitchFamily="34" charset="0"/>
                <a:sym typeface="Wingdings" panose="05000000000000000000" pitchFamily="2" charset="2"/>
              </a:rPr>
              <a:t>ethnic-inv</a:t>
            </a:r>
            <a:r>
              <a:rPr lang="it-IT" sz="200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Bebas Neue"/>
                <a:ea typeface="Tahoma" pitchFamily="34" charset="0"/>
                <a:sym typeface="Wingdings" panose="05000000000000000000" pitchFamily="2" charset="2"/>
              </a:rPr>
              <a:t>algorithm</a:t>
            </a:r>
            <a:r>
              <a:rPr lang="it-IT" sz="2000" dirty="0">
                <a:latin typeface="Bebas Neue"/>
                <a:ea typeface="Tahoma" pitchFamily="34" charset="0"/>
              </a:rPr>
              <a:t> </a:t>
            </a:r>
          </a:p>
          <a:p>
            <a:pPr marL="269875" indent="-269875" algn="l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 err="1">
                <a:latin typeface="Bebas Neue"/>
                <a:ea typeface="Tahoma" pitchFamily="34" charset="0"/>
              </a:rPr>
              <a:t>Findings</a:t>
            </a:r>
            <a:r>
              <a:rPr lang="it-IT" sz="2000" dirty="0">
                <a:latin typeface="Bebas Neue"/>
                <a:ea typeface="Tahoma" pitchFamily="34" charset="0"/>
              </a:rPr>
              <a:t> on brain gain </a:t>
            </a:r>
            <a:r>
              <a:rPr lang="it-IT" sz="2000" dirty="0" err="1">
                <a:latin typeface="Bebas Neue"/>
                <a:ea typeface="Tahoma" pitchFamily="34" charset="0"/>
              </a:rPr>
              <a:t>effects</a:t>
            </a:r>
            <a:r>
              <a:rPr lang="it-IT" sz="2000" dirty="0">
                <a:latin typeface="Bebas Neue"/>
                <a:ea typeface="Tahoma" pitchFamily="34" charset="0"/>
              </a:rPr>
              <a:t> for India (</a:t>
            </a:r>
            <a:r>
              <a:rPr lang="it-IT" sz="2000" dirty="0" err="1">
                <a:latin typeface="Bebas Neue"/>
                <a:ea typeface="Tahoma" pitchFamily="34" charset="0"/>
              </a:rPr>
              <a:t>less</a:t>
            </a:r>
            <a:r>
              <a:rPr lang="it-IT" sz="2000" dirty="0">
                <a:latin typeface="Bebas Neue"/>
                <a:ea typeface="Tahoma" pitchFamily="34" charset="0"/>
              </a:rPr>
              <a:t> so for China) are </a:t>
            </a:r>
            <a:r>
              <a:rPr lang="it-IT" sz="2000" dirty="0" err="1">
                <a:latin typeface="Bebas Neue"/>
                <a:ea typeface="Tahoma" pitchFamily="34" charset="0"/>
              </a:rPr>
              <a:t>compatible</a:t>
            </a:r>
            <a:r>
              <a:rPr lang="it-IT" sz="2000" dirty="0">
                <a:latin typeface="Bebas Neue"/>
                <a:ea typeface="Tahoma" pitchFamily="34" charset="0"/>
              </a:rPr>
              <a:t> with </a:t>
            </a:r>
            <a:r>
              <a:rPr lang="it-IT" sz="2000" dirty="0" err="1">
                <a:latin typeface="Bebas Neue"/>
                <a:ea typeface="Tahoma" pitchFamily="34" charset="0"/>
              </a:rPr>
              <a:t>Kerr’s</a:t>
            </a:r>
            <a:r>
              <a:rPr lang="it-IT" sz="2000" dirty="0">
                <a:latin typeface="Bebas Neue"/>
                <a:ea typeface="Tahoma" pitchFamily="34" charset="0"/>
              </a:rPr>
              <a:t> (2008), and </a:t>
            </a:r>
            <a:r>
              <a:rPr lang="it-IT" sz="2000" dirty="0" err="1">
                <a:latin typeface="Bebas Neue"/>
                <a:ea typeface="Tahoma" pitchFamily="34" charset="0"/>
              </a:rPr>
              <a:t>we</a:t>
            </a:r>
            <a:r>
              <a:rPr lang="it-IT" sz="2000" dirty="0">
                <a:latin typeface="Bebas Neue"/>
                <a:ea typeface="Tahoma" pitchFamily="34" charset="0"/>
              </a:rPr>
              <a:t> </a:t>
            </a:r>
            <a:r>
              <a:rPr lang="it-IT" sz="2000" dirty="0" err="1">
                <a:latin typeface="Bebas Neue"/>
                <a:ea typeface="Tahoma" pitchFamily="34" charset="0"/>
              </a:rPr>
              <a:t>highlight</a:t>
            </a:r>
            <a:r>
              <a:rPr lang="it-IT" sz="2000" dirty="0">
                <a:latin typeface="Bebas Neue"/>
                <a:ea typeface="Tahoma" pitchFamily="34" charset="0"/>
              </a:rPr>
              <a:t> the </a:t>
            </a:r>
            <a:r>
              <a:rPr lang="it-IT" sz="2000" dirty="0" err="1">
                <a:latin typeface="Bebas Neue"/>
                <a:ea typeface="Tahoma" pitchFamily="34" charset="0"/>
              </a:rPr>
              <a:t>role</a:t>
            </a:r>
            <a:r>
              <a:rPr lang="it-IT" sz="2000" dirty="0">
                <a:latin typeface="Bebas Neue"/>
                <a:ea typeface="Tahoma" pitchFamily="34" charset="0"/>
              </a:rPr>
              <a:t> of </a:t>
            </a:r>
            <a:r>
              <a:rPr lang="it-IT" sz="2000" dirty="0" err="1">
                <a:latin typeface="Bebas Neue"/>
                <a:ea typeface="Tahoma" pitchFamily="34" charset="0"/>
              </a:rPr>
              <a:t>MNEs</a:t>
            </a:r>
            <a:r>
              <a:rPr lang="it-IT" sz="2000" dirty="0">
                <a:latin typeface="Bebas Neue"/>
                <a:ea typeface="Tahoma" pitchFamily="34" charset="0"/>
              </a:rPr>
              <a:t> </a:t>
            </a:r>
            <a:r>
              <a:rPr lang="it-IT" sz="200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 err="1">
                <a:latin typeface="Bebas Neue"/>
                <a:ea typeface="Tahoma" pitchFamily="34" charset="0"/>
                <a:sym typeface="Wingdings" panose="05000000000000000000" pitchFamily="2" charset="2"/>
              </a:rPr>
              <a:t>mixed</a:t>
            </a:r>
            <a:r>
              <a:rPr lang="it-IT" sz="200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Bebas Neue"/>
                <a:ea typeface="Tahoma" pitchFamily="34" charset="0"/>
                <a:sym typeface="Wingdings" panose="05000000000000000000" pitchFamily="2" charset="2"/>
              </a:rPr>
              <a:t>evidence</a:t>
            </a:r>
            <a:r>
              <a:rPr lang="it-IT" sz="200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 for </a:t>
            </a:r>
            <a:r>
              <a:rPr lang="it-IT" sz="2000" dirty="0" err="1">
                <a:latin typeface="Bebas Neue"/>
                <a:ea typeface="Tahoma" pitchFamily="34" charset="0"/>
                <a:sym typeface="Wingdings" panose="05000000000000000000" pitchFamily="2" charset="2"/>
              </a:rPr>
              <a:t>other</a:t>
            </a:r>
            <a:r>
              <a:rPr lang="it-IT" sz="200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Bebas Neue"/>
                <a:ea typeface="Tahoma" pitchFamily="34" charset="0"/>
                <a:sym typeface="Wingdings" panose="05000000000000000000" pitchFamily="2" charset="2"/>
              </a:rPr>
              <a:t>countries</a:t>
            </a:r>
            <a:r>
              <a:rPr lang="it-IT" sz="200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Bebas Neue"/>
                <a:ea typeface="Tahoma" pitchFamily="34" charset="0"/>
                <a:sym typeface="Wingdings" panose="05000000000000000000" pitchFamily="2" charset="2"/>
              </a:rPr>
              <a:t>may</a:t>
            </a:r>
            <a:r>
              <a:rPr lang="it-IT" sz="200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 be due to </a:t>
            </a:r>
            <a:r>
              <a:rPr lang="it-IT" sz="2000" dirty="0" err="1">
                <a:latin typeface="Bebas Neue"/>
                <a:ea typeface="Tahoma" pitchFamily="34" charset="0"/>
                <a:sym typeface="Wingdings" panose="05000000000000000000" pitchFamily="2" charset="2"/>
              </a:rPr>
              <a:t>quality</a:t>
            </a:r>
            <a:r>
              <a:rPr lang="it-IT" sz="200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 of </a:t>
            </a:r>
            <a:r>
              <a:rPr lang="it-IT" sz="2000" dirty="0" err="1">
                <a:latin typeface="Bebas Neue"/>
                <a:ea typeface="Tahoma" pitchFamily="34" charset="0"/>
                <a:sym typeface="Wingdings" panose="05000000000000000000" pitchFamily="2" charset="2"/>
              </a:rPr>
              <a:t>ethnic-inv</a:t>
            </a:r>
            <a:r>
              <a:rPr lang="it-IT" sz="2000" dirty="0">
                <a:latin typeface="Bebas Neue"/>
                <a:ea typeface="Tahoma" pitchFamily="34" charset="0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Bebas Neue"/>
                <a:ea typeface="Tahoma" pitchFamily="34" charset="0"/>
                <a:sym typeface="Wingdings" panose="05000000000000000000" pitchFamily="2" charset="2"/>
              </a:rPr>
              <a:t>algorithm</a:t>
            </a:r>
            <a:r>
              <a:rPr lang="it-IT" sz="2000" dirty="0">
                <a:latin typeface="Bebas Neue"/>
                <a:ea typeface="Tahoma" pitchFamily="34" charset="0"/>
              </a:rPr>
              <a:t> and company </a:t>
            </a:r>
            <a:r>
              <a:rPr lang="it-IT" sz="2000" dirty="0" err="1">
                <a:latin typeface="Bebas Neue"/>
                <a:ea typeface="Tahoma" pitchFamily="34" charset="0"/>
              </a:rPr>
              <a:t>names</a:t>
            </a:r>
            <a:r>
              <a:rPr lang="it-IT" sz="2000" dirty="0">
                <a:latin typeface="Bebas Neue"/>
                <a:ea typeface="Tahoma" pitchFamily="34" charset="0"/>
              </a:rPr>
              <a:t>’ </a:t>
            </a:r>
            <a:r>
              <a:rPr lang="it-IT" sz="2000" dirty="0" err="1">
                <a:latin typeface="Bebas Neue"/>
                <a:ea typeface="Tahoma" pitchFamily="34" charset="0"/>
              </a:rPr>
              <a:t>harmonization</a:t>
            </a:r>
            <a:endParaRPr lang="it-IT" sz="2000" dirty="0">
              <a:latin typeface="Bebas Neue"/>
              <a:ea typeface="Tahoma" pitchFamily="34" charset="0"/>
            </a:endParaRPr>
          </a:p>
          <a:p>
            <a:pPr marL="269875" indent="-269875" algn="l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JM" sz="2000" dirty="0">
                <a:latin typeface="Bebas Neue"/>
                <a:ea typeface="Tahoma" pitchFamily="34" charset="0"/>
              </a:rPr>
              <a:t>Further research:</a:t>
            </a:r>
          </a:p>
          <a:p>
            <a:pPr marL="669925" lvl="1" indent="-269875">
              <a:buFont typeface="Arial" panose="020B0604020202020204" pitchFamily="34" charset="0"/>
              <a:buChar char="•"/>
              <a:defRPr/>
            </a:pPr>
            <a:r>
              <a:rPr lang="en-JM" sz="2000" dirty="0">
                <a:latin typeface="Bebas Neue"/>
                <a:ea typeface="Tahoma" pitchFamily="34" charset="0"/>
              </a:rPr>
              <a:t>Data quality issues</a:t>
            </a:r>
          </a:p>
          <a:p>
            <a:pPr marL="669925" lvl="1" indent="-269875">
              <a:buFont typeface="Arial" panose="020B0604020202020204" pitchFamily="34" charset="0"/>
              <a:buChar char="•"/>
              <a:defRPr/>
            </a:pPr>
            <a:r>
              <a:rPr lang="en-JM" sz="2000" dirty="0">
                <a:latin typeface="Bebas Neue"/>
                <a:ea typeface="Tahoma" pitchFamily="34" charset="0"/>
              </a:rPr>
              <a:t>Additional topics: skill-bias immigration hypothesis</a:t>
            </a:r>
            <a:endParaRPr lang="en-JM" sz="2000" dirty="0">
              <a:solidFill>
                <a:schemeClr val="tx1">
                  <a:lumMod val="85000"/>
                  <a:lumOff val="15000"/>
                </a:schemeClr>
              </a:solidFill>
              <a:latin typeface="Bebas Neue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67</a:t>
            </a:fld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2570018"/>
            <a:ext cx="8153400" cy="1108364"/>
          </a:xfrm>
        </p:spPr>
        <p:txBody>
          <a:bodyPr>
            <a:normAutofit/>
          </a:bodyPr>
          <a:lstStyle/>
          <a:p>
            <a:pPr lvl="0"/>
            <a:r>
              <a:rPr lang="en-JM" dirty="0" smtClean="0">
                <a:ea typeface="Pacifico" pitchFamily="2" charset="0"/>
              </a:rPr>
              <a:t>Back-up slides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663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/>
              <a:t>IPC </a:t>
            </a:r>
            <a:r>
              <a:rPr lang="it-IT" sz="3200" b="1" dirty="0" err="1"/>
              <a:t>groups</a:t>
            </a:r>
            <a:endParaRPr lang="en-US" sz="32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68</a:t>
            </a:fld>
            <a:endParaRPr lang="en-JM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905000"/>
            <a:ext cx="7781543" cy="3505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990601"/>
            <a:ext cx="2867025" cy="8356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9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457E-6 L -0.21511 0.229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085C-C87F-4E20-BE6E-615EF96153A8}" type="slidenum">
              <a:rPr lang="it-IT"/>
              <a:pPr/>
              <a:t>69</a:t>
            </a:fld>
            <a:endParaRPr lang="it-IT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31133"/>
            <a:ext cx="6858000" cy="45696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52579" name="AutoShape 3"/>
          <p:cNvSpPr>
            <a:spLocks/>
          </p:cNvSpPr>
          <p:nvPr/>
        </p:nvSpPr>
        <p:spPr bwMode="auto">
          <a:xfrm rot="16200000">
            <a:off x="4652964" y="3564062"/>
            <a:ext cx="161925" cy="323850"/>
          </a:xfrm>
          <a:prstGeom prst="lef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152580" name="AutoShape 4"/>
          <p:cNvSpPr>
            <a:spLocks/>
          </p:cNvSpPr>
          <p:nvPr/>
        </p:nvSpPr>
        <p:spPr bwMode="auto">
          <a:xfrm rot="16200000">
            <a:off x="5733084" y="3564062"/>
            <a:ext cx="161925" cy="323850"/>
          </a:xfrm>
          <a:prstGeom prst="lef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152581" name="Line 5"/>
          <p:cNvSpPr>
            <a:spLocks noChangeShapeType="1"/>
          </p:cNvSpPr>
          <p:nvPr/>
        </p:nvSpPr>
        <p:spPr bwMode="auto">
          <a:xfrm>
            <a:off x="4842031" y="3807042"/>
            <a:ext cx="1674261" cy="5935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 sz="1350"/>
          </a:p>
        </p:txBody>
      </p:sp>
      <p:sp>
        <p:nvSpPr>
          <p:cNvPr id="152582" name="Line 6"/>
          <p:cNvSpPr>
            <a:spLocks noChangeShapeType="1"/>
          </p:cNvSpPr>
          <p:nvPr/>
        </p:nvSpPr>
        <p:spPr bwMode="auto">
          <a:xfrm>
            <a:off x="5922151" y="3753037"/>
            <a:ext cx="594141" cy="647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 sz="1350"/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5760244" y="4389835"/>
            <a:ext cx="160781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350" b="1"/>
              <a:t>cross-firm inventors</a:t>
            </a:r>
          </a:p>
        </p:txBody>
      </p:sp>
      <p:sp>
        <p:nvSpPr>
          <p:cNvPr id="152584" name="Rectangle 8"/>
          <p:cNvSpPr>
            <a:spLocks noGrp="1" noChangeArrowheads="1"/>
          </p:cNvSpPr>
          <p:nvPr>
            <p:ph type="title"/>
          </p:nvPr>
        </p:nvSpPr>
        <p:spPr>
          <a:xfrm>
            <a:off x="1143002" y="857251"/>
            <a:ext cx="6857999" cy="519113"/>
          </a:xfrm>
          <a:noFill/>
          <a:ln/>
        </p:spPr>
        <p:txBody>
          <a:bodyPr/>
          <a:lstStyle/>
          <a:p>
            <a:r>
              <a:rPr lang="it-IT" sz="1950" b="1" dirty="0"/>
              <a:t>Network </a:t>
            </a:r>
            <a:r>
              <a:rPr lang="it-IT" sz="1950" b="1" dirty="0" err="1"/>
              <a:t>of</a:t>
            </a:r>
            <a:r>
              <a:rPr lang="it-IT" sz="1950" b="1" dirty="0"/>
              <a:t> </a:t>
            </a:r>
            <a:r>
              <a:rPr lang="it-IT" sz="1950" b="1" dirty="0" err="1"/>
              <a:t>inventors</a:t>
            </a:r>
            <a:r>
              <a:rPr lang="it-IT" sz="1950" b="1" dirty="0"/>
              <a:t>: </a:t>
            </a:r>
            <a:r>
              <a:rPr lang="it-IT" sz="1950" b="1" dirty="0" err="1"/>
              <a:t>co-invention</a:t>
            </a:r>
            <a:r>
              <a:rPr lang="it-IT" sz="1950" b="1" dirty="0"/>
              <a:t> &amp; </a:t>
            </a:r>
            <a:r>
              <a:rPr lang="it-IT" sz="1950" b="1" dirty="0" err="1"/>
              <a:t>mobility</a:t>
            </a:r>
            <a:endParaRPr lang="it-IT" sz="195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245699" y="3628087"/>
            <a:ext cx="295286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</a:rPr>
              <a:t>Two 2-mode (affiliation) networks:</a:t>
            </a:r>
          </a:p>
          <a:p>
            <a:pPr marL="342900" indent="-342900">
              <a:buAutoNum type="arabicParenR"/>
            </a:pPr>
            <a:r>
              <a:rPr lang="en-GB" sz="1500" b="1" dirty="0">
                <a:solidFill>
                  <a:srgbClr val="FF0000"/>
                </a:solidFill>
              </a:rPr>
              <a:t>Inventors to Patents</a:t>
            </a:r>
          </a:p>
          <a:p>
            <a:pPr marL="342900" indent="-342900">
              <a:buAutoNum type="arabicParenR"/>
            </a:pPr>
            <a:r>
              <a:rPr lang="en-GB" sz="1500" b="1" dirty="0">
                <a:solidFill>
                  <a:srgbClr val="FF0000"/>
                </a:solidFill>
              </a:rPr>
              <a:t>Patents to Applicants</a:t>
            </a:r>
            <a:endParaRPr lang="fr-FR" sz="15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19201" y="5562601"/>
            <a:ext cx="25147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chemeClr val="tx2"/>
                </a:solidFill>
              </a:rPr>
              <a:t>1-mode network of inventors</a:t>
            </a:r>
            <a:endParaRPr lang="fr-FR" sz="1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10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404664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/>
              <a:t>Labour</a:t>
            </a:r>
            <a:r>
              <a:rPr lang="it-IT" sz="2800" b="1" dirty="0" smtClean="0"/>
              <a:t> and </a:t>
            </a:r>
            <a:r>
              <a:rPr lang="it-IT" sz="2800" b="1" dirty="0" err="1" smtClean="0"/>
              <a:t>census</a:t>
            </a:r>
            <a:r>
              <a:rPr lang="it-IT" sz="2800" b="1" dirty="0" smtClean="0"/>
              <a:t> data: general and </a:t>
            </a:r>
            <a:r>
              <a:rPr lang="it-IT" sz="2800" b="1" dirty="0" err="1" smtClean="0"/>
              <a:t>highly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skilled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migrants</a:t>
            </a:r>
            <a:endParaRPr lang="it-IT" sz="2800" b="1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836" y="1052736"/>
            <a:ext cx="8208912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Two datasets of paramount importance: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55600" lvl="1" indent="-261938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en-GB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Docquier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 and </a:t>
            </a:r>
            <a:r>
              <a:rPr kumimoji="0" lang="en-GB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Marfouk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 (2006; DM06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  <a:sym typeface="Wingdings" pitchFamily="2" charset="2"/>
              </a:rPr>
              <a:t>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 most recent release: </a:t>
            </a:r>
            <a:r>
              <a:rPr kumimoji="0" lang="en-GB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  <a:sym typeface="Wingdings" pitchFamily="2" charset="2"/>
              </a:rPr>
              <a:t>Docquier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  <a:sym typeface="Wingdings" pitchFamily="2" charset="2"/>
              </a:rPr>
              <a:t> et al., 2009)</a:t>
            </a:r>
            <a:r>
              <a:rPr kumimoji="0" lang="en-GB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  <a:sym typeface="Wingdings" pitchFamily="2" charset="2"/>
              </a:rPr>
              <a:t>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  <a:sym typeface="Wingdings" pitchFamily="2" charset="2"/>
              </a:rPr>
              <a:t>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  <a:sym typeface="Wingdings" pitchFamily="2" charset="2"/>
                <a:hlinkClick r:id="rId3"/>
              </a:rPr>
              <a:t>http://perso.uclouvain.be/frederic.docquier/oxlight.htm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sym typeface="Wingdings" pitchFamily="2" charset="2"/>
            </a:endParaRPr>
          </a:p>
          <a:p>
            <a:pPr marL="355600" lvl="1" indent="-261938" algn="just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  <a:sym typeface="Wingdings" pitchFamily="2" charset="2"/>
              </a:rPr>
              <a:t>DIOC 2000* &amp; DIOC 2005/6:</a:t>
            </a:r>
            <a:r>
              <a:rPr kumimoji="0" lang="en-GB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  <a:sym typeface="Wingdings" pitchFamily="2" charset="2"/>
              </a:rPr>
              <a:t>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  <a:sym typeface="Wingdings" pitchFamily="2" charset="2"/>
              </a:rPr>
              <a:t>Database on Immigrants in OECD countries (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  <a:sym typeface="Wingdings" pitchFamily="2" charset="2"/>
                <a:hlinkClick r:id="rId4"/>
              </a:rPr>
              <a:t>http://www.oecd.org/els/mig/dioc.htm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  <a:sym typeface="Wingdings" pitchFamily="2" charset="2"/>
              </a:rPr>
              <a:t>; </a:t>
            </a:r>
            <a:r>
              <a:rPr kumimoji="0" lang="en-GB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  <a:sym typeface="Wingdings" pitchFamily="2" charset="2"/>
              </a:rPr>
              <a:t>Widmaier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  <a:sym typeface="Wingdings" pitchFamily="2" charset="2"/>
              </a:rPr>
              <a:t> and Dumont, 2011) </a:t>
            </a:r>
            <a:endParaRPr lang="it-IT" sz="2200" dirty="0" smtClean="0">
              <a:latin typeface="+mj-lt"/>
              <a:sym typeface="Wingdings" pitchFamily="2" charset="2"/>
            </a:endParaRPr>
          </a:p>
          <a:p>
            <a:pPr marL="622300" lvl="1" indent="-182563" algn="just" defTabSz="719138" eaLnBrk="0" fontAlgn="base" hangingPunct="0">
              <a:spcAft>
                <a:spcPts val="600"/>
              </a:spcAft>
            </a:pP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  <a:sym typeface="Wingdings" pitchFamily="2" charset="2"/>
              </a:rPr>
              <a:t>*</a:t>
            </a:r>
            <a:r>
              <a:rPr kumimoji="0" lang="it-IT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  <a:sym typeface="Wingdings" pitchFamily="2" charset="2"/>
              </a:rPr>
              <a:t>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also in extended version (+70 non-OECD countries ; info on scientists and engineers for selected countries)</a:t>
            </a: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Courier New" pitchFamily="49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268760"/>
            <a:ext cx="5829300" cy="324036"/>
          </a:xfrm>
        </p:spPr>
        <p:txBody>
          <a:bodyPr>
            <a:noAutofit/>
          </a:bodyPr>
          <a:lstStyle/>
          <a:p>
            <a:r>
              <a:rPr lang="it-IT" sz="2100" b="1" dirty="0"/>
              <a:t>Social </a:t>
            </a:r>
            <a:r>
              <a:rPr lang="it-IT" sz="2100" b="1" dirty="0" err="1"/>
              <a:t>distance</a:t>
            </a:r>
            <a:r>
              <a:rPr lang="it-IT" sz="2100" b="1" dirty="0"/>
              <a:t> </a:t>
            </a:r>
            <a:r>
              <a:rPr lang="it-IT" sz="2100" b="1" dirty="0" err="1"/>
              <a:t>between</a:t>
            </a:r>
            <a:r>
              <a:rPr lang="it-IT" sz="2100" b="1" dirty="0"/>
              <a:t> </a:t>
            </a:r>
            <a:r>
              <a:rPr lang="it-IT" sz="2100" b="1" dirty="0" err="1"/>
              <a:t>patents</a:t>
            </a:r>
            <a:endParaRPr lang="it-IT" sz="2100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161" y="1778794"/>
            <a:ext cx="6048375" cy="37838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63318" y="3806430"/>
            <a:ext cx="276229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sz="1350" b="1">
                <a:solidFill>
                  <a:srgbClr val="000099"/>
                </a:solidFill>
                <a:latin typeface="Arial" pitchFamily="34" charset="0"/>
              </a:rPr>
              <a:t>What is the distance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sz="1350" b="1">
                <a:solidFill>
                  <a:srgbClr val="000099"/>
                </a:solidFill>
                <a:latin typeface="Arial" pitchFamily="34" charset="0"/>
              </a:rPr>
              <a:t>between patent 1 and patent 4?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5166122" y="3782618"/>
            <a:ext cx="260840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sz="1350" b="1">
                <a:solidFill>
                  <a:srgbClr val="000099"/>
                </a:solidFill>
                <a:latin typeface="Arial" pitchFamily="34" charset="0"/>
              </a:rPr>
              <a:t>The shortest path connecting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sz="1350" b="1">
                <a:solidFill>
                  <a:srgbClr val="000099"/>
                </a:solidFill>
                <a:latin typeface="Arial" pitchFamily="34" charset="0"/>
              </a:rPr>
              <a:t>inventors in the two teams</a:t>
            </a: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4437461" y="4698206"/>
            <a:ext cx="296465" cy="296466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it-IT" sz="1350"/>
          </a:p>
        </p:txBody>
      </p:sp>
      <p:sp>
        <p:nvSpPr>
          <p:cNvPr id="120839" name="Line 7"/>
          <p:cNvSpPr>
            <a:spLocks noChangeShapeType="1"/>
          </p:cNvSpPr>
          <p:nvPr/>
        </p:nvSpPr>
        <p:spPr bwMode="auto">
          <a:xfrm flipH="1">
            <a:off x="3600451" y="2996805"/>
            <a:ext cx="107156" cy="48577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it-IT" sz="1350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V="1">
            <a:off x="5195889" y="2925366"/>
            <a:ext cx="756047" cy="59412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it-IT" sz="1350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>
            <a:off x="4572000" y="2949180"/>
            <a:ext cx="540544" cy="588169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it-IT" sz="1350"/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 flipV="1">
            <a:off x="3632598" y="2984898"/>
            <a:ext cx="837009" cy="48577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it-IT" sz="1350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6266260" y="4381500"/>
            <a:ext cx="1063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b="1">
                <a:solidFill>
                  <a:srgbClr val="000099"/>
                </a:solidFill>
                <a:latin typeface="Arial" pitchFamily="34" charset="0"/>
              </a:rPr>
              <a:t>d(1,4)=1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7928-FFB5-47C7-9FFD-57B4B3EFB108}" type="slidenum">
              <a:rPr lang="it-IT" smtClean="0"/>
              <a:pPr/>
              <a:t>70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111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/>
              <a:t>Inventor </a:t>
            </a:r>
            <a:r>
              <a:rPr lang="it-IT" sz="3200" b="1" dirty="0" err="1"/>
              <a:t>name</a:t>
            </a:r>
            <a:r>
              <a:rPr lang="it-IT" sz="3200" b="1" dirty="0"/>
              <a:t> </a:t>
            </a:r>
            <a:r>
              <a:rPr lang="it-IT" sz="3200" b="1" dirty="0" err="1"/>
              <a:t>disambiguation</a:t>
            </a:r>
            <a:r>
              <a:rPr lang="it-IT" sz="3200" b="1" dirty="0"/>
              <a:t> /i</a:t>
            </a:r>
            <a:endParaRPr lang="en-US" sz="32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71</a:t>
            </a:fld>
            <a:endParaRPr lang="en-JM"/>
          </a:p>
        </p:txBody>
      </p:sp>
      <p:sp>
        <p:nvSpPr>
          <p:cNvPr id="10" name="Ovale 9"/>
          <p:cNvSpPr/>
          <p:nvPr/>
        </p:nvSpPr>
        <p:spPr>
          <a:xfrm>
            <a:off x="7162800" y="1718072"/>
            <a:ext cx="1447800" cy="14244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  <a:scene3d>
            <a:camera prst="isometricOffAxis1Top"/>
            <a:lightRig rig="threePt" dir="t"/>
          </a:scene3d>
          <a:sp3d extrusionH="1123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7620000" y="2719870"/>
            <a:ext cx="599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Raw</a:t>
            </a:r>
          </a:p>
          <a:p>
            <a:r>
              <a:rPr lang="it-IT"/>
              <a:t>EPO</a:t>
            </a:r>
          </a:p>
          <a:p>
            <a:r>
              <a:rPr lang="it-IT"/>
              <a:t>data</a:t>
            </a:r>
            <a:endParaRPr lang="en-US"/>
          </a:p>
        </p:txBody>
      </p:sp>
      <p:cxnSp>
        <p:nvCxnSpPr>
          <p:cNvPr id="13" name="Connettore 4 12"/>
          <p:cNvCxnSpPr/>
          <p:nvPr/>
        </p:nvCxnSpPr>
        <p:spPr>
          <a:xfrm rot="10800000">
            <a:off x="4267200" y="2401673"/>
            <a:ext cx="2895600" cy="646331"/>
          </a:xfrm>
          <a:prstGeom prst="bentConnector3">
            <a:avLst>
              <a:gd name="adj1" fmla="val 77103"/>
            </a:avLst>
          </a:prstGeom>
          <a:ln w="60325">
            <a:solidFill>
              <a:srgbClr val="0065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304800" y="2122502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TADEPALLI ANJANEYULU SEETHARM</a:t>
            </a:r>
          </a:p>
          <a:p>
            <a:r>
              <a:rPr lang="en-US" sz="1400"/>
              <a:t>TADEPALLI ANJANEYULU SEETHAR</a:t>
            </a:r>
            <a:r>
              <a:rPr lang="en-US" sz="1400">
                <a:solidFill>
                  <a:srgbClr val="FF0000"/>
                </a:solidFill>
              </a:rPr>
              <a:t>A</a:t>
            </a:r>
            <a:r>
              <a:rPr lang="en-US" sz="1400"/>
              <a:t>M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04800" y="27035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/>
              <a:t>LAROIA RAJIV </a:t>
            </a:r>
            <a:r>
              <a:rPr lang="en-US" sz="1400">
                <a:solidFill>
                  <a:srgbClr val="FF0000"/>
                </a:solidFill>
              </a:rPr>
              <a:t>QUALCOMM INCORPORATED</a:t>
            </a:r>
          </a:p>
          <a:p>
            <a:r>
              <a:rPr lang="en-US" sz="1400"/>
              <a:t>LAROIA RAJIV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04800" y="3286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/>
              <a:t>KNIGHT </a:t>
            </a:r>
            <a:r>
              <a:rPr lang="en-US" sz="1400">
                <a:solidFill>
                  <a:srgbClr val="FF0000"/>
                </a:solidFill>
              </a:rPr>
              <a:t>DAVID JOHN</a:t>
            </a:r>
          </a:p>
          <a:p>
            <a:r>
              <a:rPr lang="en-US" sz="1400"/>
              <a:t>KNIGHT </a:t>
            </a:r>
            <a:r>
              <a:rPr lang="en-US" sz="1400">
                <a:solidFill>
                  <a:srgbClr val="FF0000"/>
                </a:solidFill>
              </a:rPr>
              <a:t>JOHN D.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078455" y="2401672"/>
            <a:ext cx="1946495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0065B0"/>
                </a:solidFill>
              </a:rPr>
              <a:t>Matching</a:t>
            </a:r>
            <a:r>
              <a:rPr lang="it-IT">
                <a:solidFill>
                  <a:srgbClr val="0065B0"/>
                </a:solidFill>
              </a:rPr>
              <a:t> </a:t>
            </a:r>
            <a:r>
              <a:rPr lang="it-IT"/>
              <a:t>by name</a:t>
            </a:r>
          </a:p>
          <a:p>
            <a:pPr algn="ctr"/>
            <a:r>
              <a:rPr lang="it-IT"/>
              <a:t>and surname</a:t>
            </a:r>
            <a:endParaRPr lang="en-US"/>
          </a:p>
        </p:txBody>
      </p:sp>
      <p:sp>
        <p:nvSpPr>
          <p:cNvPr id="26" name="Rettangolo 25"/>
          <p:cNvSpPr/>
          <p:nvPr/>
        </p:nvSpPr>
        <p:spPr>
          <a:xfrm>
            <a:off x="152400" y="1981200"/>
            <a:ext cx="4114800" cy="1981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6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ttore 4 27"/>
          <p:cNvCxnSpPr/>
          <p:nvPr/>
        </p:nvCxnSpPr>
        <p:spPr>
          <a:xfrm>
            <a:off x="129600" y="3976800"/>
            <a:ext cx="4428000" cy="381000"/>
          </a:xfrm>
          <a:prstGeom prst="bentConnector3">
            <a:avLst>
              <a:gd name="adj1" fmla="val 752"/>
            </a:avLst>
          </a:prstGeom>
          <a:ln w="60325">
            <a:solidFill>
              <a:srgbClr val="0065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288508" y="3962400"/>
            <a:ext cx="101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65B0"/>
                </a:solidFill>
              </a:rPr>
              <a:t>Filtering</a:t>
            </a:r>
            <a:r>
              <a:rPr lang="it-IT">
                <a:solidFill>
                  <a:srgbClr val="0065B0"/>
                </a:solidFill>
              </a:rPr>
              <a:t> </a:t>
            </a:r>
            <a:endParaRPr lang="en-US"/>
          </a:p>
        </p:txBody>
      </p:sp>
      <p:sp>
        <p:nvSpPr>
          <p:cNvPr id="38" name="Text Placeholder 4"/>
          <p:cNvSpPr txBox="1">
            <a:spLocks/>
          </p:cNvSpPr>
          <p:nvPr/>
        </p:nvSpPr>
        <p:spPr>
          <a:xfrm>
            <a:off x="152400" y="4495672"/>
            <a:ext cx="2971800" cy="914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Clr>
                <a:srgbClr val="0065B0"/>
              </a:buClr>
            </a:pPr>
            <a:r>
              <a:rPr lang="en-JM" sz="1200">
                <a:solidFill>
                  <a:schemeClr val="tx1">
                    <a:lumMod val="75000"/>
                    <a:lumOff val="25000"/>
                  </a:schemeClr>
                </a:solidFill>
              </a:rPr>
              <a:t>Addresses on patents </a:t>
            </a:r>
          </a:p>
          <a:p>
            <a:pPr marL="179388" indent="-179388">
              <a:buClr>
                <a:srgbClr val="0065B0"/>
              </a:buClr>
            </a:pPr>
            <a:r>
              <a:rPr lang="en-JM" sz="1200">
                <a:solidFill>
                  <a:schemeClr val="tx1">
                    <a:lumMod val="75000"/>
                    <a:lumOff val="25000"/>
                  </a:schemeClr>
                </a:solidFill>
              </a:rPr>
              <a:t>Technological classes of patents</a:t>
            </a:r>
          </a:p>
          <a:p>
            <a:pPr marL="179388" indent="-179388">
              <a:buClr>
                <a:srgbClr val="0065B0"/>
              </a:buClr>
            </a:pPr>
            <a:r>
              <a:rPr lang="en-JM" sz="1200">
                <a:solidFill>
                  <a:schemeClr val="tx1">
                    <a:lumMod val="75000"/>
                    <a:lumOff val="25000"/>
                  </a:schemeClr>
                </a:solidFill>
              </a:rPr>
              <a:t>Social networks</a:t>
            </a:r>
          </a:p>
          <a:p>
            <a:pPr marL="179388" indent="-179388">
              <a:buClr>
                <a:srgbClr val="0065B0"/>
              </a:buClr>
            </a:pPr>
            <a:r>
              <a:rPr lang="en-JM" sz="1200">
                <a:solidFill>
                  <a:schemeClr val="tx1">
                    <a:lumMod val="75000"/>
                    <a:lumOff val="25000"/>
                  </a:schemeClr>
                </a:solidFill>
              </a:rPr>
              <a:t>Citation linkages</a:t>
            </a:r>
            <a:endParaRPr lang="en-JM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Ovale 38"/>
          <p:cNvSpPr/>
          <p:nvPr/>
        </p:nvSpPr>
        <p:spPr>
          <a:xfrm>
            <a:off x="4648200" y="3124200"/>
            <a:ext cx="1447800" cy="14244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  <a:scene3d>
            <a:camera prst="isometricOffAxis1Top"/>
            <a:lightRig rig="threePt" dir="t"/>
          </a:scene3d>
          <a:sp3d extrusionH="1123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sellaDiTesto 39"/>
          <p:cNvSpPr txBox="1"/>
          <p:nvPr/>
        </p:nvSpPr>
        <p:spPr>
          <a:xfrm>
            <a:off x="4671975" y="4198204"/>
            <a:ext cx="1429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/>
              <a:t>Disambiguated</a:t>
            </a:r>
          </a:p>
          <a:p>
            <a:pPr algn="ctr"/>
            <a:r>
              <a:rPr lang="it-IT" sz="1600"/>
              <a:t>EPO</a:t>
            </a:r>
          </a:p>
          <a:p>
            <a:pPr algn="ctr"/>
            <a:r>
              <a:rPr lang="it-IT" sz="1600"/>
              <a:t>data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2611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828800"/>
            <a:ext cx="5000625" cy="2571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Rettangolo 10"/>
          <p:cNvSpPr/>
          <p:nvPr/>
        </p:nvSpPr>
        <p:spPr>
          <a:xfrm>
            <a:off x="3200400" y="2590800"/>
            <a:ext cx="1676400" cy="1524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50" y="3366846"/>
            <a:ext cx="4788551" cy="21957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Rettangolo 13"/>
          <p:cNvSpPr/>
          <p:nvPr/>
        </p:nvSpPr>
        <p:spPr>
          <a:xfrm>
            <a:off x="5431800" y="4252800"/>
            <a:ext cx="1357200" cy="1596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2424000" y="518321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cited patent</a:t>
            </a:r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228600" y="4343400"/>
            <a:ext cx="136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citing</a:t>
            </a:r>
            <a:r>
              <a:rPr lang="it-IT" dirty="0"/>
              <a:t> </a:t>
            </a:r>
            <a:r>
              <a:rPr lang="it-IT" dirty="0" err="1"/>
              <a:t>patent</a:t>
            </a:r>
            <a:endParaRPr lang="en-US" dirty="0"/>
          </a:p>
        </p:txBody>
      </p:sp>
      <p:cxnSp>
        <p:nvCxnSpPr>
          <p:cNvPr id="19" name="Connettore 4 18"/>
          <p:cNvCxnSpPr>
            <a:endCxn id="15" idx="1"/>
          </p:cNvCxnSpPr>
          <p:nvPr/>
        </p:nvCxnSpPr>
        <p:spPr>
          <a:xfrm>
            <a:off x="838200" y="4800600"/>
            <a:ext cx="1585800" cy="567284"/>
          </a:xfrm>
          <a:prstGeom prst="bentConnector3">
            <a:avLst>
              <a:gd name="adj1" fmla="val 747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410200" y="1905001"/>
            <a:ext cx="3491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Without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careful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disambiguation</a:t>
            </a:r>
            <a:r>
              <a:rPr lang="it-IT" dirty="0">
                <a:solidFill>
                  <a:srgbClr val="FF0000"/>
                </a:solidFill>
              </a:rPr>
              <a:t>,</a:t>
            </a:r>
          </a:p>
          <a:p>
            <a:r>
              <a:rPr lang="it-IT" dirty="0" err="1">
                <a:solidFill>
                  <a:srgbClr val="FF0000"/>
                </a:solidFill>
              </a:rPr>
              <a:t>this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pair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will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count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as</a:t>
            </a:r>
            <a:r>
              <a:rPr lang="it-IT" dirty="0">
                <a:solidFill>
                  <a:srgbClr val="FF0000"/>
                </a:solidFill>
              </a:rPr>
              <a:t> a </a:t>
            </a:r>
            <a:r>
              <a:rPr lang="en-US" dirty="0">
                <a:solidFill>
                  <a:srgbClr val="FF0000"/>
                </a:solidFill>
              </a:rPr>
              <a:t>co-ethnic citation, whereas it is just a </a:t>
            </a:r>
            <a:r>
              <a:rPr lang="en-US" b="1" dirty="0">
                <a:solidFill>
                  <a:srgbClr val="FF0000"/>
                </a:solidFill>
              </a:rPr>
              <a:t>personal</a:t>
            </a:r>
            <a:r>
              <a:rPr lang="en-US" dirty="0">
                <a:solidFill>
                  <a:srgbClr val="FF0000"/>
                </a:solidFill>
              </a:rPr>
              <a:t> self-citation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72</a:t>
            </a:fld>
            <a:endParaRPr lang="en-JM"/>
          </a:p>
        </p:txBody>
      </p:sp>
      <p:sp>
        <p:nvSpPr>
          <p:cNvPr id="13" name="Titolo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7620000" cy="422672"/>
          </a:xfrm>
        </p:spPr>
        <p:txBody>
          <a:bodyPr>
            <a:normAutofit fontScale="90000"/>
          </a:bodyPr>
          <a:lstStyle/>
          <a:p>
            <a:r>
              <a:rPr lang="it-IT" sz="3200" b="1" dirty="0"/>
              <a:t>Inventor </a:t>
            </a:r>
            <a:r>
              <a:rPr lang="it-IT" sz="3200" b="1" dirty="0" err="1"/>
              <a:t>name</a:t>
            </a:r>
            <a:r>
              <a:rPr lang="it-IT" sz="3200" b="1" dirty="0"/>
              <a:t> </a:t>
            </a:r>
            <a:r>
              <a:rPr lang="it-IT" sz="3200" b="1" dirty="0" err="1"/>
              <a:t>disambiguation</a:t>
            </a:r>
            <a:r>
              <a:rPr lang="it-IT" sz="3200" b="1" dirty="0"/>
              <a:t> /ii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341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err="1"/>
              <a:t>Ethnic</a:t>
            </a:r>
            <a:r>
              <a:rPr lang="it-IT" sz="3200" b="1" dirty="0"/>
              <a:t>-INV </a:t>
            </a:r>
            <a:r>
              <a:rPr lang="it-IT" sz="3200" b="1" dirty="0" err="1"/>
              <a:t>algorithm</a:t>
            </a:r>
            <a:r>
              <a:rPr lang="it-IT" sz="3200" b="1" dirty="0"/>
              <a:t> /v</a:t>
            </a:r>
            <a:endParaRPr lang="en-US" sz="32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73</a:t>
            </a:fld>
            <a:endParaRPr lang="en-JM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533400" y="1816639"/>
                <a:ext cx="7772400" cy="3468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/>
                  <a:t>Nationality</a:t>
                </a:r>
                <a:r>
                  <a:rPr lang="it-IT"/>
                  <a:t> of inventors derived from WIPO-PCT dataset (Miguelez, 2013)</a:t>
                </a:r>
              </a:p>
              <a:p>
                <a:pPr marL="742950" lvl="1" indent="-285750">
                  <a:buFont typeface="Arial" panose="020B0604020202020204" pitchFamily="34" charset="0"/>
                  <a:buChar char="–"/>
                </a:pPr>
                <a:r>
                  <a:rPr lang="it-IT" sz="1600"/>
                  <a:t>Nationality ≠ country of birth (or country of origin). For example, RAJIV LAROIA born in India in 1962, PhD in US in 1992, nationality on patents US</a:t>
                </a:r>
              </a:p>
              <a:p>
                <a:pPr marL="742950" lvl="1" indent="-285750">
                  <a:buFont typeface="Arial" panose="020B0604020202020204" pitchFamily="34" charset="0"/>
                  <a:buChar char="–"/>
                </a:pPr>
                <a:r>
                  <a:rPr lang="it-IT" sz="1600"/>
                  <a:t>Nationality data available only up to 2012 </a:t>
                </a:r>
                <a:r>
                  <a:rPr lang="it-IT"/>
                  <a:t>  </a:t>
                </a:r>
              </a:p>
              <a:p>
                <a:endParaRPr lang="it-IT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/>
                  <a:t>To benchmark our algorithm, we use nationality to compute precision and recall rates at different thresholds</a:t>
                </a:r>
              </a:p>
              <a:p>
                <a:pPr marL="0" lvl="1"/>
                <a:endParaRPr lang="it-IT" sz="160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it-IT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𝑝𝑜𝑠𝑖𝑡𝑖𝑣𝑒𝑠</m:t>
                          </m:r>
                        </m:den>
                      </m:f>
                    </m:oMath>
                  </m:oMathPara>
                </a14:m>
                <a:endParaRPr lang="it-IT" sz="1600"/>
              </a:p>
              <a:p>
                <a:pPr marL="0" lvl="1"/>
                <a:endParaRPr lang="it-IT" sz="16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>
                          <a:latin typeface="Cambria Math" panose="02040503050406030204" pitchFamily="18" charset="0"/>
                        </a:rPr>
                        <m:t>𝑅𝑒𝑐𝑎𝑙𝑙</m:t>
                      </m:r>
                      <m:r>
                        <a:rPr lang="it-IT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𝑛𝑒𝑔𝑎𝑡𝑖𝑣𝑒𝑠</m:t>
                          </m:r>
                        </m:den>
                      </m:f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16639"/>
                <a:ext cx="7772400" cy="3468963"/>
              </a:xfrm>
              <a:prstGeom prst="rect">
                <a:avLst/>
              </a:prstGeom>
              <a:blipFill rotWithShape="0">
                <a:blip r:embed="rId3"/>
                <a:stretch>
                  <a:fillRect l="-549" t="-8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67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27188"/>
            <a:ext cx="4572000" cy="4572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334000" y="121920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Dots</a:t>
            </a:r>
            <a:r>
              <a:rPr lang="it-IT" dirty="0"/>
              <a:t>: </a:t>
            </a:r>
            <a:r>
              <a:rPr lang="it-IT" dirty="0" err="1"/>
              <a:t>combination</a:t>
            </a:r>
            <a:r>
              <a:rPr lang="it-IT" dirty="0"/>
              <a:t> of </a:t>
            </a:r>
            <a:r>
              <a:rPr lang="it-IT" dirty="0" err="1"/>
              <a:t>parameters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Blue </a:t>
            </a:r>
            <a:r>
              <a:rPr lang="it-IT" dirty="0" err="1"/>
              <a:t>dots</a:t>
            </a:r>
            <a:r>
              <a:rPr lang="it-IT" dirty="0"/>
              <a:t>: </a:t>
            </a:r>
            <a:r>
              <a:rPr lang="it-IT" dirty="0" err="1"/>
              <a:t>efficient</a:t>
            </a:r>
            <a:r>
              <a:rPr lang="it-IT" dirty="0"/>
              <a:t> </a:t>
            </a:r>
            <a:r>
              <a:rPr lang="it-IT" dirty="0" err="1"/>
              <a:t>combinations</a:t>
            </a:r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2209800" y="1818496"/>
            <a:ext cx="5334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igura a mano libera 4"/>
          <p:cNvSpPr/>
          <p:nvPr/>
        </p:nvSpPr>
        <p:spPr>
          <a:xfrm>
            <a:off x="2665927" y="2261048"/>
            <a:ext cx="2768958" cy="1358721"/>
          </a:xfrm>
          <a:custGeom>
            <a:avLst/>
            <a:gdLst>
              <a:gd name="connsiteX0" fmla="*/ 0 w 2768958"/>
              <a:gd name="connsiteY0" fmla="*/ 0 h 1358721"/>
              <a:gd name="connsiteX1" fmla="*/ 2768958 w 2768958"/>
              <a:gd name="connsiteY1" fmla="*/ 1358721 h 135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8958" h="1358721">
                <a:moveTo>
                  <a:pt x="0" y="0"/>
                </a:moveTo>
                <a:lnTo>
                  <a:pt x="2768958" y="135872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5410200" y="3245473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Joint significance: 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Significance surname: 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Frequency first name: </a:t>
            </a:r>
            <a:r>
              <a:rPr lang="it-IT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9" name="Ovale 8"/>
          <p:cNvSpPr/>
          <p:nvPr/>
        </p:nvSpPr>
        <p:spPr>
          <a:xfrm>
            <a:off x="3220791" y="4045039"/>
            <a:ext cx="151327" cy="152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igura a mano libera 10"/>
          <p:cNvSpPr/>
          <p:nvPr/>
        </p:nvSpPr>
        <p:spPr>
          <a:xfrm>
            <a:off x="3361386" y="4134118"/>
            <a:ext cx="2150772" cy="463639"/>
          </a:xfrm>
          <a:custGeom>
            <a:avLst/>
            <a:gdLst>
              <a:gd name="connsiteX0" fmla="*/ 0 w 2150772"/>
              <a:gd name="connsiteY0" fmla="*/ 0 h 463639"/>
              <a:gd name="connsiteX1" fmla="*/ 2150772 w 2150772"/>
              <a:gd name="connsiteY1" fmla="*/ 463639 h 4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0772" h="463639">
                <a:moveTo>
                  <a:pt x="0" y="0"/>
                </a:moveTo>
                <a:lnTo>
                  <a:pt x="2150772" y="46363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518595" y="4220775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Joint significance: 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Significance surname: 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Frequency first name: </a:t>
            </a:r>
            <a:r>
              <a:rPr lang="it-IT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74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303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5868144" cy="586814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75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908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5969039" cy="596903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76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069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5688632" cy="568863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77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211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179512" y="476672"/>
            <a:ext cx="864096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638" marR="0" lvl="0" indent="-27463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Similar methodologies: stock of foreign born residents in OECD countries in given years (1990 and 2000 for DM06; 2000 and 2005/6 for DIOC), disaggregated by: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731838" lvl="1" indent="-2746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migrants’ origin country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731838" lvl="1" indent="-2746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age class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731838" lvl="1" indent="-2746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gender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731838" lvl="1" indent="-2746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3 levels of educational attainment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74638" marR="0" lvl="0" indent="-27463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	PLUS figures on the number of residents in origin countries</a:t>
            </a:r>
          </a:p>
          <a:p>
            <a:pPr marL="274638" marR="0" lvl="0" indent="-27463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Sources: </a:t>
            </a:r>
            <a:r>
              <a:rPr kumimoji="0" lang="en-GB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census data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or </a:t>
            </a:r>
            <a:r>
              <a:rPr kumimoji="0" lang="en-GB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labour force surveys</a:t>
            </a:r>
          </a:p>
          <a:p>
            <a:pPr marL="274638" lvl="0" indent="-274638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sym typeface="Wingdings" pitchFamily="2" charset="2"/>
              </a:rPr>
              <a:t></a:t>
            </a:r>
            <a:r>
              <a:rPr lang="en-GB" sz="2200" dirty="0" smtClean="0"/>
              <a:t>total emigration from any single origin country: </a:t>
            </a:r>
            <a:r>
              <a:rPr lang="en-GB" sz="2200" i="1" dirty="0" err="1" smtClean="0"/>
              <a:t>f_stock</a:t>
            </a:r>
            <a:r>
              <a:rPr lang="en-GB" sz="2200" i="1" baseline="-25000" dirty="0" err="1" smtClean="0"/>
              <a:t>j</a:t>
            </a:r>
            <a:r>
              <a:rPr lang="en-GB" sz="2200" i="1" dirty="0" smtClean="0"/>
              <a:t>=</a:t>
            </a:r>
            <a:r>
              <a:rPr lang="en-GB" sz="2200" i="1" dirty="0" smtClean="0">
                <a:sym typeface="Symbol"/>
              </a:rPr>
              <a:t></a:t>
            </a:r>
            <a:r>
              <a:rPr lang="en-GB" sz="2200" i="1" baseline="-25000" dirty="0" err="1" smtClean="0"/>
              <a:t>i</a:t>
            </a:r>
            <a:r>
              <a:rPr lang="en-GB" sz="2200" i="1" dirty="0" err="1" smtClean="0"/>
              <a:t>f_stock</a:t>
            </a:r>
            <a:r>
              <a:rPr lang="en-GB" sz="2200" i="1" baseline="-25000" dirty="0" err="1" smtClean="0"/>
              <a:t>ij</a:t>
            </a:r>
            <a:endParaRPr lang="en-GB" sz="2200" i="1" baseline="-25000" dirty="0" smtClean="0"/>
          </a:p>
          <a:p>
            <a:pPr marL="274638" lvl="0" indent="-274638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sym typeface="Wingdings" pitchFamily="2" charset="2"/>
              </a:rPr>
              <a:t></a:t>
            </a:r>
            <a:r>
              <a:rPr lang="en-GB" sz="2200" dirty="0" smtClean="0"/>
              <a:t>foreign born residents in any destination country </a:t>
            </a:r>
            <a:r>
              <a:rPr lang="en-GB" sz="2200" i="1" dirty="0" err="1" smtClean="0"/>
              <a:t>i</a:t>
            </a:r>
            <a:r>
              <a:rPr lang="en-GB" sz="2200" i="1" dirty="0" smtClean="0"/>
              <a:t>: </a:t>
            </a:r>
            <a:r>
              <a:rPr lang="en-GB" sz="2200" i="1" dirty="0" err="1" smtClean="0"/>
              <a:t>f_stock</a:t>
            </a:r>
            <a:r>
              <a:rPr lang="en-GB" sz="2200" i="1" baseline="-25000" dirty="0" err="1" smtClean="0"/>
              <a:t>i</a:t>
            </a:r>
            <a:r>
              <a:rPr lang="en-GB" sz="2200" i="1" dirty="0" smtClean="0"/>
              <a:t>=</a:t>
            </a:r>
            <a:r>
              <a:rPr lang="en-GB" sz="2200" i="1" dirty="0" smtClean="0">
                <a:sym typeface="Symbol"/>
              </a:rPr>
              <a:t></a:t>
            </a:r>
            <a:r>
              <a:rPr lang="en-GB" sz="2200" i="1" baseline="-25000" dirty="0" err="1" smtClean="0"/>
              <a:t>j</a:t>
            </a:r>
            <a:r>
              <a:rPr lang="en-GB" sz="2200" i="1" dirty="0" err="1" smtClean="0"/>
              <a:t>f_stock</a:t>
            </a:r>
            <a:r>
              <a:rPr lang="en-GB" sz="2200" i="1" baseline="-25000" dirty="0" err="1" smtClean="0"/>
              <a:t>ij</a:t>
            </a:r>
            <a:endParaRPr lang="en-GB" sz="2200" i="1" baseline="-25000" dirty="0" smtClean="0"/>
          </a:p>
          <a:p>
            <a:pPr marL="274638" indent="-274638" algn="ctr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GB" sz="2200" i="1" dirty="0" err="1" smtClean="0"/>
              <a:t>BrainDrain</a:t>
            </a:r>
            <a:r>
              <a:rPr lang="en-GB" sz="2200" i="1" baseline="-25000" dirty="0" err="1" smtClean="0"/>
              <a:t>j</a:t>
            </a:r>
            <a:r>
              <a:rPr lang="en-GB" sz="2200" dirty="0" smtClean="0"/>
              <a:t> = </a:t>
            </a:r>
            <a:r>
              <a:rPr lang="en-GB" sz="2200" i="1" dirty="0" err="1" smtClean="0"/>
              <a:t>hsf_stock</a:t>
            </a:r>
            <a:r>
              <a:rPr lang="en-GB" sz="2200" i="1" baseline="-25000" dirty="0" err="1" smtClean="0"/>
              <a:t>j</a:t>
            </a:r>
            <a:r>
              <a:rPr lang="en-GB" sz="2200" i="1" dirty="0" smtClean="0"/>
              <a:t>/(</a:t>
            </a:r>
            <a:r>
              <a:rPr lang="en-GB" sz="2200" i="1" dirty="0" err="1" smtClean="0"/>
              <a:t>hsf_stock</a:t>
            </a:r>
            <a:r>
              <a:rPr lang="en-GB" sz="2200" i="1" baseline="-25000" dirty="0" err="1" smtClean="0"/>
              <a:t>j</a:t>
            </a:r>
            <a:r>
              <a:rPr lang="en-GB" sz="2200" i="1" dirty="0" err="1" smtClean="0"/>
              <a:t>+hs_residents</a:t>
            </a:r>
            <a:r>
              <a:rPr lang="en-GB" sz="2200" i="1" baseline="-25000" dirty="0" err="1" smtClean="0"/>
              <a:t>j</a:t>
            </a:r>
            <a:r>
              <a:rPr lang="en-GB" sz="2200" i="1" dirty="0" smtClean="0"/>
              <a:t>)</a:t>
            </a:r>
          </a:p>
          <a:p>
            <a:pPr marL="274638" indent="-274638" algn="ctr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GB" sz="2200" i="1" dirty="0" err="1" smtClean="0"/>
              <a:t>BrainIntake</a:t>
            </a:r>
            <a:r>
              <a:rPr lang="en-GB" sz="2200" i="1" baseline="-25000" dirty="0" err="1" smtClean="0"/>
              <a:t>i</a:t>
            </a:r>
            <a:r>
              <a:rPr lang="en-GB" sz="2200" dirty="0" smtClean="0"/>
              <a:t> = </a:t>
            </a:r>
            <a:r>
              <a:rPr lang="en-GB" sz="2200" i="1" dirty="0" err="1" smtClean="0"/>
              <a:t>hs_stock</a:t>
            </a:r>
            <a:r>
              <a:rPr lang="en-GB" sz="2200" i="1" baseline="-25000" dirty="0" err="1" smtClean="0"/>
              <a:t>i</a:t>
            </a:r>
            <a:r>
              <a:rPr lang="en-GB" sz="2200" i="1" dirty="0" smtClean="0"/>
              <a:t>/</a:t>
            </a:r>
            <a:r>
              <a:rPr lang="en-GB" sz="2200" i="1" dirty="0" err="1" smtClean="0"/>
              <a:t>hs_residents</a:t>
            </a:r>
            <a:r>
              <a:rPr lang="en-GB" sz="2200" i="1" baseline="-25000" dirty="0" err="1" smtClean="0"/>
              <a:t>i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96448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323528" y="6519446"/>
            <a:ext cx="8820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Source: Elaboration on DIOC data by </a:t>
            </a:r>
            <a:r>
              <a:rPr lang="en-US" sz="1600" i="1" dirty="0" err="1" smtClean="0"/>
              <a:t>Widmaier</a:t>
            </a:r>
            <a:r>
              <a:rPr lang="en-US" sz="1600" i="1" dirty="0" smtClean="0"/>
              <a:t> S. , Dumont J.-C. (2011)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9292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5142</Words>
  <Application>Microsoft Office PowerPoint</Application>
  <PresentationFormat>Affichage à l'écran (4:3)</PresentationFormat>
  <Paragraphs>1282</Paragraphs>
  <Slides>77</Slides>
  <Notes>75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77</vt:i4>
      </vt:variant>
    </vt:vector>
  </HeadingPairs>
  <TitlesOfParts>
    <vt:vector size="89" baseType="lpstr">
      <vt:lpstr>Arial</vt:lpstr>
      <vt:lpstr>Bebas Neue</vt:lpstr>
      <vt:lpstr>Calibri</vt:lpstr>
      <vt:lpstr>Cambria Math</vt:lpstr>
      <vt:lpstr>Candara</vt:lpstr>
      <vt:lpstr>Courier New</vt:lpstr>
      <vt:lpstr>Pacifico</vt:lpstr>
      <vt:lpstr>Symbol</vt:lpstr>
      <vt:lpstr>Tahoma</vt:lpstr>
      <vt:lpstr>Times New Roman</vt:lpstr>
      <vt:lpstr>Wingdings</vt:lpstr>
      <vt:lpstr>Tema di Office</vt:lpstr>
      <vt:lpstr>Migration &amp; Innovation   Francesco Lissoni  GREThA – Université de Bordeaux &amp; CRIOS – Università Bocconi (Milan)     </vt:lpstr>
      <vt:lpstr>Motivation</vt:lpstr>
      <vt:lpstr>Key research questions for destination countries</vt:lpstr>
      <vt:lpstr>Key research questions for origin countries</vt:lpstr>
      <vt:lpstr>Today presentation’s objectives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Ethnic diversity and innovation /1</vt:lpstr>
      <vt:lpstr>Ethnic diversity and innovation /2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Technical issue 1: NAME DISAMBIGUATION</vt:lpstr>
      <vt:lpstr>Présentation PowerPoint</vt:lpstr>
      <vt:lpstr>Technical issue 2: ASSIGNING COUNTRY OF ORIGIN</vt:lpstr>
      <vt:lpstr>Country of origin as nationality: the WIPO-PCT database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Country of origin as name &amp; surname ethnicity</vt:lpstr>
      <vt:lpstr>Kerr (2007): A pioneer study on “ethnic” inventors</vt:lpstr>
      <vt:lpstr>Présentation PowerPoint</vt:lpstr>
      <vt:lpstr>Présentation PowerPoint</vt:lpstr>
      <vt:lpstr>Présentation PowerPoint</vt:lpstr>
      <vt:lpstr>Présentation PowerPoint</vt:lpstr>
      <vt:lpstr>Foreign inventors in the US:  Testing for Diaspora and Brain Gain Effects</vt:lpstr>
      <vt:lpstr>Motivation</vt:lpstr>
      <vt:lpstr>Outline</vt:lpstr>
      <vt:lpstr>1. Background /i</vt:lpstr>
      <vt:lpstr>1. Background /ii</vt:lpstr>
      <vt:lpstr>2. Research questions &amp; tests /i</vt:lpstr>
      <vt:lpstr>2. Research questions &amp; tests /ii</vt:lpstr>
      <vt:lpstr>2. Research questions &amp; tests /iii</vt:lpstr>
      <vt:lpstr>2. Research questions &amp; tests /iii</vt:lpstr>
      <vt:lpstr>3. Data /i</vt:lpstr>
      <vt:lpstr>Ethnic-INV algorithm /i</vt:lpstr>
      <vt:lpstr>Ethnic-INV algorithm /ii </vt:lpstr>
      <vt:lpstr>Ethnic-INV algorithm /iii</vt:lpstr>
      <vt:lpstr>Ethnic-INV algorithm /iv</vt:lpstr>
      <vt:lpstr>3. Data /ii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4. Results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5. Conclusions &amp; further research</vt:lpstr>
      <vt:lpstr>Présentation PowerPoint</vt:lpstr>
      <vt:lpstr>IPC groups</vt:lpstr>
      <vt:lpstr>Network of inventors: co-invention &amp; mobility</vt:lpstr>
      <vt:lpstr>Social distance between patents</vt:lpstr>
      <vt:lpstr>Inventor name disambiguation /i</vt:lpstr>
      <vt:lpstr>Inventor name disambiguation /ii</vt:lpstr>
      <vt:lpstr>Ethnic-INV algorithm /v</vt:lpstr>
      <vt:lpstr>Présentation PowerPoint</vt:lpstr>
      <vt:lpstr>Présentation PowerPoint</vt:lpstr>
      <vt:lpstr>Présentation PowerPoint</vt:lpstr>
      <vt:lpstr>Présentation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Inventor Data for Research on Migration &amp; Innovation: A Survey and a Pilot   Stefano Breschi1, Francesco Lissoni1/2/3, Gianluca Tarasconi1/4  1 CRIOS – Università Bocconi, Milan ;   2 GREThA – Université Montesquieu, Bordeaux IV 3 DEM– Università di Brescia ;  4 Observatoire des Sciences et Techniques – Paris</dc:title>
  <dc:creator>flix</dc:creator>
  <cp:lastModifiedBy>flix</cp:lastModifiedBy>
  <cp:revision>124</cp:revision>
  <dcterms:created xsi:type="dcterms:W3CDTF">2013-04-28T12:12:54Z</dcterms:created>
  <dcterms:modified xsi:type="dcterms:W3CDTF">2014-07-09T07:09:33Z</dcterms:modified>
</cp:coreProperties>
</file>