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539" r:id="rId2"/>
    <p:sldId id="502" r:id="rId3"/>
    <p:sldId id="500" r:id="rId4"/>
    <p:sldId id="501" r:id="rId5"/>
    <p:sldId id="543" r:id="rId6"/>
    <p:sldId id="544" r:id="rId7"/>
    <p:sldId id="546" r:id="rId8"/>
    <p:sldId id="547" r:id="rId9"/>
    <p:sldId id="548" r:id="rId10"/>
    <p:sldId id="549" r:id="rId11"/>
    <p:sldId id="550" r:id="rId12"/>
    <p:sldId id="503" r:id="rId13"/>
    <p:sldId id="504" r:id="rId14"/>
    <p:sldId id="505" r:id="rId15"/>
    <p:sldId id="507" r:id="rId16"/>
    <p:sldId id="510" r:id="rId17"/>
    <p:sldId id="511" r:id="rId18"/>
    <p:sldId id="512" r:id="rId19"/>
    <p:sldId id="513" r:id="rId20"/>
    <p:sldId id="541" r:id="rId21"/>
    <p:sldId id="540" r:id="rId22"/>
    <p:sldId id="514" r:id="rId23"/>
    <p:sldId id="542" r:id="rId24"/>
    <p:sldId id="516" r:id="rId25"/>
    <p:sldId id="545" r:id="rId26"/>
    <p:sldId id="518" r:id="rId27"/>
    <p:sldId id="517" r:id="rId28"/>
    <p:sldId id="552" r:id="rId29"/>
    <p:sldId id="553" r:id="rId30"/>
    <p:sldId id="519" r:id="rId31"/>
    <p:sldId id="572" r:id="rId32"/>
    <p:sldId id="573" r:id="rId33"/>
    <p:sldId id="520" r:id="rId34"/>
    <p:sldId id="521" r:id="rId35"/>
    <p:sldId id="574" r:id="rId36"/>
    <p:sldId id="551" r:id="rId37"/>
    <p:sldId id="522" r:id="rId38"/>
    <p:sldId id="523" r:id="rId39"/>
    <p:sldId id="571" r:id="rId40"/>
    <p:sldId id="524" r:id="rId41"/>
    <p:sldId id="525" r:id="rId42"/>
    <p:sldId id="526" r:id="rId43"/>
    <p:sldId id="527" r:id="rId44"/>
    <p:sldId id="554" r:id="rId45"/>
    <p:sldId id="556" r:id="rId46"/>
    <p:sldId id="557" r:id="rId47"/>
    <p:sldId id="558" r:id="rId48"/>
    <p:sldId id="559" r:id="rId49"/>
    <p:sldId id="560" r:id="rId50"/>
    <p:sldId id="561" r:id="rId51"/>
    <p:sldId id="564" r:id="rId52"/>
    <p:sldId id="563" r:id="rId53"/>
    <p:sldId id="562" r:id="rId54"/>
    <p:sldId id="528" r:id="rId55"/>
    <p:sldId id="529" r:id="rId56"/>
    <p:sldId id="530" r:id="rId57"/>
    <p:sldId id="531" r:id="rId58"/>
    <p:sldId id="532" r:id="rId59"/>
    <p:sldId id="533" r:id="rId60"/>
    <p:sldId id="534" r:id="rId61"/>
    <p:sldId id="535" r:id="rId62"/>
    <p:sldId id="536" r:id="rId63"/>
    <p:sldId id="565" r:id="rId64"/>
    <p:sldId id="566" r:id="rId65"/>
    <p:sldId id="575" r:id="rId66"/>
    <p:sldId id="567" r:id="rId67"/>
    <p:sldId id="568" r:id="rId68"/>
    <p:sldId id="569" r:id="rId69"/>
    <p:sldId id="570" r:id="rId70"/>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4624" autoAdjust="0"/>
  </p:normalViewPr>
  <p:slideViewPr>
    <p:cSldViewPr>
      <p:cViewPr varScale="1">
        <p:scale>
          <a:sx n="69" d="100"/>
          <a:sy n="69" d="100"/>
        </p:scale>
        <p:origin x="-17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391C8E95-31B6-4D64-8703-315F2CE4028E}" type="datetimeFigureOut">
              <a:rPr lang="en-GB" smtClean="0"/>
              <a:pPr/>
              <a:t>26/05/2014</a:t>
            </a:fld>
            <a:endParaRPr lang="en-GB"/>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4DE6BEEF-8E83-48F8-9368-E19C0A1CFC5A}"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BF124ADD-8C12-4C03-A8FD-500F6C16A3E2}" type="datetimeFigureOut">
              <a:rPr lang="en-GB" smtClean="0"/>
              <a:pPr/>
              <a:t>26/05/2014</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2FE04B34-6F51-4E4A-AB12-1AE3ADB6865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CE8F5808-7DF9-46BD-994C-A1E252F52350}" type="datetimeFigureOut">
              <a:rPr lang="de-DE" smtClean="0"/>
              <a:pPr/>
              <a:t>26.05.2014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1A4B04F-7077-444A-B95B-22D3CED65E07}"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CE8F5808-7DF9-46BD-994C-A1E252F52350}" type="datetimeFigureOut">
              <a:rPr lang="de-DE" smtClean="0"/>
              <a:pPr/>
              <a:t>26.05.2014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1A4B04F-7077-444A-B95B-22D3CED65E07}"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CE8F5808-7DF9-46BD-994C-A1E252F52350}" type="datetimeFigureOut">
              <a:rPr lang="de-DE" smtClean="0"/>
              <a:pPr/>
              <a:t>26.05.2014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1A4B04F-7077-444A-B95B-22D3CED65E07}" type="slidenum">
              <a:rPr lang="de-DE" smtClean="0"/>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838200"/>
          </a:xfrm>
        </p:spPr>
        <p:txBody>
          <a:bodyPr/>
          <a:lstStyle/>
          <a:p>
            <a:r>
              <a:rPr lang="en-US" smtClean="0"/>
              <a:t>Click to edit Master title style</a:t>
            </a:r>
            <a:endParaRPr lang="de-DE"/>
          </a:p>
        </p:txBody>
      </p:sp>
      <p:sp>
        <p:nvSpPr>
          <p:cNvPr id="3" name="Text Placeholder 2"/>
          <p:cNvSpPr>
            <a:spLocks noGrp="1"/>
          </p:cNvSpPr>
          <p:nvPr>
            <p:ph type="body" sz="half" idx="1"/>
          </p:nvPr>
        </p:nvSpPr>
        <p:spPr>
          <a:xfrm>
            <a:off x="190500" y="1206500"/>
            <a:ext cx="3455988"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3798888" y="1206500"/>
            <a:ext cx="3455987"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Slide Number Placeholder 4"/>
          <p:cNvSpPr>
            <a:spLocks noGrp="1"/>
          </p:cNvSpPr>
          <p:nvPr>
            <p:ph type="sldNum" sz="quarter" idx="10"/>
          </p:nvPr>
        </p:nvSpPr>
        <p:spPr>
          <a:xfrm>
            <a:off x="7138988" y="6477000"/>
            <a:ext cx="1905000" cy="457200"/>
          </a:xfrm>
        </p:spPr>
        <p:txBody>
          <a:bodyPr/>
          <a:lstStyle>
            <a:lvl1pPr>
              <a:defRPr/>
            </a:lvl1pPr>
          </a:lstStyle>
          <a:p>
            <a:fld id="{C47DE918-A861-497D-8F6F-3198ADFA4290}" type="slidenum">
              <a:rPr lang="en-US"/>
              <a:pPr/>
              <a:t>‹#›</a:t>
            </a:fld>
            <a:endParaRPr lang="en-US" sz="1400">
              <a:latin typeface="Times New Roman"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838200"/>
          </a:xfrm>
        </p:spPr>
        <p:txBody>
          <a:bodyPr/>
          <a:lstStyle/>
          <a:p>
            <a:r>
              <a:rPr lang="en-US" smtClean="0"/>
              <a:t>Click to edit Master title style</a:t>
            </a:r>
            <a:endParaRPr lang="de-DE"/>
          </a:p>
        </p:txBody>
      </p:sp>
      <p:sp>
        <p:nvSpPr>
          <p:cNvPr id="3" name="Content Placeholder 2"/>
          <p:cNvSpPr>
            <a:spLocks noGrp="1"/>
          </p:cNvSpPr>
          <p:nvPr>
            <p:ph sz="half" idx="1"/>
          </p:nvPr>
        </p:nvSpPr>
        <p:spPr>
          <a:xfrm>
            <a:off x="190500" y="1206500"/>
            <a:ext cx="3455988"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3798888" y="1206500"/>
            <a:ext cx="3455987"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Content Placeholder 4"/>
          <p:cNvSpPr>
            <a:spLocks noGrp="1"/>
          </p:cNvSpPr>
          <p:nvPr>
            <p:ph sz="quarter" idx="3"/>
          </p:nvPr>
        </p:nvSpPr>
        <p:spPr>
          <a:xfrm>
            <a:off x="3798888" y="3606800"/>
            <a:ext cx="3455987"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Slide Number Placeholder 5"/>
          <p:cNvSpPr>
            <a:spLocks noGrp="1"/>
          </p:cNvSpPr>
          <p:nvPr>
            <p:ph type="sldNum" sz="quarter" idx="10"/>
          </p:nvPr>
        </p:nvSpPr>
        <p:spPr>
          <a:xfrm>
            <a:off x="7138988" y="6477000"/>
            <a:ext cx="1905000" cy="457200"/>
          </a:xfrm>
        </p:spPr>
        <p:txBody>
          <a:bodyPr/>
          <a:lstStyle>
            <a:lvl1pPr>
              <a:defRPr/>
            </a:lvl1pPr>
          </a:lstStyle>
          <a:p>
            <a:fld id="{D8F33D54-8E24-465A-9E2B-E35F1D177DC4}" type="slidenum">
              <a:rPr lang="en-US"/>
              <a:pPr/>
              <a:t>‹#›</a:t>
            </a:fld>
            <a:endParaRPr lang="en-US" sz="1400">
              <a:latin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CE8F5808-7DF9-46BD-994C-A1E252F52350}" type="datetimeFigureOut">
              <a:rPr lang="de-DE" smtClean="0"/>
              <a:pPr/>
              <a:t>26.05.2014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1A4B04F-7077-444A-B95B-22D3CED65E07}"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8F5808-7DF9-46BD-994C-A1E252F52350}" type="datetimeFigureOut">
              <a:rPr lang="de-DE" smtClean="0"/>
              <a:pPr/>
              <a:t>26.05.2014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1A4B04F-7077-444A-B95B-22D3CED65E07}"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CE8F5808-7DF9-46BD-994C-A1E252F52350}" type="datetimeFigureOut">
              <a:rPr lang="de-DE" smtClean="0"/>
              <a:pPr/>
              <a:t>26.05.2014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1A4B04F-7077-444A-B95B-22D3CED65E07}"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CE8F5808-7DF9-46BD-994C-A1E252F52350}" type="datetimeFigureOut">
              <a:rPr lang="de-DE" smtClean="0"/>
              <a:pPr/>
              <a:t>26.05.2014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1A4B04F-7077-444A-B95B-22D3CED65E07}"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CE8F5808-7DF9-46BD-994C-A1E252F52350}" type="datetimeFigureOut">
              <a:rPr lang="de-DE" smtClean="0"/>
              <a:pPr/>
              <a:t>26.05.2014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1A4B04F-7077-444A-B95B-22D3CED65E07}"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F5808-7DF9-46BD-994C-A1E252F52350}" type="datetimeFigureOut">
              <a:rPr lang="de-DE" smtClean="0"/>
              <a:pPr/>
              <a:t>26.05.2014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1A4B04F-7077-444A-B95B-22D3CED65E07}"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F5808-7DF9-46BD-994C-A1E252F52350}" type="datetimeFigureOut">
              <a:rPr lang="de-DE" smtClean="0"/>
              <a:pPr/>
              <a:t>26.05.2014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1A4B04F-7077-444A-B95B-22D3CED65E07}"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F5808-7DF9-46BD-994C-A1E252F52350}" type="datetimeFigureOut">
              <a:rPr lang="de-DE" smtClean="0"/>
              <a:pPr/>
              <a:t>26.05.2014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1A4B04F-7077-444A-B95B-22D3CED65E07}"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F5808-7DF9-46BD-994C-A1E252F52350}" type="datetimeFigureOut">
              <a:rPr lang="de-DE" smtClean="0"/>
              <a:pPr/>
              <a:t>26.05.2014</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4B04F-7077-444A-B95B-22D3CED65E07}"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836712"/>
            <a:ext cx="7815290" cy="2457466"/>
          </a:xfrm>
        </p:spPr>
        <p:txBody>
          <a:bodyPr>
            <a:normAutofit/>
          </a:bodyPr>
          <a:lstStyle/>
          <a:p>
            <a:r>
              <a:rPr lang="en-GB" dirty="0" smtClean="0"/>
              <a:t>Understanding Firm Growth – some recent results and some challenges ahead</a:t>
            </a:r>
            <a:endParaRPr lang="de-DE" sz="3100" dirty="0"/>
          </a:p>
        </p:txBody>
      </p:sp>
      <p:sp>
        <p:nvSpPr>
          <p:cNvPr id="3" name="Subtitle 2"/>
          <p:cNvSpPr>
            <a:spLocks noGrp="1"/>
          </p:cNvSpPr>
          <p:nvPr>
            <p:ph type="subTitle" idx="1"/>
          </p:nvPr>
        </p:nvSpPr>
        <p:spPr>
          <a:xfrm>
            <a:off x="1071538" y="3789040"/>
            <a:ext cx="7000924" cy="2211728"/>
          </a:xfrm>
        </p:spPr>
        <p:txBody>
          <a:bodyPr>
            <a:normAutofit fontScale="77500" lnSpcReduction="20000"/>
          </a:bodyPr>
          <a:lstStyle/>
          <a:p>
            <a:r>
              <a:rPr lang="en-US" dirty="0" smtClean="0"/>
              <a:t>Alex COAD</a:t>
            </a:r>
          </a:p>
          <a:p>
            <a:r>
              <a:rPr lang="en-US" sz="2400" dirty="0" smtClean="0"/>
              <a:t>SPRU &amp; </a:t>
            </a:r>
            <a:r>
              <a:rPr lang="en-US" sz="2400" dirty="0" smtClean="0"/>
              <a:t>Aalborg Univ.</a:t>
            </a:r>
            <a:endParaRPr lang="en-US" sz="2400" dirty="0" smtClean="0"/>
          </a:p>
          <a:p>
            <a:endParaRPr lang="en-US" sz="2400" dirty="0" smtClean="0"/>
          </a:p>
          <a:p>
            <a:endParaRPr lang="en-US" dirty="0" smtClean="0"/>
          </a:p>
          <a:p>
            <a:r>
              <a:rPr lang="en-US" dirty="0" smtClean="0"/>
              <a:t>Nice, </a:t>
            </a:r>
            <a:r>
              <a:rPr lang="en-US" dirty="0" smtClean="0"/>
              <a:t>7</a:t>
            </a:r>
            <a:r>
              <a:rPr lang="en-US" dirty="0" smtClean="0"/>
              <a:t> </a:t>
            </a:r>
            <a:r>
              <a:rPr lang="en-US" dirty="0" smtClean="0"/>
              <a:t>July </a:t>
            </a:r>
            <a:r>
              <a:rPr lang="en-US" dirty="0" smtClean="0"/>
              <a:t>2014</a:t>
            </a:r>
          </a:p>
          <a:p>
            <a:r>
              <a:rPr lang="en-US" dirty="0" smtClean="0"/>
              <a:t>14:00-15:00</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sz="half" idx="1"/>
          </p:nvPr>
        </p:nvSpPr>
        <p:spPr/>
        <p:txBody>
          <a:bodyPr/>
          <a:lstStyle/>
          <a:p>
            <a:endParaRPr lang="de-DE"/>
          </a:p>
        </p:txBody>
      </p:sp>
      <p:sp>
        <p:nvSpPr>
          <p:cNvPr id="4" name="Content Placeholder 3"/>
          <p:cNvSpPr>
            <a:spLocks noGrp="1"/>
          </p:cNvSpPr>
          <p:nvPr>
            <p:ph sz="quarter" idx="2"/>
          </p:nvPr>
        </p:nvSpPr>
        <p:spPr/>
        <p:txBody>
          <a:bodyPr/>
          <a:lstStyle/>
          <a:p>
            <a:endParaRPr lang="de-DE"/>
          </a:p>
        </p:txBody>
      </p:sp>
      <p:sp>
        <p:nvSpPr>
          <p:cNvPr id="5" name="Content Placeholder 4"/>
          <p:cNvSpPr>
            <a:spLocks noGrp="1"/>
          </p:cNvSpPr>
          <p:nvPr>
            <p:ph sz="quarter" idx="3"/>
          </p:nvPr>
        </p:nvSpPr>
        <p:spPr/>
        <p:txBody>
          <a:bodyPr/>
          <a:lstStyle/>
          <a:p>
            <a:endParaRPr lang="de-DE"/>
          </a:p>
        </p:txBody>
      </p:sp>
      <p:sp>
        <p:nvSpPr>
          <p:cNvPr id="6" name="Slide Number Placeholder 5"/>
          <p:cNvSpPr>
            <a:spLocks noGrp="1"/>
          </p:cNvSpPr>
          <p:nvPr>
            <p:ph type="sldNum" sz="quarter" idx="10"/>
          </p:nvPr>
        </p:nvSpPr>
        <p:spPr/>
        <p:txBody>
          <a:bodyPr/>
          <a:lstStyle/>
          <a:p>
            <a:fld id="{D8F33D54-8E24-465A-9E2B-E35F1D177DC4}" type="slidenum">
              <a:rPr lang="en-US" smtClean="0"/>
              <a:pPr/>
              <a:t>10</a:t>
            </a:fld>
            <a:endParaRPr lang="en-US" sz="1400">
              <a:latin typeface="Times New Roman" pitchFamily="18" charset="0"/>
            </a:endParaRPr>
          </a:p>
        </p:txBody>
      </p:sp>
      <p:pic>
        <p:nvPicPr>
          <p:cNvPr id="247810" name="Picture 2"/>
          <p:cNvPicPr>
            <a:picLocks noChangeAspect="1" noChangeArrowheads="1"/>
          </p:cNvPicPr>
          <p:nvPr/>
        </p:nvPicPr>
        <p:blipFill>
          <a:blip r:embed="rId2" cstate="print"/>
          <a:srcRect/>
          <a:stretch>
            <a:fillRect/>
          </a:stretch>
        </p:blipFill>
        <p:spPr bwMode="auto">
          <a:xfrm>
            <a:off x="0" y="515007"/>
            <a:ext cx="9153753" cy="58953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sz="half" idx="1"/>
          </p:nvPr>
        </p:nvSpPr>
        <p:spPr/>
        <p:txBody>
          <a:bodyPr/>
          <a:lstStyle/>
          <a:p>
            <a:endParaRPr lang="de-DE"/>
          </a:p>
        </p:txBody>
      </p:sp>
      <p:sp>
        <p:nvSpPr>
          <p:cNvPr id="4" name="Content Placeholder 3"/>
          <p:cNvSpPr>
            <a:spLocks noGrp="1"/>
          </p:cNvSpPr>
          <p:nvPr>
            <p:ph sz="quarter" idx="2"/>
          </p:nvPr>
        </p:nvSpPr>
        <p:spPr/>
        <p:txBody>
          <a:bodyPr/>
          <a:lstStyle/>
          <a:p>
            <a:endParaRPr lang="de-DE"/>
          </a:p>
        </p:txBody>
      </p:sp>
      <p:sp>
        <p:nvSpPr>
          <p:cNvPr id="5" name="Content Placeholder 4"/>
          <p:cNvSpPr>
            <a:spLocks noGrp="1"/>
          </p:cNvSpPr>
          <p:nvPr>
            <p:ph sz="quarter" idx="3"/>
          </p:nvPr>
        </p:nvSpPr>
        <p:spPr/>
        <p:txBody>
          <a:bodyPr/>
          <a:lstStyle/>
          <a:p>
            <a:endParaRPr lang="de-DE"/>
          </a:p>
        </p:txBody>
      </p:sp>
      <p:pic>
        <p:nvPicPr>
          <p:cNvPr id="1026" name="Picture 2"/>
          <p:cNvPicPr>
            <a:picLocks noChangeAspect="1" noChangeArrowheads="1"/>
          </p:cNvPicPr>
          <p:nvPr/>
        </p:nvPicPr>
        <p:blipFill>
          <a:blip r:embed="rId2" cstate="print"/>
          <a:srcRect/>
          <a:stretch>
            <a:fillRect/>
          </a:stretch>
        </p:blipFill>
        <p:spPr bwMode="auto">
          <a:xfrm>
            <a:off x="552450" y="419100"/>
            <a:ext cx="80391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rate distribution</a:t>
            </a:r>
            <a:endParaRPr lang="de-DE" dirty="0"/>
          </a:p>
        </p:txBody>
      </p:sp>
      <p:pic>
        <p:nvPicPr>
          <p:cNvPr id="2050" name="Picture 2"/>
          <p:cNvPicPr>
            <a:picLocks noChangeAspect="1" noChangeArrowheads="1"/>
          </p:cNvPicPr>
          <p:nvPr/>
        </p:nvPicPr>
        <p:blipFill>
          <a:blip r:embed="rId2" cstate="print"/>
          <a:srcRect/>
          <a:stretch>
            <a:fillRect/>
          </a:stretch>
        </p:blipFill>
        <p:spPr bwMode="auto">
          <a:xfrm>
            <a:off x="1214414" y="2428868"/>
            <a:ext cx="5500726" cy="4209094"/>
          </a:xfrm>
          <a:prstGeom prst="rect">
            <a:avLst/>
          </a:prstGeom>
          <a:noFill/>
          <a:ln w="9525">
            <a:noFill/>
            <a:miter lim="800000"/>
            <a:headEnd/>
            <a:tailEnd/>
          </a:ln>
          <a:effectLst/>
        </p:spPr>
      </p:pic>
      <p:sp>
        <p:nvSpPr>
          <p:cNvPr id="6" name="Left Brace 5"/>
          <p:cNvSpPr/>
          <p:nvPr/>
        </p:nvSpPr>
        <p:spPr>
          <a:xfrm rot="5400000">
            <a:off x="3821901" y="1964521"/>
            <a:ext cx="500066" cy="857256"/>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Left Brace 6"/>
          <p:cNvSpPr/>
          <p:nvPr/>
        </p:nvSpPr>
        <p:spPr>
          <a:xfrm rot="5400000">
            <a:off x="5036347" y="4179099"/>
            <a:ext cx="714380" cy="1357322"/>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Left Brace 7"/>
          <p:cNvSpPr/>
          <p:nvPr/>
        </p:nvSpPr>
        <p:spPr>
          <a:xfrm rot="5400000">
            <a:off x="2250265" y="4179099"/>
            <a:ext cx="714380" cy="1357322"/>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Box 8"/>
          <p:cNvSpPr txBox="1"/>
          <p:nvPr/>
        </p:nvSpPr>
        <p:spPr>
          <a:xfrm>
            <a:off x="4929190" y="4143380"/>
            <a:ext cx="1500198" cy="369332"/>
          </a:xfrm>
          <a:prstGeom prst="rect">
            <a:avLst/>
          </a:prstGeom>
          <a:noFill/>
        </p:spPr>
        <p:txBody>
          <a:bodyPr wrap="square" rtlCol="0">
            <a:spAutoFit/>
          </a:bodyPr>
          <a:lstStyle/>
          <a:p>
            <a:r>
              <a:rPr lang="en-US" dirty="0" smtClean="0"/>
              <a:t>Fast growth</a:t>
            </a:r>
            <a:endParaRPr lang="de-DE" dirty="0"/>
          </a:p>
        </p:txBody>
      </p:sp>
      <p:sp>
        <p:nvSpPr>
          <p:cNvPr id="10" name="TextBox 9"/>
          <p:cNvSpPr txBox="1"/>
          <p:nvPr/>
        </p:nvSpPr>
        <p:spPr>
          <a:xfrm>
            <a:off x="3214678" y="1785926"/>
            <a:ext cx="2071702" cy="369332"/>
          </a:xfrm>
          <a:prstGeom prst="rect">
            <a:avLst/>
          </a:prstGeom>
          <a:noFill/>
        </p:spPr>
        <p:txBody>
          <a:bodyPr wrap="square" rtlCol="0">
            <a:spAutoFit/>
          </a:bodyPr>
          <a:lstStyle/>
          <a:p>
            <a:r>
              <a:rPr lang="en-US" dirty="0" smtClean="0"/>
              <a:t>Little/no growth</a:t>
            </a:r>
            <a:endParaRPr lang="de-DE" dirty="0"/>
          </a:p>
        </p:txBody>
      </p:sp>
      <p:sp>
        <p:nvSpPr>
          <p:cNvPr id="11" name="TextBox 10"/>
          <p:cNvSpPr txBox="1"/>
          <p:nvPr/>
        </p:nvSpPr>
        <p:spPr>
          <a:xfrm>
            <a:off x="1714480" y="4000504"/>
            <a:ext cx="1500198" cy="369332"/>
          </a:xfrm>
          <a:prstGeom prst="rect">
            <a:avLst/>
          </a:prstGeom>
          <a:noFill/>
        </p:spPr>
        <p:txBody>
          <a:bodyPr wrap="square" rtlCol="0">
            <a:spAutoFit/>
          </a:bodyPr>
          <a:lstStyle/>
          <a:p>
            <a:r>
              <a:rPr lang="en-US" dirty="0" smtClean="0"/>
              <a:t>Fast decline</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374AE099-5ACE-49B0-8737-9CE01525B52F}" type="slidenum">
              <a:rPr lang="en-US"/>
              <a:pPr/>
              <a:t>13</a:t>
            </a:fld>
            <a:endParaRPr lang="en-US" sz="1400">
              <a:latin typeface="Times New Roman" pitchFamily="18" charset="0"/>
            </a:endParaRPr>
          </a:p>
        </p:txBody>
      </p:sp>
      <p:sp>
        <p:nvSpPr>
          <p:cNvPr id="207874" name="Rectangle 2"/>
          <p:cNvSpPr>
            <a:spLocks noGrp="1" noChangeArrowheads="1"/>
          </p:cNvSpPr>
          <p:nvPr>
            <p:ph type="title"/>
          </p:nvPr>
        </p:nvSpPr>
        <p:spPr/>
        <p:txBody>
          <a:bodyPr/>
          <a:lstStyle/>
          <a:p>
            <a:r>
              <a:rPr lang="it-IT"/>
              <a:t>Exponential Distribution</a:t>
            </a:r>
          </a:p>
        </p:txBody>
      </p:sp>
      <p:grpSp>
        <p:nvGrpSpPr>
          <p:cNvPr id="2" name="Group 4"/>
          <p:cNvGrpSpPr>
            <a:grpSpLocks noChangeAspect="1"/>
          </p:cNvGrpSpPr>
          <p:nvPr/>
        </p:nvGrpSpPr>
        <p:grpSpPr bwMode="auto">
          <a:xfrm>
            <a:off x="1447800" y="2209800"/>
            <a:ext cx="6057900" cy="3657600"/>
            <a:chOff x="2296" y="2213"/>
            <a:chExt cx="7200" cy="4320"/>
          </a:xfrm>
        </p:grpSpPr>
        <p:sp>
          <p:nvSpPr>
            <p:cNvPr id="207877" name="AutoShape 5"/>
            <p:cNvSpPr>
              <a:spLocks noChangeAspect="1" noChangeArrowheads="1"/>
            </p:cNvSpPr>
            <p:nvPr/>
          </p:nvSpPr>
          <p:spPr bwMode="auto">
            <a:xfrm>
              <a:off x="2296" y="2213"/>
              <a:ext cx="7200" cy="4320"/>
            </a:xfrm>
            <a:prstGeom prst="rect">
              <a:avLst/>
            </a:prstGeom>
            <a:noFill/>
            <a:ln w="9525">
              <a:noFill/>
              <a:miter lim="800000"/>
              <a:headEnd/>
              <a:tailEnd/>
            </a:ln>
          </p:spPr>
          <p:txBody>
            <a:bodyPr/>
            <a:lstStyle/>
            <a:p>
              <a:endParaRPr lang="de-DE"/>
            </a:p>
          </p:txBody>
        </p:sp>
        <p:sp>
          <p:nvSpPr>
            <p:cNvPr id="207878" name="Line 6"/>
            <p:cNvSpPr>
              <a:spLocks noChangeShapeType="1"/>
            </p:cNvSpPr>
            <p:nvPr/>
          </p:nvSpPr>
          <p:spPr bwMode="auto">
            <a:xfrm>
              <a:off x="2975" y="2348"/>
              <a:ext cx="1" cy="3780"/>
            </a:xfrm>
            <a:prstGeom prst="line">
              <a:avLst/>
            </a:prstGeom>
            <a:noFill/>
            <a:ln w="9525">
              <a:solidFill>
                <a:srgbClr val="000000"/>
              </a:solidFill>
              <a:round/>
              <a:headEnd/>
              <a:tailEnd/>
            </a:ln>
          </p:spPr>
          <p:txBody>
            <a:bodyPr/>
            <a:lstStyle/>
            <a:p>
              <a:endParaRPr lang="de-DE"/>
            </a:p>
          </p:txBody>
        </p:sp>
        <p:sp>
          <p:nvSpPr>
            <p:cNvPr id="207879" name="Line 7"/>
            <p:cNvSpPr>
              <a:spLocks noChangeShapeType="1"/>
            </p:cNvSpPr>
            <p:nvPr/>
          </p:nvSpPr>
          <p:spPr bwMode="auto">
            <a:xfrm>
              <a:off x="2975" y="6128"/>
              <a:ext cx="5978" cy="1"/>
            </a:xfrm>
            <a:prstGeom prst="line">
              <a:avLst/>
            </a:prstGeom>
            <a:noFill/>
            <a:ln w="9525">
              <a:solidFill>
                <a:srgbClr val="000000"/>
              </a:solidFill>
              <a:round/>
              <a:headEnd/>
              <a:tailEnd/>
            </a:ln>
          </p:spPr>
          <p:txBody>
            <a:bodyPr/>
            <a:lstStyle/>
            <a:p>
              <a:endParaRPr lang="de-DE"/>
            </a:p>
          </p:txBody>
        </p:sp>
        <p:sp>
          <p:nvSpPr>
            <p:cNvPr id="207880" name="Line 8"/>
            <p:cNvSpPr>
              <a:spLocks noChangeShapeType="1"/>
            </p:cNvSpPr>
            <p:nvPr/>
          </p:nvSpPr>
          <p:spPr bwMode="auto">
            <a:xfrm>
              <a:off x="3111" y="2753"/>
              <a:ext cx="5434" cy="3105"/>
            </a:xfrm>
            <a:prstGeom prst="line">
              <a:avLst/>
            </a:prstGeom>
            <a:noFill/>
            <a:ln w="9525">
              <a:solidFill>
                <a:srgbClr val="000000"/>
              </a:solidFill>
              <a:round/>
              <a:headEnd/>
              <a:tailEnd/>
            </a:ln>
          </p:spPr>
          <p:txBody>
            <a:bodyPr/>
            <a:lstStyle/>
            <a:p>
              <a:endParaRPr lang="de-DE"/>
            </a:p>
          </p:txBody>
        </p:sp>
        <p:sp>
          <p:nvSpPr>
            <p:cNvPr id="207881" name="Freeform 9"/>
            <p:cNvSpPr>
              <a:spLocks/>
            </p:cNvSpPr>
            <p:nvPr/>
          </p:nvSpPr>
          <p:spPr bwMode="auto">
            <a:xfrm>
              <a:off x="3111" y="2888"/>
              <a:ext cx="2717" cy="2970"/>
            </a:xfrm>
            <a:custGeom>
              <a:avLst/>
              <a:gdLst/>
              <a:ahLst/>
              <a:cxnLst>
                <a:cxn ang="0">
                  <a:pos x="0" y="0"/>
                </a:cxn>
                <a:cxn ang="0">
                  <a:pos x="1440" y="360"/>
                </a:cxn>
                <a:cxn ang="0">
                  <a:pos x="2880" y="1620"/>
                </a:cxn>
                <a:cxn ang="0">
                  <a:pos x="3600" y="3960"/>
                </a:cxn>
              </a:cxnLst>
              <a:rect l="0" t="0" r="r" b="b"/>
              <a:pathLst>
                <a:path w="3600" h="3960">
                  <a:moveTo>
                    <a:pt x="0" y="0"/>
                  </a:moveTo>
                  <a:cubicBezTo>
                    <a:pt x="480" y="45"/>
                    <a:pt x="960" y="90"/>
                    <a:pt x="1440" y="360"/>
                  </a:cubicBezTo>
                  <a:cubicBezTo>
                    <a:pt x="1920" y="630"/>
                    <a:pt x="2520" y="1020"/>
                    <a:pt x="2880" y="1620"/>
                  </a:cubicBezTo>
                  <a:cubicBezTo>
                    <a:pt x="3240" y="2220"/>
                    <a:pt x="3420" y="3090"/>
                    <a:pt x="3600" y="3960"/>
                  </a:cubicBezTo>
                </a:path>
              </a:pathLst>
            </a:custGeom>
            <a:noFill/>
            <a:ln w="9525">
              <a:solidFill>
                <a:srgbClr val="000000"/>
              </a:solidFill>
              <a:round/>
              <a:headEnd/>
              <a:tailEnd/>
            </a:ln>
          </p:spPr>
          <p:txBody>
            <a:bodyPr/>
            <a:lstStyle/>
            <a:p>
              <a:endParaRPr lang="de-DE"/>
            </a:p>
          </p:txBody>
        </p:sp>
        <p:sp>
          <p:nvSpPr>
            <p:cNvPr id="207882" name="Text Box 10"/>
            <p:cNvSpPr txBox="1">
              <a:spLocks noChangeArrowheads="1"/>
            </p:cNvSpPr>
            <p:nvPr/>
          </p:nvSpPr>
          <p:spPr bwMode="auto">
            <a:xfrm>
              <a:off x="2432" y="3428"/>
              <a:ext cx="679" cy="810"/>
            </a:xfrm>
            <a:prstGeom prst="rect">
              <a:avLst/>
            </a:prstGeom>
            <a:noFill/>
            <a:ln w="9525">
              <a:noFill/>
              <a:miter lim="800000"/>
              <a:headEnd/>
              <a:tailEnd/>
            </a:ln>
          </p:spPr>
          <p:txBody>
            <a:bodyPr/>
            <a:lstStyle/>
            <a:p>
              <a:pPr eaLnBrk="1" hangingPunct="1"/>
              <a:r>
                <a:rPr lang="it-IT" sz="1600" b="1">
                  <a:latin typeface="Arial" charset="0"/>
                </a:rPr>
                <a:t>Log y</a:t>
              </a:r>
              <a:endParaRPr lang="it-IT" sz="1800">
                <a:latin typeface="Arial" charset="0"/>
              </a:endParaRPr>
            </a:p>
          </p:txBody>
        </p:sp>
        <p:sp>
          <p:nvSpPr>
            <p:cNvPr id="207883" name="Text Box 11"/>
            <p:cNvSpPr txBox="1">
              <a:spLocks noChangeArrowheads="1"/>
            </p:cNvSpPr>
            <p:nvPr/>
          </p:nvSpPr>
          <p:spPr bwMode="auto">
            <a:xfrm>
              <a:off x="5149" y="6128"/>
              <a:ext cx="407" cy="405"/>
            </a:xfrm>
            <a:prstGeom prst="rect">
              <a:avLst/>
            </a:prstGeom>
            <a:noFill/>
            <a:ln w="9525">
              <a:noFill/>
              <a:miter lim="800000"/>
              <a:headEnd/>
              <a:tailEnd/>
            </a:ln>
          </p:spPr>
          <p:txBody>
            <a:bodyPr/>
            <a:lstStyle/>
            <a:p>
              <a:pPr eaLnBrk="1" hangingPunct="1"/>
              <a:r>
                <a:rPr lang="it-IT" sz="1600" b="1">
                  <a:latin typeface="Arial" charset="0"/>
                </a:rPr>
                <a:t>x</a:t>
              </a:r>
              <a:endParaRPr lang="it-IT" sz="1800">
                <a:latin typeface="Arial" charset="0"/>
              </a:endParaRPr>
            </a:p>
          </p:txBody>
        </p:sp>
        <p:sp>
          <p:nvSpPr>
            <p:cNvPr id="207884" name="Text Box 12"/>
            <p:cNvSpPr txBox="1">
              <a:spLocks noChangeArrowheads="1"/>
            </p:cNvSpPr>
            <p:nvPr/>
          </p:nvSpPr>
          <p:spPr bwMode="auto">
            <a:xfrm>
              <a:off x="6915" y="4373"/>
              <a:ext cx="1630" cy="540"/>
            </a:xfrm>
            <a:prstGeom prst="rect">
              <a:avLst/>
            </a:prstGeom>
            <a:noFill/>
            <a:ln w="9525">
              <a:noFill/>
              <a:miter lim="800000"/>
              <a:headEnd/>
              <a:tailEnd/>
            </a:ln>
          </p:spPr>
          <p:txBody>
            <a:bodyPr/>
            <a:lstStyle/>
            <a:p>
              <a:pPr eaLnBrk="1" hangingPunct="1"/>
              <a:r>
                <a:rPr lang="it-IT" sz="1200">
                  <a:latin typeface="Arial" charset="0"/>
                </a:rPr>
                <a:t>Exponential</a:t>
              </a:r>
              <a:endParaRPr lang="it-IT" sz="1800">
                <a:latin typeface="Arial" charset="0"/>
              </a:endParaRPr>
            </a:p>
          </p:txBody>
        </p:sp>
        <p:sp>
          <p:nvSpPr>
            <p:cNvPr id="207885" name="Text Box 13"/>
            <p:cNvSpPr txBox="1">
              <a:spLocks noChangeArrowheads="1"/>
            </p:cNvSpPr>
            <p:nvPr/>
          </p:nvSpPr>
          <p:spPr bwMode="auto">
            <a:xfrm>
              <a:off x="4334" y="5183"/>
              <a:ext cx="1222" cy="540"/>
            </a:xfrm>
            <a:prstGeom prst="rect">
              <a:avLst/>
            </a:prstGeom>
            <a:noFill/>
            <a:ln w="9525">
              <a:noFill/>
              <a:miter lim="800000"/>
              <a:headEnd/>
              <a:tailEnd/>
            </a:ln>
          </p:spPr>
          <p:txBody>
            <a:bodyPr/>
            <a:lstStyle/>
            <a:p>
              <a:pPr eaLnBrk="1" hangingPunct="1"/>
              <a:r>
                <a:rPr lang="it-IT" sz="1200">
                  <a:latin typeface="Arial" charset="0"/>
                </a:rPr>
                <a:t>Normal </a:t>
              </a:r>
            </a:p>
            <a:p>
              <a:pPr eaLnBrk="1" hangingPunct="1"/>
              <a:r>
                <a:rPr lang="it-IT" sz="1200">
                  <a:latin typeface="Arial" charset="0"/>
                </a:rPr>
                <a:t>(Gaussian)</a:t>
              </a:r>
              <a:endParaRPr lang="it-IT" sz="1800">
                <a:latin typeface="Arial"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CF6321A8-579B-4CFB-B003-C13395DCF1A3}" type="slidenum">
              <a:rPr lang="en-US"/>
              <a:pPr/>
              <a:t>14</a:t>
            </a:fld>
            <a:endParaRPr lang="en-US" sz="1400">
              <a:latin typeface="Times New Roman" pitchFamily="18" charset="0"/>
            </a:endParaRPr>
          </a:p>
        </p:txBody>
      </p:sp>
      <p:sp>
        <p:nvSpPr>
          <p:cNvPr id="209922" name="Rectangle 2"/>
          <p:cNvSpPr>
            <a:spLocks noGrp="1" noChangeArrowheads="1"/>
          </p:cNvSpPr>
          <p:nvPr>
            <p:ph type="title"/>
          </p:nvPr>
        </p:nvSpPr>
        <p:spPr>
          <a:xfrm>
            <a:off x="685800" y="1114425"/>
            <a:ext cx="7772400" cy="838200"/>
          </a:xfrm>
        </p:spPr>
        <p:txBody>
          <a:bodyPr>
            <a:normAutofit fontScale="90000"/>
          </a:bodyPr>
          <a:lstStyle/>
          <a:p>
            <a:r>
              <a:rPr lang="it-IT"/>
              <a:t>Laplace Distribution (symmetric exponential)</a:t>
            </a:r>
          </a:p>
        </p:txBody>
      </p:sp>
      <p:grpSp>
        <p:nvGrpSpPr>
          <p:cNvPr id="2" name="Group 4"/>
          <p:cNvGrpSpPr>
            <a:grpSpLocks noChangeAspect="1"/>
          </p:cNvGrpSpPr>
          <p:nvPr/>
        </p:nvGrpSpPr>
        <p:grpSpPr bwMode="auto">
          <a:xfrm>
            <a:off x="371475" y="2286000"/>
            <a:ext cx="8772525" cy="4432300"/>
            <a:chOff x="2296" y="4023"/>
            <a:chExt cx="7200" cy="4320"/>
          </a:xfrm>
        </p:grpSpPr>
        <p:sp>
          <p:nvSpPr>
            <p:cNvPr id="209925" name="AutoShape 5"/>
            <p:cNvSpPr>
              <a:spLocks noChangeAspect="1" noChangeArrowheads="1"/>
            </p:cNvSpPr>
            <p:nvPr/>
          </p:nvSpPr>
          <p:spPr bwMode="auto">
            <a:xfrm>
              <a:off x="2296" y="4023"/>
              <a:ext cx="7200" cy="4320"/>
            </a:xfrm>
            <a:prstGeom prst="rect">
              <a:avLst/>
            </a:prstGeom>
            <a:noFill/>
            <a:ln w="9525">
              <a:noFill/>
              <a:miter lim="800000"/>
              <a:headEnd/>
              <a:tailEnd/>
            </a:ln>
          </p:spPr>
          <p:txBody>
            <a:bodyPr/>
            <a:lstStyle/>
            <a:p>
              <a:endParaRPr lang="de-DE"/>
            </a:p>
          </p:txBody>
        </p:sp>
        <p:sp>
          <p:nvSpPr>
            <p:cNvPr id="209926" name="Line 6"/>
            <p:cNvSpPr>
              <a:spLocks noChangeShapeType="1"/>
            </p:cNvSpPr>
            <p:nvPr/>
          </p:nvSpPr>
          <p:spPr bwMode="auto">
            <a:xfrm>
              <a:off x="5828" y="4293"/>
              <a:ext cx="1" cy="3375"/>
            </a:xfrm>
            <a:prstGeom prst="line">
              <a:avLst/>
            </a:prstGeom>
            <a:noFill/>
            <a:ln w="9525">
              <a:solidFill>
                <a:srgbClr val="000000"/>
              </a:solidFill>
              <a:round/>
              <a:headEnd/>
              <a:tailEnd/>
            </a:ln>
          </p:spPr>
          <p:txBody>
            <a:bodyPr/>
            <a:lstStyle/>
            <a:p>
              <a:endParaRPr lang="de-DE"/>
            </a:p>
          </p:txBody>
        </p:sp>
        <p:sp>
          <p:nvSpPr>
            <p:cNvPr id="209927" name="Line 7"/>
            <p:cNvSpPr>
              <a:spLocks noChangeShapeType="1"/>
            </p:cNvSpPr>
            <p:nvPr/>
          </p:nvSpPr>
          <p:spPr bwMode="auto">
            <a:xfrm>
              <a:off x="2568" y="7668"/>
              <a:ext cx="6520" cy="1"/>
            </a:xfrm>
            <a:prstGeom prst="line">
              <a:avLst/>
            </a:prstGeom>
            <a:noFill/>
            <a:ln w="9525">
              <a:solidFill>
                <a:srgbClr val="000000"/>
              </a:solidFill>
              <a:round/>
              <a:headEnd/>
              <a:tailEnd/>
            </a:ln>
          </p:spPr>
          <p:txBody>
            <a:bodyPr/>
            <a:lstStyle/>
            <a:p>
              <a:endParaRPr lang="de-DE"/>
            </a:p>
          </p:txBody>
        </p:sp>
        <p:sp>
          <p:nvSpPr>
            <p:cNvPr id="209928" name="Line 8"/>
            <p:cNvSpPr>
              <a:spLocks noChangeShapeType="1"/>
            </p:cNvSpPr>
            <p:nvPr/>
          </p:nvSpPr>
          <p:spPr bwMode="auto">
            <a:xfrm flipV="1">
              <a:off x="2839" y="4698"/>
              <a:ext cx="2989" cy="2430"/>
            </a:xfrm>
            <a:prstGeom prst="line">
              <a:avLst/>
            </a:prstGeom>
            <a:noFill/>
            <a:ln w="9525">
              <a:solidFill>
                <a:srgbClr val="000000"/>
              </a:solidFill>
              <a:round/>
              <a:headEnd/>
              <a:tailEnd/>
            </a:ln>
          </p:spPr>
          <p:txBody>
            <a:bodyPr/>
            <a:lstStyle/>
            <a:p>
              <a:endParaRPr lang="de-DE"/>
            </a:p>
          </p:txBody>
        </p:sp>
        <p:sp>
          <p:nvSpPr>
            <p:cNvPr id="209929" name="Line 9"/>
            <p:cNvSpPr>
              <a:spLocks noChangeShapeType="1"/>
            </p:cNvSpPr>
            <p:nvPr/>
          </p:nvSpPr>
          <p:spPr bwMode="auto">
            <a:xfrm>
              <a:off x="5828" y="4698"/>
              <a:ext cx="2989" cy="2430"/>
            </a:xfrm>
            <a:prstGeom prst="line">
              <a:avLst/>
            </a:prstGeom>
            <a:noFill/>
            <a:ln w="9525">
              <a:solidFill>
                <a:srgbClr val="000000"/>
              </a:solidFill>
              <a:round/>
              <a:headEnd/>
              <a:tailEnd/>
            </a:ln>
          </p:spPr>
          <p:txBody>
            <a:bodyPr/>
            <a:lstStyle/>
            <a:p>
              <a:endParaRPr lang="de-DE"/>
            </a:p>
          </p:txBody>
        </p:sp>
        <p:sp>
          <p:nvSpPr>
            <p:cNvPr id="209930" name="Freeform 10"/>
            <p:cNvSpPr>
              <a:spLocks/>
            </p:cNvSpPr>
            <p:nvPr/>
          </p:nvSpPr>
          <p:spPr bwMode="auto">
            <a:xfrm>
              <a:off x="4334" y="4833"/>
              <a:ext cx="2988" cy="2295"/>
            </a:xfrm>
            <a:custGeom>
              <a:avLst/>
              <a:gdLst/>
              <a:ahLst/>
              <a:cxnLst>
                <a:cxn ang="0">
                  <a:pos x="0" y="3060"/>
                </a:cxn>
                <a:cxn ang="0">
                  <a:pos x="360" y="1080"/>
                </a:cxn>
                <a:cxn ang="0">
                  <a:pos x="720" y="360"/>
                </a:cxn>
                <a:cxn ang="0">
                  <a:pos x="1440" y="0"/>
                </a:cxn>
                <a:cxn ang="0">
                  <a:pos x="2160" y="360"/>
                </a:cxn>
                <a:cxn ang="0">
                  <a:pos x="2520" y="1080"/>
                </a:cxn>
                <a:cxn ang="0">
                  <a:pos x="2880" y="3060"/>
                </a:cxn>
              </a:cxnLst>
              <a:rect l="0" t="0" r="r" b="b"/>
              <a:pathLst>
                <a:path w="2880" h="3060">
                  <a:moveTo>
                    <a:pt x="0" y="3060"/>
                  </a:moveTo>
                  <a:cubicBezTo>
                    <a:pt x="120" y="2295"/>
                    <a:pt x="240" y="1530"/>
                    <a:pt x="360" y="1080"/>
                  </a:cubicBezTo>
                  <a:cubicBezTo>
                    <a:pt x="480" y="630"/>
                    <a:pt x="540" y="540"/>
                    <a:pt x="720" y="360"/>
                  </a:cubicBezTo>
                  <a:cubicBezTo>
                    <a:pt x="900" y="180"/>
                    <a:pt x="1200" y="0"/>
                    <a:pt x="1440" y="0"/>
                  </a:cubicBezTo>
                  <a:cubicBezTo>
                    <a:pt x="1680" y="0"/>
                    <a:pt x="1980" y="180"/>
                    <a:pt x="2160" y="360"/>
                  </a:cubicBezTo>
                  <a:cubicBezTo>
                    <a:pt x="2340" y="540"/>
                    <a:pt x="2400" y="630"/>
                    <a:pt x="2520" y="1080"/>
                  </a:cubicBezTo>
                  <a:cubicBezTo>
                    <a:pt x="2640" y="1530"/>
                    <a:pt x="2820" y="2730"/>
                    <a:pt x="2880" y="3060"/>
                  </a:cubicBezTo>
                </a:path>
              </a:pathLst>
            </a:custGeom>
            <a:noFill/>
            <a:ln w="9525">
              <a:solidFill>
                <a:srgbClr val="000000"/>
              </a:solidFill>
              <a:round/>
              <a:headEnd/>
              <a:tailEnd/>
            </a:ln>
          </p:spPr>
          <p:txBody>
            <a:bodyPr/>
            <a:lstStyle/>
            <a:p>
              <a:endParaRPr lang="de-DE"/>
            </a:p>
          </p:txBody>
        </p:sp>
        <p:sp>
          <p:nvSpPr>
            <p:cNvPr id="209931" name="Text Box 11"/>
            <p:cNvSpPr txBox="1">
              <a:spLocks noChangeArrowheads="1"/>
            </p:cNvSpPr>
            <p:nvPr/>
          </p:nvSpPr>
          <p:spPr bwMode="auto">
            <a:xfrm>
              <a:off x="8681" y="7668"/>
              <a:ext cx="407" cy="405"/>
            </a:xfrm>
            <a:prstGeom prst="rect">
              <a:avLst/>
            </a:prstGeom>
            <a:noFill/>
            <a:ln w="9525">
              <a:noFill/>
              <a:miter lim="800000"/>
              <a:headEnd/>
              <a:tailEnd/>
            </a:ln>
          </p:spPr>
          <p:txBody>
            <a:bodyPr/>
            <a:lstStyle/>
            <a:p>
              <a:pPr eaLnBrk="1" hangingPunct="1"/>
              <a:r>
                <a:rPr lang="it-IT" sz="1600" b="1">
                  <a:latin typeface="Arial" charset="0"/>
                </a:rPr>
                <a:t>x</a:t>
              </a:r>
              <a:endParaRPr lang="it-IT" sz="1800">
                <a:latin typeface="Arial" charset="0"/>
              </a:endParaRPr>
            </a:p>
          </p:txBody>
        </p:sp>
        <p:sp>
          <p:nvSpPr>
            <p:cNvPr id="209932" name="Text Box 12"/>
            <p:cNvSpPr txBox="1">
              <a:spLocks noChangeArrowheads="1"/>
            </p:cNvSpPr>
            <p:nvPr/>
          </p:nvSpPr>
          <p:spPr bwMode="auto">
            <a:xfrm>
              <a:off x="5828" y="4023"/>
              <a:ext cx="951" cy="675"/>
            </a:xfrm>
            <a:prstGeom prst="rect">
              <a:avLst/>
            </a:prstGeom>
            <a:noFill/>
            <a:ln w="9525">
              <a:noFill/>
              <a:miter lim="800000"/>
              <a:headEnd/>
              <a:tailEnd/>
            </a:ln>
          </p:spPr>
          <p:txBody>
            <a:bodyPr/>
            <a:lstStyle/>
            <a:p>
              <a:pPr eaLnBrk="1" hangingPunct="1"/>
              <a:r>
                <a:rPr lang="it-IT" sz="1600" b="1">
                  <a:latin typeface="Arial" charset="0"/>
                </a:rPr>
                <a:t>Log y</a:t>
              </a:r>
              <a:endParaRPr lang="it-IT" sz="1800">
                <a:latin typeface="Arial" charset="0"/>
              </a:endParaRPr>
            </a:p>
          </p:txBody>
        </p:sp>
        <p:sp>
          <p:nvSpPr>
            <p:cNvPr id="209933" name="Text Box 13"/>
            <p:cNvSpPr txBox="1">
              <a:spLocks noChangeArrowheads="1"/>
            </p:cNvSpPr>
            <p:nvPr/>
          </p:nvSpPr>
          <p:spPr bwMode="auto">
            <a:xfrm>
              <a:off x="4334" y="6588"/>
              <a:ext cx="1222" cy="540"/>
            </a:xfrm>
            <a:prstGeom prst="rect">
              <a:avLst/>
            </a:prstGeom>
            <a:noFill/>
            <a:ln w="9525">
              <a:noFill/>
              <a:miter lim="800000"/>
              <a:headEnd/>
              <a:tailEnd/>
            </a:ln>
          </p:spPr>
          <p:txBody>
            <a:bodyPr/>
            <a:lstStyle/>
            <a:p>
              <a:pPr eaLnBrk="1" hangingPunct="1"/>
              <a:r>
                <a:rPr lang="it-IT" sz="1200">
                  <a:latin typeface="Arial" charset="0"/>
                </a:rPr>
                <a:t>Normal </a:t>
              </a:r>
            </a:p>
            <a:p>
              <a:pPr eaLnBrk="1" hangingPunct="1"/>
              <a:r>
                <a:rPr lang="it-IT" sz="1200">
                  <a:latin typeface="Arial" charset="0"/>
                </a:rPr>
                <a:t>(Gaussian)</a:t>
              </a:r>
              <a:endParaRPr lang="it-IT" sz="1800">
                <a:latin typeface="Arial" charset="0"/>
              </a:endParaRPr>
            </a:p>
          </p:txBody>
        </p:sp>
        <p:sp>
          <p:nvSpPr>
            <p:cNvPr id="209934" name="Text Box 14"/>
            <p:cNvSpPr txBox="1">
              <a:spLocks noChangeArrowheads="1"/>
            </p:cNvSpPr>
            <p:nvPr/>
          </p:nvSpPr>
          <p:spPr bwMode="auto">
            <a:xfrm>
              <a:off x="2839" y="6183"/>
              <a:ext cx="1086" cy="540"/>
            </a:xfrm>
            <a:prstGeom prst="rect">
              <a:avLst/>
            </a:prstGeom>
            <a:noFill/>
            <a:ln w="9525">
              <a:noFill/>
              <a:miter lim="800000"/>
              <a:headEnd/>
              <a:tailEnd/>
            </a:ln>
          </p:spPr>
          <p:txBody>
            <a:bodyPr/>
            <a:lstStyle/>
            <a:p>
              <a:pPr eaLnBrk="1" hangingPunct="1"/>
              <a:r>
                <a:rPr lang="it-IT" sz="1200">
                  <a:latin typeface="Arial" charset="0"/>
                </a:rPr>
                <a:t>Laplace</a:t>
              </a:r>
              <a:endParaRPr lang="it-IT" sz="1800">
                <a:latin typeface="Arial"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00F500B-2BB1-4F62-A9E6-962D44C61E25}" type="slidenum">
              <a:rPr lang="en-US"/>
              <a:pPr/>
              <a:t>15</a:t>
            </a:fld>
            <a:endParaRPr lang="en-US" sz="1400">
              <a:latin typeface="Times New Roman" pitchFamily="18" charset="0"/>
            </a:endParaRPr>
          </a:p>
        </p:txBody>
      </p:sp>
      <p:sp>
        <p:nvSpPr>
          <p:cNvPr id="211970" name="Rectangle 2"/>
          <p:cNvSpPr>
            <a:spLocks noGrp="1" noChangeArrowheads="1"/>
          </p:cNvSpPr>
          <p:nvPr>
            <p:ph type="title"/>
          </p:nvPr>
        </p:nvSpPr>
        <p:spPr/>
        <p:txBody>
          <a:bodyPr/>
          <a:lstStyle/>
          <a:p>
            <a:r>
              <a:rPr lang="it-IT" sz="2800"/>
              <a:t>Sales growth in Italian Manufacturing </a:t>
            </a:r>
            <a:br>
              <a:rPr lang="it-IT" sz="2800"/>
            </a:br>
            <a:r>
              <a:rPr lang="it-IT" sz="1800"/>
              <a:t>Bottazzi-Cefis-Dosi-Secchi 2007 SBE</a:t>
            </a:r>
          </a:p>
        </p:txBody>
      </p:sp>
      <p:pic>
        <p:nvPicPr>
          <p:cNvPr id="211971" name="Picture 3"/>
          <p:cNvPicPr>
            <a:picLocks noGrp="1" noChangeAspect="1" noChangeArrowheads="1"/>
          </p:cNvPicPr>
          <p:nvPr>
            <p:ph type="body" idx="1"/>
          </p:nvPr>
        </p:nvPicPr>
        <p:blipFill>
          <a:blip r:embed="rId2" cstate="print"/>
          <a:srcRect/>
          <a:stretch>
            <a:fillRect/>
          </a:stretch>
        </p:blipFill>
        <p:spPr>
          <a:xfrm>
            <a:off x="0" y="1905000"/>
            <a:ext cx="8885238" cy="4953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06E62EB-097E-4D7D-8349-66F4806790EB}" type="slidenum">
              <a:rPr lang="en-US"/>
              <a:pPr/>
              <a:t>16</a:t>
            </a:fld>
            <a:endParaRPr lang="en-US" sz="1400">
              <a:latin typeface="Times New Roman" pitchFamily="18" charset="0"/>
            </a:endParaRPr>
          </a:p>
        </p:txBody>
      </p:sp>
      <p:sp>
        <p:nvSpPr>
          <p:cNvPr id="204802" name="Rectangle 2"/>
          <p:cNvSpPr>
            <a:spLocks noGrp="1" noChangeArrowheads="1"/>
          </p:cNvSpPr>
          <p:nvPr>
            <p:ph type="title"/>
          </p:nvPr>
        </p:nvSpPr>
        <p:spPr/>
        <p:txBody>
          <a:bodyPr/>
          <a:lstStyle/>
          <a:p>
            <a:r>
              <a:rPr lang="en-US" sz="3600" dirty="0" smtClean="0"/>
              <a:t>Disaggregated by industry </a:t>
            </a:r>
            <a:r>
              <a:rPr lang="en-US" sz="3600" dirty="0"/>
              <a:t/>
            </a:r>
            <a:br>
              <a:rPr lang="en-US" sz="3600" dirty="0"/>
            </a:br>
            <a:r>
              <a:rPr lang="en-US" sz="1600" dirty="0" err="1"/>
              <a:t>Bottazzi-Secchi</a:t>
            </a:r>
            <a:r>
              <a:rPr lang="en-US" sz="1600" dirty="0"/>
              <a:t> 2006 Rand J Econ</a:t>
            </a:r>
          </a:p>
        </p:txBody>
      </p:sp>
      <p:pic>
        <p:nvPicPr>
          <p:cNvPr id="204803" name="Picture 3"/>
          <p:cNvPicPr>
            <a:picLocks noGrp="1" noChangeAspect="1" noChangeArrowheads="1"/>
          </p:cNvPicPr>
          <p:nvPr>
            <p:ph idx="1"/>
          </p:nvPr>
        </p:nvPicPr>
        <p:blipFill>
          <a:blip r:embed="rId2" cstate="print"/>
          <a:srcRect/>
          <a:stretch>
            <a:fillRect/>
          </a:stretch>
        </p:blipFill>
        <p:spPr>
          <a:xfrm>
            <a:off x="463550" y="2027238"/>
            <a:ext cx="6470650" cy="4471987"/>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normAutofit/>
          </a:bodyPr>
          <a:lstStyle/>
          <a:p>
            <a:r>
              <a:rPr lang="en-US" dirty="0" smtClean="0"/>
              <a:t>Lumpiness of investment</a:t>
            </a:r>
          </a:p>
          <a:p>
            <a:pPr lvl="1"/>
            <a:r>
              <a:rPr lang="en-US" dirty="0" smtClean="0"/>
              <a:t>Analysis of US plants: “on average, half of a plant’s total investment over the 1973-1988 period was performed in just three years.” </a:t>
            </a:r>
            <a:r>
              <a:rPr lang="en-US" dirty="0" smtClean="0">
                <a:solidFill>
                  <a:schemeClr val="bg1">
                    <a:lumMod val="65000"/>
                  </a:schemeClr>
                </a:solidFill>
              </a:rPr>
              <a:t>(</a:t>
            </a:r>
            <a:r>
              <a:rPr lang="en-US" dirty="0" err="1" smtClean="0">
                <a:solidFill>
                  <a:schemeClr val="bg1">
                    <a:lumMod val="65000"/>
                  </a:schemeClr>
                </a:solidFill>
              </a:rPr>
              <a:t>Doms</a:t>
            </a:r>
            <a:r>
              <a:rPr lang="en-US" dirty="0" smtClean="0">
                <a:solidFill>
                  <a:schemeClr val="bg1">
                    <a:lumMod val="65000"/>
                  </a:schemeClr>
                </a:solidFill>
              </a:rPr>
              <a:t> and Dunne 1998 RED, p417)</a:t>
            </a:r>
          </a:p>
          <a:p>
            <a:pPr lvl="1"/>
            <a:r>
              <a:rPr lang="en-US" dirty="0" smtClean="0"/>
              <a:t>while 52.9 per cent of plants increase their capital stock by less than 2.5 per cent in a year, 11 per cent of plants increase their capital stock by more than </a:t>
            </a:r>
            <a:r>
              <a:rPr lang="de-DE" dirty="0" smtClean="0"/>
              <a:t>20 per cent</a:t>
            </a:r>
            <a:endParaRPr lang="en-US" dirty="0" smtClean="0"/>
          </a:p>
          <a:p>
            <a:endParaRPr lang="en-US" dirty="0"/>
          </a:p>
          <a:p>
            <a:endParaRPr lang="en-US" dirty="0" smtClean="0"/>
          </a:p>
          <a:p>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82454F-3350-46B5-AB15-53BFE49CBA75}" type="slidenum">
              <a:rPr lang="en-US"/>
              <a:pPr/>
              <a:t>18</a:t>
            </a:fld>
            <a:endParaRPr lang="en-US" sz="1400">
              <a:latin typeface="Times New Roman" pitchFamily="18" charset="0"/>
            </a:endParaRPr>
          </a:p>
        </p:txBody>
      </p:sp>
      <p:sp>
        <p:nvSpPr>
          <p:cNvPr id="240642" name="Rectangle 2"/>
          <p:cNvSpPr>
            <a:spLocks noGrp="1" noChangeArrowheads="1"/>
          </p:cNvSpPr>
          <p:nvPr>
            <p:ph type="title"/>
          </p:nvPr>
        </p:nvSpPr>
        <p:spPr/>
        <p:txBody>
          <a:bodyPr/>
          <a:lstStyle/>
          <a:p>
            <a:r>
              <a:rPr lang="en-US" sz="3600" dirty="0" smtClean="0"/>
              <a:t>Growth rate distributions</a:t>
            </a:r>
            <a:endParaRPr lang="en-US" sz="3600" dirty="0"/>
          </a:p>
        </p:txBody>
      </p:sp>
      <p:sp>
        <p:nvSpPr>
          <p:cNvPr id="240643" name="Rectangle 3"/>
          <p:cNvSpPr>
            <a:spLocks noGrp="1" noChangeArrowheads="1"/>
          </p:cNvSpPr>
          <p:nvPr>
            <p:ph type="body" idx="1"/>
          </p:nvPr>
        </p:nvSpPr>
        <p:spPr>
          <a:xfrm>
            <a:off x="190500" y="1500175"/>
            <a:ext cx="8667780" cy="5219714"/>
          </a:xfrm>
        </p:spPr>
        <p:txBody>
          <a:bodyPr>
            <a:normAutofit fontScale="92500" lnSpcReduction="10000"/>
          </a:bodyPr>
          <a:lstStyle/>
          <a:p>
            <a:pPr>
              <a:buFontTx/>
              <a:buNone/>
            </a:pPr>
            <a:r>
              <a:rPr lang="en-US" sz="2100" dirty="0">
                <a:solidFill>
                  <a:schemeClr val="tx1"/>
                </a:solidFill>
              </a:rPr>
              <a:t>Heavy tailed ‘tent-shaped’ distributions, well </a:t>
            </a:r>
            <a:r>
              <a:rPr lang="en-US" sz="2100" dirty="0" smtClean="0">
                <a:solidFill>
                  <a:schemeClr val="tx1"/>
                </a:solidFill>
              </a:rPr>
              <a:t> approximated </a:t>
            </a:r>
            <a:r>
              <a:rPr lang="en-US" sz="2100" dirty="0">
                <a:solidFill>
                  <a:schemeClr val="tx1"/>
                </a:solidFill>
              </a:rPr>
              <a:t>by the Laplace </a:t>
            </a:r>
            <a:r>
              <a:rPr lang="en-US" sz="2100" dirty="0" smtClean="0">
                <a:solidFill>
                  <a:schemeClr val="tx1"/>
                </a:solidFill>
              </a:rPr>
              <a:t>density</a:t>
            </a:r>
          </a:p>
          <a:p>
            <a:pPr>
              <a:buNone/>
            </a:pPr>
            <a:endParaRPr lang="en-US" sz="2400" dirty="0" smtClean="0"/>
          </a:p>
          <a:p>
            <a:pPr>
              <a:buNone/>
            </a:pPr>
            <a:r>
              <a:rPr lang="en-US" sz="2400" dirty="0" smtClean="0"/>
              <a:t>“tent shape, so what?..” </a:t>
            </a:r>
          </a:p>
          <a:p>
            <a:pPr>
              <a:buFontTx/>
              <a:buNone/>
            </a:pPr>
            <a:endParaRPr lang="de-DE" sz="2100" dirty="0">
              <a:solidFill>
                <a:schemeClr val="tx1"/>
              </a:solidFill>
            </a:endParaRPr>
          </a:p>
          <a:p>
            <a:pPr>
              <a:buFontTx/>
              <a:buNone/>
            </a:pPr>
            <a:r>
              <a:rPr lang="en-US" sz="1600" dirty="0" err="1">
                <a:solidFill>
                  <a:schemeClr val="tx1"/>
                </a:solidFill>
              </a:rPr>
              <a:t>Bottazzi-Cefis-Dosi</a:t>
            </a:r>
            <a:r>
              <a:rPr lang="en-US" sz="1600" dirty="0">
                <a:solidFill>
                  <a:schemeClr val="tx1"/>
                </a:solidFill>
              </a:rPr>
              <a:t> 2002 ICC p720</a:t>
            </a:r>
          </a:p>
          <a:p>
            <a:pPr>
              <a:buFontTx/>
              <a:buNone/>
            </a:pPr>
            <a:r>
              <a:rPr lang="en-US" sz="2100" dirty="0">
                <a:solidFill>
                  <a:schemeClr val="tx1"/>
                </a:solidFill>
              </a:rPr>
              <a:t>“market selection seems to operate quite gently, if at all, </a:t>
            </a:r>
            <a:r>
              <a:rPr lang="en-US" sz="2100" dirty="0" smtClean="0">
                <a:solidFill>
                  <a:schemeClr val="tx1"/>
                </a:solidFill>
              </a:rPr>
              <a:t>vis-à-vis </a:t>
            </a:r>
            <a:r>
              <a:rPr lang="en-US" sz="2100" dirty="0">
                <a:solidFill>
                  <a:schemeClr val="tx1"/>
                </a:solidFill>
              </a:rPr>
              <a:t>most 'near-average' agents… selection dynamics </a:t>
            </a:r>
            <a:r>
              <a:rPr lang="en-US" sz="2100" dirty="0" smtClean="0">
                <a:solidFill>
                  <a:schemeClr val="tx1"/>
                </a:solidFill>
              </a:rPr>
              <a:t> are </a:t>
            </a:r>
            <a:r>
              <a:rPr lang="en-US" sz="2100" dirty="0">
                <a:solidFill>
                  <a:schemeClr val="tx1"/>
                </a:solidFill>
              </a:rPr>
              <a:t>primarily driven by outliers”</a:t>
            </a:r>
          </a:p>
          <a:p>
            <a:pPr>
              <a:buFontTx/>
              <a:buNone/>
            </a:pPr>
            <a:endParaRPr lang="en-US" sz="2100" dirty="0">
              <a:solidFill>
                <a:schemeClr val="tx1"/>
              </a:solidFill>
            </a:endParaRPr>
          </a:p>
          <a:p>
            <a:pPr>
              <a:buFontTx/>
              <a:buNone/>
            </a:pPr>
            <a:r>
              <a:rPr lang="en-US" sz="1600" dirty="0">
                <a:solidFill>
                  <a:schemeClr val="tx1"/>
                </a:solidFill>
              </a:rPr>
              <a:t>Metcalfe 2005 WP p10</a:t>
            </a:r>
          </a:p>
          <a:p>
            <a:pPr>
              <a:buFontTx/>
              <a:buNone/>
            </a:pPr>
            <a:r>
              <a:rPr lang="en-US" sz="2100" dirty="0">
                <a:solidFill>
                  <a:schemeClr val="tx1"/>
                </a:solidFill>
              </a:rPr>
              <a:t>"evolution takes place most sharply in the population tails </a:t>
            </a:r>
            <a:r>
              <a:rPr lang="en-US" sz="2100" dirty="0" smtClean="0">
                <a:solidFill>
                  <a:schemeClr val="tx1"/>
                </a:solidFill>
              </a:rPr>
              <a:t>and </a:t>
            </a:r>
            <a:r>
              <a:rPr lang="en-US" sz="2100" dirty="0">
                <a:solidFill>
                  <a:schemeClr val="tx1"/>
                </a:solidFill>
              </a:rPr>
              <a:t>the more a population is distributed in the tails then </a:t>
            </a:r>
            <a:r>
              <a:rPr lang="en-US" sz="2100" dirty="0" smtClean="0">
                <a:solidFill>
                  <a:schemeClr val="tx1"/>
                </a:solidFill>
              </a:rPr>
              <a:t>the </a:t>
            </a:r>
            <a:r>
              <a:rPr lang="en-US" sz="2100" dirty="0">
                <a:solidFill>
                  <a:schemeClr val="tx1"/>
                </a:solidFill>
              </a:rPr>
              <a:t>greater is the scope for the distance from mean </a:t>
            </a:r>
            <a:r>
              <a:rPr lang="en-US" sz="2100" dirty="0" smtClean="0">
                <a:solidFill>
                  <a:schemeClr val="tx1"/>
                </a:solidFill>
              </a:rPr>
              <a:t>dynamic </a:t>
            </a:r>
            <a:r>
              <a:rPr lang="en-US" sz="2100" dirty="0">
                <a:solidFill>
                  <a:schemeClr val="tx1"/>
                </a:solidFill>
              </a:rPr>
              <a:t>to work</a:t>
            </a:r>
            <a:r>
              <a:rPr lang="en-US" sz="2100" dirty="0" smtClean="0">
                <a:solidFill>
                  <a:schemeClr val="tx1"/>
                </a:solidFill>
              </a:rPr>
              <a:t>.”</a:t>
            </a:r>
          </a:p>
          <a:p>
            <a:pPr>
              <a:buFontTx/>
              <a:buNone/>
            </a:pPr>
            <a:endParaRPr lang="en-US" sz="2100" dirty="0" smtClean="0"/>
          </a:p>
          <a:p>
            <a:r>
              <a:rPr lang="en-US" sz="2400" dirty="0" smtClean="0"/>
              <a:t>Quantile regressions show that fast-growth firms have different characteristics (innovation, strong negative growth autocorrelation, younger, etc)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pPr lvl="0"/>
            <a:r>
              <a:rPr lang="en-GB" dirty="0" smtClean="0"/>
              <a:t>Small number of high-growth firms</a:t>
            </a:r>
          </a:p>
          <a:p>
            <a:pPr lvl="1"/>
            <a:r>
              <a:rPr lang="en-GB" dirty="0" smtClean="0"/>
              <a:t>4% of firms create about 50% of jobs </a:t>
            </a:r>
            <a:r>
              <a:rPr lang="en-GB" dirty="0" smtClean="0">
                <a:solidFill>
                  <a:schemeClr val="bg1">
                    <a:lumMod val="65000"/>
                  </a:schemeClr>
                </a:solidFill>
              </a:rPr>
              <a:t>(Storey, 1994) </a:t>
            </a:r>
          </a:p>
          <a:p>
            <a:pPr lvl="1"/>
            <a:r>
              <a:rPr lang="en-GB" dirty="0" smtClean="0"/>
              <a:t>But it is extremely difficult to pick them out </a:t>
            </a:r>
            <a:r>
              <a:rPr lang="en-GB" i="1" dirty="0" smtClean="0"/>
              <a:t>ex ante </a:t>
            </a:r>
          </a:p>
          <a:p>
            <a:pPr lvl="1"/>
            <a:endParaRPr lang="en-GB" i="1" dirty="0" smtClean="0"/>
          </a:p>
          <a:p>
            <a:pPr lvl="1"/>
            <a:r>
              <a:rPr lang="en-GB" i="1" dirty="0" smtClean="0"/>
              <a:t>“43 people have to try to start companies so that we can have 9 jobs a decade from now. That's not the spectacular yield you might think we'd get if you read the press reports about the job creation of start-ups.”</a:t>
            </a:r>
          </a:p>
          <a:p>
            <a:pPr lvl="2"/>
            <a:r>
              <a:rPr lang="en-GB" i="1" dirty="0" smtClean="0">
                <a:solidFill>
                  <a:schemeClr val="bg1">
                    <a:lumMod val="65000"/>
                  </a:schemeClr>
                </a:solidFill>
              </a:rPr>
              <a:t>Shane (2009, P144)</a:t>
            </a:r>
          </a:p>
          <a:p>
            <a:pPr lvl="2"/>
            <a:endParaRPr lang="en-GB"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lvl="0"/>
            <a:r>
              <a:rPr lang="en-US" dirty="0" smtClean="0"/>
              <a:t>Regularities in industry structure </a:t>
            </a:r>
            <a:endParaRPr lang="en-GB" dirty="0" smtClean="0"/>
          </a:p>
          <a:p>
            <a:pPr lvl="1"/>
            <a:r>
              <a:rPr lang="de-DE" dirty="0" smtClean="0"/>
              <a:t>Firm size distribution </a:t>
            </a:r>
          </a:p>
          <a:p>
            <a:pPr lvl="2"/>
            <a:r>
              <a:rPr lang="de-DE" dirty="0" smtClean="0"/>
              <a:t>right-skewed</a:t>
            </a:r>
          </a:p>
          <a:p>
            <a:pPr lvl="2"/>
            <a:r>
              <a:rPr lang="de-DE" dirty="0" smtClean="0"/>
              <a:t>lognormal or Pareto distributions</a:t>
            </a:r>
            <a:endParaRPr lang="en-GB" dirty="0" smtClean="0"/>
          </a:p>
          <a:p>
            <a:pPr lvl="1"/>
            <a:r>
              <a:rPr lang="de-DE" dirty="0" smtClean="0"/>
              <a:t>Age distribution</a:t>
            </a:r>
          </a:p>
          <a:p>
            <a:pPr lvl="2"/>
            <a:r>
              <a:rPr lang="de-DE" dirty="0" smtClean="0"/>
              <a:t>exponential</a:t>
            </a:r>
          </a:p>
          <a:p>
            <a:pPr lvl="1"/>
            <a:r>
              <a:rPr lang="de-DE" dirty="0" smtClean="0"/>
              <a:t>Growth rates distribution </a:t>
            </a:r>
          </a:p>
          <a:p>
            <a:pPr lvl="2"/>
            <a:r>
              <a:rPr lang="de-DE" dirty="0" smtClean="0"/>
              <a:t>tent-shaped on logarithmic axes</a:t>
            </a:r>
          </a:p>
          <a:p>
            <a:pPr lvl="2"/>
            <a:r>
              <a:rPr lang="de-DE" dirty="0" smtClean="0"/>
              <a:t>Laplace (symmetric exponential)</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Most firms don’t grow: the importance of start-up </a:t>
            </a:r>
            <a:r>
              <a:rPr lang="en-GB" sz="2800" dirty="0" smtClean="0"/>
              <a:t>size</a:t>
            </a:r>
            <a:br>
              <a:rPr lang="en-GB" sz="2800" dirty="0" smtClean="0"/>
            </a:br>
            <a:r>
              <a:rPr lang="en-GB" sz="1400" dirty="0" smtClean="0"/>
              <a:t>Coad, Frankish, Nightingale, Roberts 2014 SBE</a:t>
            </a:r>
            <a:endParaRPr lang="en-GB" sz="1400" dirty="0"/>
          </a:p>
        </p:txBody>
      </p:sp>
      <p:sp>
        <p:nvSpPr>
          <p:cNvPr id="3" name="Content Placeholder 2"/>
          <p:cNvSpPr>
            <a:spLocks noGrp="1"/>
          </p:cNvSpPr>
          <p:nvPr>
            <p:ph idx="1"/>
          </p:nvPr>
        </p:nvSpPr>
        <p:spPr>
          <a:xfrm>
            <a:off x="457200" y="1600200"/>
            <a:ext cx="4906888" cy="4525963"/>
          </a:xfrm>
        </p:spPr>
        <p:txBody>
          <a:bodyPr/>
          <a:lstStyle/>
          <a:p>
            <a:r>
              <a:rPr lang="en-GB" dirty="0" smtClean="0"/>
              <a:t>Start-up size highly correlated with size in subsequent years</a:t>
            </a:r>
          </a:p>
          <a:p>
            <a:endParaRPr lang="en-GB" dirty="0"/>
          </a:p>
        </p:txBody>
      </p:sp>
      <p:pic>
        <p:nvPicPr>
          <p:cNvPr id="4" name="Picture 2"/>
          <p:cNvPicPr>
            <a:picLocks noChangeAspect="1" noChangeArrowheads="1"/>
          </p:cNvPicPr>
          <p:nvPr/>
        </p:nvPicPr>
        <p:blipFill>
          <a:blip r:embed="rId2" cstate="print"/>
          <a:srcRect/>
          <a:stretch>
            <a:fillRect/>
          </a:stretch>
        </p:blipFill>
        <p:spPr bwMode="auto">
          <a:xfrm>
            <a:off x="5364088" y="1408127"/>
            <a:ext cx="3779912" cy="54498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Steady growth is the norm?</a:t>
            </a:r>
            <a:endParaRPr lang="en-GB" dirty="0"/>
          </a:p>
        </p:txBody>
      </p:sp>
      <p:sp>
        <p:nvSpPr>
          <p:cNvPr id="3" name="Content Placeholder 2"/>
          <p:cNvSpPr>
            <a:spLocks noGrp="1"/>
          </p:cNvSpPr>
          <p:nvPr>
            <p:ph idx="1"/>
          </p:nvPr>
        </p:nvSpPr>
        <p:spPr/>
        <p:txBody>
          <a:bodyPr/>
          <a:lstStyle/>
          <a:p>
            <a:endParaRPr lang="en-GB" dirty="0"/>
          </a:p>
        </p:txBody>
      </p:sp>
      <p:pic>
        <p:nvPicPr>
          <p:cNvPr id="1027" name="Picture 3"/>
          <p:cNvPicPr>
            <a:picLocks noChangeAspect="1" noChangeArrowheads="1"/>
          </p:cNvPicPr>
          <p:nvPr/>
        </p:nvPicPr>
        <p:blipFill>
          <a:blip r:embed="rId2" cstate="print"/>
          <a:srcRect/>
          <a:stretch>
            <a:fillRect/>
          </a:stretch>
        </p:blipFill>
        <p:spPr bwMode="auto">
          <a:xfrm>
            <a:off x="2987824" y="1770512"/>
            <a:ext cx="3384376" cy="45567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179B31D-F19E-4F1E-9FBD-419D84467D83}" type="slidenum">
              <a:rPr lang="en-US"/>
              <a:pPr/>
              <a:t>22</a:t>
            </a:fld>
            <a:endParaRPr lang="en-US" sz="1400">
              <a:latin typeface="Times New Roman" pitchFamily="18" charset="0"/>
            </a:endParaRPr>
          </a:p>
        </p:txBody>
      </p:sp>
      <p:sp>
        <p:nvSpPr>
          <p:cNvPr id="198658" name="Rectangle 2"/>
          <p:cNvSpPr>
            <a:spLocks noGrp="1" noChangeArrowheads="1"/>
          </p:cNvSpPr>
          <p:nvPr>
            <p:ph type="title"/>
          </p:nvPr>
        </p:nvSpPr>
        <p:spPr>
          <a:xfrm>
            <a:off x="467544" y="620688"/>
            <a:ext cx="7772400" cy="838200"/>
          </a:xfrm>
        </p:spPr>
        <p:txBody>
          <a:bodyPr/>
          <a:lstStyle/>
          <a:p>
            <a:r>
              <a:rPr lang="de-DE" dirty="0" smtClean="0"/>
              <a:t>Growth is largely random</a:t>
            </a:r>
            <a:endParaRPr lang="en-US" dirty="0"/>
          </a:p>
        </p:txBody>
      </p:sp>
      <p:sp>
        <p:nvSpPr>
          <p:cNvPr id="198659" name="Rectangle 3"/>
          <p:cNvSpPr>
            <a:spLocks noGrp="1" noChangeArrowheads="1"/>
          </p:cNvSpPr>
          <p:nvPr>
            <p:ph type="body" idx="1"/>
          </p:nvPr>
        </p:nvSpPr>
        <p:spPr>
          <a:xfrm>
            <a:off x="899592" y="2060848"/>
            <a:ext cx="7064375" cy="4100512"/>
          </a:xfrm>
        </p:spPr>
        <p:txBody>
          <a:bodyPr/>
          <a:lstStyle/>
          <a:p>
            <a:r>
              <a:rPr lang="en-US" dirty="0">
                <a:solidFill>
                  <a:schemeClr val="tx1"/>
                </a:solidFill>
              </a:rPr>
              <a:t>“The most elementary ‘fact’ about corporate growth thrown up by econometric work on both large and small firms is that firm size follows a random walk.”</a:t>
            </a:r>
          </a:p>
          <a:p>
            <a:pPr>
              <a:buFontTx/>
              <a:buNone/>
            </a:pPr>
            <a:r>
              <a:rPr lang="en-US" dirty="0">
                <a:solidFill>
                  <a:schemeClr val="tx1"/>
                </a:solidFill>
              </a:rPr>
              <a:t>						</a:t>
            </a:r>
            <a:r>
              <a:rPr lang="en-US" sz="1600" dirty="0" err="1">
                <a:solidFill>
                  <a:schemeClr val="bg1">
                    <a:lumMod val="65000"/>
                  </a:schemeClr>
                </a:solidFill>
              </a:rPr>
              <a:t>Geroski</a:t>
            </a:r>
            <a:r>
              <a:rPr lang="en-US" sz="1600" dirty="0">
                <a:solidFill>
                  <a:schemeClr val="bg1">
                    <a:lumMod val="65000"/>
                  </a:schemeClr>
                </a:solidFill>
              </a:rPr>
              <a:t> (2000: 169)</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paths? </a:t>
            </a:r>
            <a:endParaRPr lang="de-DE" dirty="0"/>
          </a:p>
        </p:txBody>
      </p:sp>
      <p:sp>
        <p:nvSpPr>
          <p:cNvPr id="3" name="Content Placeholder 2"/>
          <p:cNvSpPr>
            <a:spLocks noGrp="1"/>
          </p:cNvSpPr>
          <p:nvPr>
            <p:ph idx="1"/>
          </p:nvPr>
        </p:nvSpPr>
        <p:spPr/>
        <p:txBody>
          <a:bodyPr/>
          <a:lstStyle/>
          <a:p>
            <a:endParaRPr lang="de-DE"/>
          </a:p>
        </p:txBody>
      </p:sp>
      <p:pic>
        <p:nvPicPr>
          <p:cNvPr id="2050" name="Picture 2"/>
          <p:cNvPicPr>
            <a:picLocks noChangeAspect="1" noChangeArrowheads="1"/>
          </p:cNvPicPr>
          <p:nvPr/>
        </p:nvPicPr>
        <p:blipFill>
          <a:blip r:embed="rId2" cstate="print"/>
          <a:srcRect/>
          <a:stretch>
            <a:fillRect/>
          </a:stretch>
        </p:blipFill>
        <p:spPr bwMode="auto">
          <a:xfrm>
            <a:off x="1" y="2132856"/>
            <a:ext cx="9186614" cy="34535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3D6398-3DC0-42F5-B63E-9D953DDB0ECB}" type="slidenum">
              <a:rPr lang="en-US"/>
              <a:pPr/>
              <a:t>24</a:t>
            </a:fld>
            <a:endParaRPr lang="en-US" sz="1400">
              <a:latin typeface="Times New Roman" pitchFamily="18" charset="0"/>
            </a:endParaRPr>
          </a:p>
        </p:txBody>
      </p:sp>
      <p:sp>
        <p:nvSpPr>
          <p:cNvPr id="163842" name="Rectangle 2"/>
          <p:cNvSpPr>
            <a:spLocks noGrp="1" noChangeArrowheads="1"/>
          </p:cNvSpPr>
          <p:nvPr>
            <p:ph type="title"/>
          </p:nvPr>
        </p:nvSpPr>
        <p:spPr/>
        <p:txBody>
          <a:bodyPr/>
          <a:lstStyle/>
          <a:p>
            <a:r>
              <a:rPr lang="en-US" dirty="0" err="1"/>
              <a:t>Gibrat’s</a:t>
            </a:r>
            <a:r>
              <a:rPr lang="en-US" dirty="0"/>
              <a:t> Law</a:t>
            </a:r>
          </a:p>
        </p:txBody>
      </p:sp>
      <p:sp>
        <p:nvSpPr>
          <p:cNvPr id="163843" name="Rectangle 3"/>
          <p:cNvSpPr>
            <a:spLocks noGrp="1" noChangeArrowheads="1"/>
          </p:cNvSpPr>
          <p:nvPr>
            <p:ph type="body" idx="1"/>
          </p:nvPr>
        </p:nvSpPr>
        <p:spPr>
          <a:xfrm>
            <a:off x="279400" y="1778000"/>
            <a:ext cx="7064375" cy="3862388"/>
          </a:xfrm>
        </p:spPr>
        <p:txBody>
          <a:bodyPr>
            <a:normAutofit fontScale="77500" lnSpcReduction="20000"/>
          </a:bodyPr>
          <a:lstStyle/>
          <a:p>
            <a:pPr>
              <a:lnSpc>
                <a:spcPct val="90000"/>
              </a:lnSpc>
            </a:pPr>
            <a:r>
              <a:rPr lang="de-DE" dirty="0">
                <a:solidFill>
                  <a:schemeClr val="tx1"/>
                </a:solidFill>
              </a:rPr>
              <a:t>An explanation of the lognormal firm size </a:t>
            </a:r>
            <a:r>
              <a:rPr lang="de-DE" dirty="0" smtClean="0">
                <a:solidFill>
                  <a:schemeClr val="tx1"/>
                </a:solidFill>
              </a:rPr>
              <a:t>distribution (Gibrat, 1931)</a:t>
            </a:r>
            <a:endParaRPr lang="de-DE" dirty="0">
              <a:solidFill>
                <a:schemeClr val="tx1"/>
              </a:solidFill>
            </a:endParaRPr>
          </a:p>
          <a:p>
            <a:pPr>
              <a:lnSpc>
                <a:spcPct val="90000"/>
              </a:lnSpc>
            </a:pPr>
            <a:endParaRPr lang="de-DE" dirty="0">
              <a:solidFill>
                <a:schemeClr val="tx1"/>
              </a:solidFill>
            </a:endParaRPr>
          </a:p>
          <a:p>
            <a:pPr>
              <a:lnSpc>
                <a:spcPct val="90000"/>
              </a:lnSpc>
            </a:pPr>
            <a:r>
              <a:rPr lang="de-DE" dirty="0">
                <a:solidFill>
                  <a:schemeClr val="tx1"/>
                </a:solidFill>
              </a:rPr>
              <a:t>Basic intuition – firm growth is </a:t>
            </a:r>
            <a:r>
              <a:rPr lang="de-DE" dirty="0" smtClean="0">
                <a:solidFill>
                  <a:schemeClr val="tx1"/>
                </a:solidFill>
              </a:rPr>
              <a:t>random </a:t>
            </a:r>
            <a:r>
              <a:rPr lang="de-DE" dirty="0">
                <a:solidFill>
                  <a:schemeClr val="tx1"/>
                </a:solidFill>
              </a:rPr>
              <a:t>and independent of firm </a:t>
            </a:r>
            <a:r>
              <a:rPr lang="de-DE" dirty="0" smtClean="0">
                <a:solidFill>
                  <a:schemeClr val="tx1"/>
                </a:solidFill>
              </a:rPr>
              <a:t>size</a:t>
            </a:r>
          </a:p>
          <a:p>
            <a:pPr>
              <a:lnSpc>
                <a:spcPct val="90000"/>
              </a:lnSpc>
            </a:pPr>
            <a:endParaRPr lang="de-DE" dirty="0" smtClean="0">
              <a:solidFill>
                <a:schemeClr val="tx1"/>
              </a:solidFill>
            </a:endParaRPr>
          </a:p>
          <a:p>
            <a:pPr>
              <a:lnSpc>
                <a:spcPct val="90000"/>
              </a:lnSpc>
            </a:pPr>
            <a:endParaRPr lang="de-DE" dirty="0" smtClean="0"/>
          </a:p>
          <a:p>
            <a:pPr>
              <a:lnSpc>
                <a:spcPct val="90000"/>
              </a:lnSpc>
            </a:pPr>
            <a:endParaRPr lang="de-DE" dirty="0">
              <a:solidFill>
                <a:schemeClr val="tx1"/>
              </a:solidFill>
            </a:endParaRPr>
          </a:p>
          <a:p>
            <a:pPr>
              <a:lnSpc>
                <a:spcPct val="90000"/>
              </a:lnSpc>
            </a:pPr>
            <a:r>
              <a:rPr lang="en-US" dirty="0">
                <a:solidFill>
                  <a:schemeClr val="tx1"/>
                </a:solidFill>
              </a:rPr>
              <a:t>“The probability of a given proportionate change in size during a specified period is the same for all firms in a given industry – regardless of their size at the beginning of the period” </a:t>
            </a:r>
            <a:r>
              <a:rPr lang="en-US" sz="1600" dirty="0">
                <a:solidFill>
                  <a:schemeClr val="tx1"/>
                </a:solidFill>
              </a:rPr>
              <a:t>Mansfield 1962 p1030</a:t>
            </a:r>
          </a:p>
        </p:txBody>
      </p:sp>
      <p:pic>
        <p:nvPicPr>
          <p:cNvPr id="5" name="Picture 4"/>
          <p:cNvPicPr>
            <a:picLocks noChangeAspect="1" noChangeArrowheads="1"/>
          </p:cNvPicPr>
          <p:nvPr/>
        </p:nvPicPr>
        <p:blipFill>
          <a:blip r:embed="rId2" cstate="print"/>
          <a:srcRect/>
          <a:stretch>
            <a:fillRect/>
          </a:stretch>
        </p:blipFill>
        <p:spPr>
          <a:xfrm>
            <a:off x="4644008" y="3429000"/>
            <a:ext cx="3416300" cy="868362"/>
          </a:xfrm>
          <a:prstGeom prst="rect">
            <a:avLst/>
          </a:prstGeo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r>
              <a:rPr lang="de-DE" dirty="0" smtClean="0"/>
              <a:t>Implications of Gibrat‘s Law</a:t>
            </a:r>
            <a:endParaRPr lang="en-US" dirty="0" smtClean="0"/>
          </a:p>
        </p:txBody>
      </p:sp>
      <p:sp>
        <p:nvSpPr>
          <p:cNvPr id="39939" name="Content Placeholder 4"/>
          <p:cNvSpPr>
            <a:spLocks noGrp="1"/>
          </p:cNvSpPr>
          <p:nvPr>
            <p:ph idx="1"/>
          </p:nvPr>
        </p:nvSpPr>
        <p:spPr>
          <a:xfrm>
            <a:off x="0" y="2368550"/>
            <a:ext cx="9144000" cy="4178300"/>
          </a:xfrm>
        </p:spPr>
        <p:txBody>
          <a:bodyPr>
            <a:normAutofit/>
          </a:bodyPr>
          <a:lstStyle/>
          <a:p>
            <a:r>
              <a:rPr lang="de-DE" dirty="0" smtClean="0">
                <a:solidFill>
                  <a:schemeClr val="tx1"/>
                </a:solidFill>
              </a:rPr>
              <a:t>Size and growth are unrelated? </a:t>
            </a:r>
          </a:p>
          <a:p>
            <a:r>
              <a:rPr lang="de-DE" dirty="0" smtClean="0">
                <a:solidFill>
                  <a:schemeClr val="tx1"/>
                </a:solidFill>
              </a:rPr>
              <a:t>Variance </a:t>
            </a:r>
            <a:r>
              <a:rPr lang="de-DE" dirty="0" smtClean="0"/>
              <a:t>constant</a:t>
            </a:r>
            <a:r>
              <a:rPr lang="de-DE" dirty="0" smtClean="0">
                <a:solidFill>
                  <a:schemeClr val="tx1"/>
                </a:solidFill>
              </a:rPr>
              <a:t> with size (not verified)</a:t>
            </a:r>
          </a:p>
          <a:p>
            <a:r>
              <a:rPr lang="de-DE" dirty="0" smtClean="0">
                <a:solidFill>
                  <a:schemeClr val="tx1"/>
                </a:solidFill>
              </a:rPr>
              <a:t>Gaussian growth rates?</a:t>
            </a:r>
          </a:p>
          <a:p>
            <a:r>
              <a:rPr lang="de-DE" dirty="0" smtClean="0">
                <a:solidFill>
                  <a:schemeClr val="tx1"/>
                </a:solidFill>
              </a:rPr>
              <a:t>Independent firms?</a:t>
            </a:r>
          </a:p>
          <a:p>
            <a:r>
              <a:rPr lang="de-DE" dirty="0" smtClean="0">
                <a:solidFill>
                  <a:schemeClr val="tx1"/>
                </a:solidFill>
              </a:rPr>
              <a:t>Serial growth rate correlation?</a:t>
            </a:r>
            <a:endParaRPr lang="en-US" dirty="0" smtClean="0">
              <a:solidFill>
                <a:schemeClr val="tx1"/>
              </a:solidFill>
            </a:endParaRPr>
          </a:p>
          <a:p>
            <a:endParaRPr lang="en-US" dirty="0" smtClean="0">
              <a:solidFill>
                <a:schemeClr val="tx1"/>
              </a:solidFill>
            </a:endParaRPr>
          </a:p>
        </p:txBody>
      </p:sp>
      <p:sp>
        <p:nvSpPr>
          <p:cNvPr id="3" name="Slide Number Placeholder 2"/>
          <p:cNvSpPr>
            <a:spLocks noGrp="1"/>
          </p:cNvSpPr>
          <p:nvPr>
            <p:ph type="sldNum" sz="quarter" idx="10"/>
          </p:nvPr>
        </p:nvSpPr>
        <p:spPr/>
        <p:txBody>
          <a:bodyPr/>
          <a:lstStyle/>
          <a:p>
            <a:fld id="{53A463F7-D790-459B-80A4-B61E9D6E7C21}" type="slidenum">
              <a:rPr lang="en-US"/>
              <a:pPr/>
              <a:t>25</a:t>
            </a:fld>
            <a:endParaRPr lang="en-US" sz="1400">
              <a:latin typeface="Times New Roman"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5C18910-BCE5-445F-ACF9-F355881909FB}" type="slidenum">
              <a:rPr lang="en-US"/>
              <a:pPr/>
              <a:t>26</a:t>
            </a:fld>
            <a:endParaRPr lang="en-US" sz="1400">
              <a:latin typeface="Times New Roman" pitchFamily="18" charset="0"/>
            </a:endParaRPr>
          </a:p>
        </p:txBody>
      </p:sp>
      <p:sp>
        <p:nvSpPr>
          <p:cNvPr id="172034" name="Rectangle 2"/>
          <p:cNvSpPr>
            <a:spLocks noGrp="1" noChangeArrowheads="1"/>
          </p:cNvSpPr>
          <p:nvPr>
            <p:ph type="title"/>
          </p:nvPr>
        </p:nvSpPr>
        <p:spPr/>
        <p:txBody>
          <a:bodyPr/>
          <a:lstStyle/>
          <a:p>
            <a:r>
              <a:rPr lang="en-US"/>
              <a:t>Does Gibrat’s Law hold?</a:t>
            </a:r>
          </a:p>
        </p:txBody>
      </p:sp>
      <p:sp>
        <p:nvSpPr>
          <p:cNvPr id="172035" name="Rectangle 3"/>
          <p:cNvSpPr>
            <a:spLocks noGrp="1" noChangeArrowheads="1"/>
          </p:cNvSpPr>
          <p:nvPr>
            <p:ph type="body" idx="1"/>
          </p:nvPr>
        </p:nvSpPr>
        <p:spPr>
          <a:xfrm>
            <a:off x="190500" y="1992313"/>
            <a:ext cx="7064375" cy="4333875"/>
          </a:xfrm>
        </p:spPr>
        <p:txBody>
          <a:bodyPr/>
          <a:lstStyle/>
          <a:p>
            <a:r>
              <a:rPr lang="en-US" sz="2100" dirty="0">
                <a:solidFill>
                  <a:schemeClr val="tx1"/>
                </a:solidFill>
              </a:rPr>
              <a:t>Sutton (1997 JEL) – negative dependence of growth on size as a “statistical regularity”.</a:t>
            </a:r>
          </a:p>
          <a:p>
            <a:r>
              <a:rPr lang="en-US" sz="2100" dirty="0">
                <a:solidFill>
                  <a:schemeClr val="tx1"/>
                </a:solidFill>
              </a:rPr>
              <a:t>Caves (1998 JEL) – concludes his survey of industrial dynamics with the “substantive conclusion” that Gibrat‘s Law holds for firms above a certain size threshold, whilst for smaller firms growth rates decrease with size.</a:t>
            </a:r>
          </a:p>
          <a:p>
            <a:endParaRPr lang="en-US" sz="2100" dirty="0">
              <a:solidFill>
                <a:schemeClr val="tx1"/>
              </a:solidFill>
            </a:endParaRPr>
          </a:p>
          <a:p>
            <a:r>
              <a:rPr lang="en-US" sz="2100" dirty="0">
                <a:solidFill>
                  <a:schemeClr val="tx1"/>
                </a:solidFill>
              </a:rPr>
              <a:t>"Gibrat's Law holds, if at all, only for large firms and, among the smaller firms, a clear negative relationship between size and growth exists“ </a:t>
            </a:r>
            <a:r>
              <a:rPr lang="en-US" sz="1600" dirty="0">
                <a:solidFill>
                  <a:schemeClr val="tx1"/>
                </a:solidFill>
              </a:rPr>
              <a:t>You (</a:t>
            </a:r>
            <a:r>
              <a:rPr lang="en-US" sz="1600" dirty="0" smtClean="0">
                <a:solidFill>
                  <a:schemeClr val="tx1"/>
                </a:solidFill>
              </a:rPr>
              <a:t>1995 CJE) </a:t>
            </a:r>
            <a:r>
              <a:rPr lang="en-US" sz="1600" dirty="0">
                <a:solidFill>
                  <a:schemeClr val="tx1"/>
                </a:solidFill>
              </a:rPr>
              <a:t>p454</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D1E5CDA-C6CF-4947-9749-CDC432F0EE28}" type="slidenum">
              <a:rPr lang="en-US"/>
              <a:pPr/>
              <a:t>27</a:t>
            </a:fld>
            <a:endParaRPr lang="en-US" sz="1400">
              <a:latin typeface="Times New Roman" pitchFamily="18" charset="0"/>
            </a:endParaRPr>
          </a:p>
        </p:txBody>
      </p:sp>
      <p:sp>
        <p:nvSpPr>
          <p:cNvPr id="161794" name="Rectangle 2"/>
          <p:cNvSpPr>
            <a:spLocks noGrp="1" noChangeArrowheads="1"/>
          </p:cNvSpPr>
          <p:nvPr>
            <p:ph type="title"/>
          </p:nvPr>
        </p:nvSpPr>
        <p:spPr/>
        <p:txBody>
          <a:bodyPr/>
          <a:lstStyle/>
          <a:p>
            <a:r>
              <a:rPr lang="de-DE"/>
              <a:t>Determinants of growth rates</a:t>
            </a:r>
            <a:endParaRPr lang="en-US"/>
          </a:p>
        </p:txBody>
      </p:sp>
      <p:sp>
        <p:nvSpPr>
          <p:cNvPr id="161795" name="Rectangle 3"/>
          <p:cNvSpPr>
            <a:spLocks noGrp="1" noChangeArrowheads="1"/>
          </p:cNvSpPr>
          <p:nvPr>
            <p:ph type="body" idx="1"/>
          </p:nvPr>
        </p:nvSpPr>
        <p:spPr>
          <a:xfrm>
            <a:off x="899592" y="1628800"/>
            <a:ext cx="7064375" cy="4852988"/>
          </a:xfrm>
        </p:spPr>
        <p:txBody>
          <a:bodyPr>
            <a:normAutofit fontScale="92500" lnSpcReduction="10000"/>
          </a:bodyPr>
          <a:lstStyle/>
          <a:p>
            <a:r>
              <a:rPr lang="en-US" sz="1800" dirty="0">
                <a:solidFill>
                  <a:schemeClr val="tx1"/>
                </a:solidFill>
              </a:rPr>
              <a:t>Size </a:t>
            </a:r>
            <a:r>
              <a:rPr lang="en-US" sz="1800" dirty="0" smtClean="0">
                <a:solidFill>
                  <a:schemeClr val="tx1"/>
                </a:solidFill>
              </a:rPr>
              <a:t>(“</a:t>
            </a:r>
            <a:r>
              <a:rPr lang="en-US" sz="1800" dirty="0" err="1" smtClean="0">
                <a:solidFill>
                  <a:schemeClr val="tx1"/>
                </a:solidFill>
              </a:rPr>
              <a:t>Gibrat’s</a:t>
            </a:r>
            <a:r>
              <a:rPr lang="en-US" sz="1800" dirty="0" smtClean="0">
                <a:solidFill>
                  <a:schemeClr val="tx1"/>
                </a:solidFill>
              </a:rPr>
              <a:t> Law”)</a:t>
            </a:r>
          </a:p>
          <a:p>
            <a:pPr lvl="1"/>
            <a:r>
              <a:rPr lang="en-US" sz="1400" dirty="0" smtClean="0"/>
              <a:t>smaller firms  generally grow faster</a:t>
            </a:r>
            <a:endParaRPr lang="en-US" sz="1400" dirty="0">
              <a:solidFill>
                <a:schemeClr val="tx1"/>
              </a:solidFill>
            </a:endParaRPr>
          </a:p>
          <a:p>
            <a:r>
              <a:rPr lang="en-US" sz="1800" dirty="0" smtClean="0">
                <a:solidFill>
                  <a:schemeClr val="tx1"/>
                </a:solidFill>
              </a:rPr>
              <a:t>Age</a:t>
            </a:r>
          </a:p>
          <a:p>
            <a:pPr lvl="1"/>
            <a:r>
              <a:rPr lang="en-US" sz="1400" dirty="0" smtClean="0"/>
              <a:t>younger firms generally grow faster</a:t>
            </a:r>
            <a:endParaRPr lang="en-US" sz="1400" dirty="0">
              <a:solidFill>
                <a:schemeClr val="tx1"/>
              </a:solidFill>
            </a:endParaRPr>
          </a:p>
          <a:p>
            <a:r>
              <a:rPr lang="en-US" sz="1800" dirty="0">
                <a:solidFill>
                  <a:schemeClr val="tx1"/>
                </a:solidFill>
              </a:rPr>
              <a:t>Growth rate autocorrelation</a:t>
            </a:r>
          </a:p>
          <a:p>
            <a:r>
              <a:rPr lang="en-US" sz="1800" dirty="0" smtClean="0">
                <a:solidFill>
                  <a:schemeClr val="tx1"/>
                </a:solidFill>
              </a:rPr>
              <a:t>Innovation</a:t>
            </a:r>
          </a:p>
          <a:p>
            <a:pPr lvl="1"/>
            <a:r>
              <a:rPr lang="en-US" sz="1400" dirty="0" smtClean="0"/>
              <a:t>hard to find a link, but innovation more important for fast-growth firms</a:t>
            </a:r>
            <a:endParaRPr lang="en-US" sz="1400" dirty="0">
              <a:solidFill>
                <a:schemeClr val="tx1"/>
              </a:solidFill>
            </a:endParaRPr>
          </a:p>
          <a:p>
            <a:r>
              <a:rPr lang="en-US" sz="1800" dirty="0">
                <a:solidFill>
                  <a:schemeClr val="tx1"/>
                </a:solidFill>
              </a:rPr>
              <a:t>Financial </a:t>
            </a:r>
            <a:r>
              <a:rPr lang="en-US" sz="1800" dirty="0" smtClean="0">
                <a:solidFill>
                  <a:schemeClr val="tx1"/>
                </a:solidFill>
              </a:rPr>
              <a:t>performance, relative productivity</a:t>
            </a:r>
          </a:p>
          <a:p>
            <a:pPr lvl="1"/>
            <a:r>
              <a:rPr lang="en-US" sz="1400" dirty="0" smtClean="0"/>
              <a:t>not much association</a:t>
            </a:r>
            <a:endParaRPr lang="en-US" sz="1400" dirty="0">
              <a:solidFill>
                <a:schemeClr val="tx1"/>
              </a:solidFill>
            </a:endParaRPr>
          </a:p>
          <a:p>
            <a:r>
              <a:rPr lang="en-US" sz="1800" dirty="0" smtClean="0">
                <a:solidFill>
                  <a:schemeClr val="tx1"/>
                </a:solidFill>
              </a:rPr>
              <a:t>Desire to grow</a:t>
            </a:r>
          </a:p>
          <a:p>
            <a:pPr lvl="1"/>
            <a:r>
              <a:rPr lang="en-US" sz="1400" dirty="0" smtClean="0"/>
              <a:t>But even desire to grow is a poor predictor of actual growth</a:t>
            </a:r>
            <a:endParaRPr lang="en-US" sz="1400" dirty="0" smtClean="0">
              <a:solidFill>
                <a:schemeClr val="tx1"/>
              </a:solidFill>
            </a:endParaRPr>
          </a:p>
          <a:p>
            <a:r>
              <a:rPr lang="en-US" sz="1800" dirty="0" err="1" smtClean="0">
                <a:solidFill>
                  <a:schemeClr val="tx1"/>
                </a:solidFill>
              </a:rPr>
              <a:t>Multiplant</a:t>
            </a:r>
            <a:r>
              <a:rPr lang="en-US" sz="1800" dirty="0" smtClean="0">
                <a:solidFill>
                  <a:schemeClr val="tx1"/>
                </a:solidFill>
              </a:rPr>
              <a:t> </a:t>
            </a:r>
            <a:r>
              <a:rPr lang="en-US" sz="1800" dirty="0">
                <a:solidFill>
                  <a:schemeClr val="tx1"/>
                </a:solidFill>
              </a:rPr>
              <a:t>firms, legal status, characteristics of proprietor (human capital, sex) </a:t>
            </a:r>
          </a:p>
          <a:p>
            <a:r>
              <a:rPr lang="en-US" sz="1800" dirty="0">
                <a:solidFill>
                  <a:schemeClr val="tx1"/>
                </a:solidFill>
              </a:rPr>
              <a:t>Threshold effects (increases in firing costs, evade taxes in developing countries)</a:t>
            </a:r>
          </a:p>
          <a:p>
            <a:r>
              <a:rPr lang="en-US" sz="1800" dirty="0">
                <a:solidFill>
                  <a:schemeClr val="tx1"/>
                </a:solidFill>
              </a:rPr>
              <a:t>Low growth if there’s the ‘shadow of death sneaking around the corner’</a:t>
            </a:r>
          </a:p>
          <a:p>
            <a:r>
              <a:rPr lang="de-DE" sz="1800" dirty="0">
                <a:solidFill>
                  <a:schemeClr val="tx1"/>
                </a:solidFill>
              </a:rPr>
              <a:t>Macro conditions (small firms grow faster during booms, large firms grow more during recessions)</a:t>
            </a:r>
            <a:endParaRPr lang="en-US" sz="1800" dirty="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and growth	</a:t>
            </a:r>
            <a:endParaRPr lang="de-DE" dirty="0"/>
          </a:p>
        </p:txBody>
      </p:sp>
      <p:sp>
        <p:nvSpPr>
          <p:cNvPr id="3" name="Content Placeholder 2"/>
          <p:cNvSpPr>
            <a:spLocks noGrp="1"/>
          </p:cNvSpPr>
          <p:nvPr>
            <p:ph idx="1"/>
          </p:nvPr>
        </p:nvSpPr>
        <p:spPr/>
        <p:txBody>
          <a:bodyPr/>
          <a:lstStyle/>
          <a:p>
            <a:r>
              <a:rPr lang="en-US" dirty="0" smtClean="0"/>
              <a:t>Young firms grow faster </a:t>
            </a:r>
            <a:r>
              <a:rPr lang="en-US" sz="1200" dirty="0" smtClean="0"/>
              <a:t>(</a:t>
            </a:r>
            <a:r>
              <a:rPr lang="en-US" sz="1200" dirty="0" err="1" smtClean="0"/>
              <a:t>Fizaine</a:t>
            </a:r>
            <a:r>
              <a:rPr lang="en-US" sz="1200" dirty="0" smtClean="0"/>
              <a:t> 1968, Evans 1987a,b)</a:t>
            </a:r>
          </a:p>
          <a:p>
            <a:r>
              <a:rPr lang="en-US" dirty="0" smtClean="0"/>
              <a:t>Young firms have higher growth variance </a:t>
            </a:r>
            <a:r>
              <a:rPr lang="en-US" sz="1200" dirty="0" smtClean="0"/>
              <a:t>(Evans 1987)</a:t>
            </a:r>
          </a:p>
          <a:p>
            <a:r>
              <a:rPr lang="en-US" dirty="0" smtClean="0"/>
              <a:t>“once we control for firm age there is no systematic relationship between firm size and growth.” </a:t>
            </a:r>
            <a:r>
              <a:rPr lang="en-US" sz="1200" dirty="0" smtClean="0"/>
              <a:t>(</a:t>
            </a:r>
            <a:r>
              <a:rPr lang="en-US" sz="1200" dirty="0" err="1" smtClean="0"/>
              <a:t>Haltiwanger</a:t>
            </a:r>
            <a:r>
              <a:rPr lang="en-US" sz="1200" dirty="0" smtClean="0"/>
              <a:t>-</a:t>
            </a:r>
            <a:r>
              <a:rPr lang="en-US" sz="1200" dirty="0" err="1" smtClean="0"/>
              <a:t>Jarmin</a:t>
            </a:r>
            <a:r>
              <a:rPr lang="en-US" sz="1200" dirty="0" smtClean="0"/>
              <a:t>-Miranda 2013 </a:t>
            </a:r>
            <a:r>
              <a:rPr lang="en-US" sz="1200" dirty="0" err="1" smtClean="0"/>
              <a:t>REStat</a:t>
            </a:r>
            <a:r>
              <a:rPr lang="en-US" sz="1200" dirty="0" smtClean="0"/>
              <a:t>)</a:t>
            </a:r>
          </a:p>
          <a:p>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914400"/>
            <a:ext cx="9144000" cy="838200"/>
          </a:xfrm>
        </p:spPr>
        <p:txBody>
          <a:bodyPr/>
          <a:lstStyle/>
          <a:p>
            <a:r>
              <a:rPr lang="de-DE" smtClean="0"/>
              <a:t>Age and growth</a:t>
            </a:r>
            <a:endParaRPr lang="en-US" smtClean="0"/>
          </a:p>
        </p:txBody>
      </p:sp>
      <p:sp>
        <p:nvSpPr>
          <p:cNvPr id="4" name="Slide Number Placeholder 3"/>
          <p:cNvSpPr>
            <a:spLocks noGrp="1"/>
          </p:cNvSpPr>
          <p:nvPr>
            <p:ph type="sldNum" sz="quarter" idx="10"/>
          </p:nvPr>
        </p:nvSpPr>
        <p:spPr/>
        <p:txBody>
          <a:bodyPr/>
          <a:lstStyle/>
          <a:p>
            <a:fld id="{132FF2B5-A034-4669-9E13-F0717DB4494F}" type="slidenum">
              <a:rPr lang="en-US"/>
              <a:pPr/>
              <a:t>29</a:t>
            </a:fld>
            <a:endParaRPr lang="en-US" sz="1400">
              <a:latin typeface="Times New Roman" charset="0"/>
            </a:endParaRPr>
          </a:p>
        </p:txBody>
      </p:sp>
      <p:pic>
        <p:nvPicPr>
          <p:cNvPr id="37892" name="Picture 2"/>
          <p:cNvPicPr>
            <a:picLocks noGrp="1" noChangeAspect="1" noChangeArrowheads="1"/>
          </p:cNvPicPr>
          <p:nvPr>
            <p:ph idx="1"/>
          </p:nvPr>
        </p:nvPicPr>
        <p:blipFill>
          <a:blip r:embed="rId2" cstate="print"/>
          <a:srcRect/>
          <a:stretch>
            <a:fillRect/>
          </a:stretch>
        </p:blipFill>
        <p:spPr>
          <a:xfrm>
            <a:off x="0" y="1655763"/>
            <a:ext cx="9144000" cy="4598987"/>
          </a:xfrm>
          <a:noFill/>
        </p:spPr>
      </p:pic>
      <p:sp>
        <p:nvSpPr>
          <p:cNvPr id="37893" name="Rectangle 4"/>
          <p:cNvSpPr>
            <a:spLocks noChangeArrowheads="1"/>
          </p:cNvSpPr>
          <p:nvPr/>
        </p:nvSpPr>
        <p:spPr bwMode="auto">
          <a:xfrm>
            <a:off x="5934075" y="6364288"/>
            <a:ext cx="1828800" cy="246221"/>
          </a:xfrm>
          <a:prstGeom prst="rect">
            <a:avLst/>
          </a:prstGeom>
          <a:noFill/>
          <a:ln w="9525">
            <a:noFill/>
            <a:miter lim="800000"/>
            <a:headEnd/>
            <a:tailEnd/>
          </a:ln>
        </p:spPr>
        <p:txBody>
          <a:bodyPr>
            <a:spAutoFit/>
          </a:bodyPr>
          <a:lstStyle/>
          <a:p>
            <a:r>
              <a:rPr lang="de-DE" sz="1000" dirty="0"/>
              <a:t>Coad Segarra Teruel </a:t>
            </a:r>
            <a:r>
              <a:rPr lang="de-DE" sz="1000" dirty="0" smtClean="0"/>
              <a:t>2013 SCED</a:t>
            </a:r>
            <a:endParaRPr lang="de-DE"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Firm size distribution</a:t>
            </a:r>
            <a:br>
              <a:rPr lang="en-GB" dirty="0" smtClean="0"/>
            </a:br>
            <a:r>
              <a:rPr lang="en-GB" sz="1300" dirty="0" smtClean="0"/>
              <a:t> (Source: SBA fact sheet </a:t>
            </a:r>
            <a:r>
              <a:rPr lang="en-GB" sz="1300" dirty="0" smtClean="0"/>
              <a:t>2013)</a:t>
            </a:r>
            <a:endParaRPr lang="en-GB" sz="1300" dirty="0"/>
          </a:p>
        </p:txBody>
      </p:sp>
      <p:pic>
        <p:nvPicPr>
          <p:cNvPr id="3074" name="Picture 2"/>
          <p:cNvPicPr>
            <a:picLocks noChangeAspect="1" noChangeArrowheads="1"/>
          </p:cNvPicPr>
          <p:nvPr/>
        </p:nvPicPr>
        <p:blipFill>
          <a:blip r:embed="rId2" cstate="print"/>
          <a:srcRect/>
          <a:stretch>
            <a:fillRect/>
          </a:stretch>
        </p:blipFill>
        <p:spPr bwMode="auto">
          <a:xfrm>
            <a:off x="1" y="1906911"/>
            <a:ext cx="9144000" cy="4139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6DEBA63-AA33-421B-ABBF-B109D992BE1A}" type="slidenum">
              <a:rPr lang="en-US"/>
              <a:pPr/>
              <a:t>30</a:t>
            </a:fld>
            <a:endParaRPr lang="en-US" sz="1400">
              <a:latin typeface="Times New Roman" pitchFamily="18" charset="0"/>
            </a:endParaRPr>
          </a:p>
        </p:txBody>
      </p:sp>
      <p:sp>
        <p:nvSpPr>
          <p:cNvPr id="215042" name="Rectangle 2"/>
          <p:cNvSpPr>
            <a:spLocks noGrp="1" noChangeArrowheads="1"/>
          </p:cNvSpPr>
          <p:nvPr>
            <p:ph type="title"/>
          </p:nvPr>
        </p:nvSpPr>
        <p:spPr/>
        <p:txBody>
          <a:bodyPr/>
          <a:lstStyle/>
          <a:p>
            <a:r>
              <a:rPr lang="de-DE" sz="3600" dirty="0"/>
              <a:t>Growth rate </a:t>
            </a:r>
            <a:r>
              <a:rPr lang="de-DE" sz="3600" dirty="0" smtClean="0"/>
              <a:t>autocorrelation</a:t>
            </a:r>
            <a:endParaRPr lang="en-US" sz="1600" dirty="0"/>
          </a:p>
        </p:txBody>
      </p:sp>
      <p:sp>
        <p:nvSpPr>
          <p:cNvPr id="215043" name="Rectangle 3"/>
          <p:cNvSpPr>
            <a:spLocks noGrp="1" noChangeArrowheads="1"/>
          </p:cNvSpPr>
          <p:nvPr>
            <p:ph type="body" idx="1"/>
          </p:nvPr>
        </p:nvSpPr>
        <p:spPr>
          <a:xfrm>
            <a:off x="190500" y="1809750"/>
            <a:ext cx="7064375" cy="4379913"/>
          </a:xfrm>
        </p:spPr>
        <p:txBody>
          <a:bodyPr/>
          <a:lstStyle/>
          <a:p>
            <a:r>
              <a:rPr lang="de-DE" dirty="0">
                <a:solidFill>
                  <a:schemeClr val="tx1"/>
                </a:solidFill>
              </a:rPr>
              <a:t>Autocorrelation positive for large firms, negative for smaller firms</a:t>
            </a:r>
          </a:p>
          <a:p>
            <a:r>
              <a:rPr lang="de-DE" dirty="0">
                <a:solidFill>
                  <a:schemeClr val="tx1"/>
                </a:solidFill>
              </a:rPr>
              <a:t>Fast-growth small firms have a particularly erratic growth profile </a:t>
            </a:r>
          </a:p>
          <a:p>
            <a:r>
              <a:rPr lang="de-DE" dirty="0">
                <a:solidFill>
                  <a:schemeClr val="tx1"/>
                </a:solidFill>
              </a:rPr>
              <a:t>Large firms have a smoother growth </a:t>
            </a:r>
            <a:r>
              <a:rPr lang="de-DE" dirty="0" smtClean="0">
                <a:solidFill>
                  <a:schemeClr val="tx1"/>
                </a:solidFill>
              </a:rPr>
              <a:t>profile</a:t>
            </a:r>
          </a:p>
          <a:p>
            <a:endParaRPr lang="de-DE" dirty="0" smtClean="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Bildobjekt 5"/>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0" y="0"/>
            <a:ext cx="9144000"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Autocorrelation by </a:t>
            </a:r>
            <a:r>
              <a:rPr lang="en-GB" dirty="0" smtClean="0"/>
              <a:t>firm age</a:t>
            </a:r>
            <a:br>
              <a:rPr lang="en-GB" dirty="0" smtClean="0"/>
            </a:br>
            <a:r>
              <a:rPr lang="en-GB" sz="2200" dirty="0" smtClean="0"/>
              <a:t>Coad-</a:t>
            </a:r>
            <a:r>
              <a:rPr lang="en-GB" sz="2200" dirty="0" err="1" smtClean="0"/>
              <a:t>Daunfeldt</a:t>
            </a:r>
            <a:r>
              <a:rPr lang="en-GB" sz="2200" dirty="0" smtClean="0"/>
              <a:t>-</a:t>
            </a:r>
            <a:r>
              <a:rPr lang="en-GB" sz="2200" dirty="0" err="1" smtClean="0"/>
              <a:t>Halvarsson</a:t>
            </a:r>
            <a:r>
              <a:rPr lang="en-GB" sz="2200" dirty="0" smtClean="0"/>
              <a:t> 2014</a:t>
            </a:r>
            <a:endParaRPr lang="en-GB" sz="2200" dirty="0"/>
          </a:p>
        </p:txBody>
      </p:sp>
      <p:sp>
        <p:nvSpPr>
          <p:cNvPr id="3" name="Content Placeholder 2"/>
          <p:cNvSpPr>
            <a:spLocks noGrp="1"/>
          </p:cNvSpPr>
          <p:nvPr>
            <p:ph idx="1"/>
          </p:nvPr>
        </p:nvSpPr>
        <p:spPr>
          <a:xfrm>
            <a:off x="457200" y="1600200"/>
            <a:ext cx="3826768" cy="4525963"/>
          </a:xfrm>
        </p:spPr>
        <p:txBody>
          <a:bodyPr>
            <a:normAutofit lnSpcReduction="10000"/>
          </a:bodyPr>
          <a:lstStyle/>
          <a:p>
            <a:r>
              <a:rPr lang="en-GB" dirty="0" smtClean="0"/>
              <a:t>Positive autocorrelation for young firms</a:t>
            </a:r>
          </a:p>
          <a:p>
            <a:pPr lvl="1"/>
            <a:r>
              <a:rPr lang="en-GB" dirty="0" smtClean="0"/>
              <a:t>Struggle to overcome the liability of newness and reach MES</a:t>
            </a:r>
            <a:endParaRPr lang="en-GB" dirty="0" smtClean="0"/>
          </a:p>
          <a:p>
            <a:r>
              <a:rPr lang="en-GB" dirty="0" smtClean="0"/>
              <a:t>Negative autocorrelation for old firms</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3815408" y="1574566"/>
            <a:ext cx="5328592" cy="528343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C815D8-AB5B-445F-A585-0A9A80467AF4}" type="slidenum">
              <a:rPr lang="en-US"/>
              <a:pPr/>
              <a:t>33</a:t>
            </a:fld>
            <a:endParaRPr lang="en-US" sz="1400">
              <a:latin typeface="Times New Roman" pitchFamily="18" charset="0"/>
            </a:endParaRPr>
          </a:p>
        </p:txBody>
      </p:sp>
      <p:sp>
        <p:nvSpPr>
          <p:cNvPr id="216066" name="Rectangle 2"/>
          <p:cNvSpPr>
            <a:spLocks noGrp="1" noChangeArrowheads="1"/>
          </p:cNvSpPr>
          <p:nvPr>
            <p:ph type="title"/>
          </p:nvPr>
        </p:nvSpPr>
        <p:spPr>
          <a:xfrm>
            <a:off x="685800" y="914400"/>
            <a:ext cx="8202613" cy="838200"/>
          </a:xfrm>
        </p:spPr>
        <p:txBody>
          <a:bodyPr/>
          <a:lstStyle/>
          <a:p>
            <a:r>
              <a:rPr lang="de-DE" sz="3600" dirty="0"/>
              <a:t>Innovation and firm </a:t>
            </a:r>
            <a:r>
              <a:rPr lang="de-DE" sz="3600" dirty="0" smtClean="0"/>
              <a:t>growth</a:t>
            </a:r>
            <a:endParaRPr lang="en-US" sz="1600" dirty="0"/>
          </a:p>
        </p:txBody>
      </p:sp>
      <p:sp>
        <p:nvSpPr>
          <p:cNvPr id="216067" name="Rectangle 3"/>
          <p:cNvSpPr>
            <a:spLocks noGrp="1" noChangeArrowheads="1"/>
          </p:cNvSpPr>
          <p:nvPr>
            <p:ph type="body" idx="1"/>
          </p:nvPr>
        </p:nvSpPr>
        <p:spPr>
          <a:xfrm>
            <a:off x="212725" y="2046288"/>
            <a:ext cx="7064375" cy="4648200"/>
          </a:xfrm>
          <a:noFill/>
        </p:spPr>
        <p:txBody>
          <a:bodyPr>
            <a:normAutofit fontScale="92500" lnSpcReduction="20000"/>
          </a:bodyPr>
          <a:lstStyle/>
          <a:p>
            <a:pPr>
              <a:buFontTx/>
              <a:buNone/>
            </a:pPr>
            <a:r>
              <a:rPr lang="de-DE" dirty="0">
                <a:solidFill>
                  <a:schemeClr val="tx1"/>
                </a:solidFill>
              </a:rPr>
              <a:t>Theoretical work and questionaires emphasize </a:t>
            </a:r>
            <a:r>
              <a:rPr lang="de-DE" dirty="0" smtClean="0">
                <a:solidFill>
                  <a:schemeClr val="tx1"/>
                </a:solidFill>
              </a:rPr>
              <a:t>the </a:t>
            </a:r>
            <a:r>
              <a:rPr lang="de-DE" dirty="0">
                <a:solidFill>
                  <a:schemeClr val="tx1"/>
                </a:solidFill>
              </a:rPr>
              <a:t>role of innovation for growth</a:t>
            </a:r>
          </a:p>
          <a:p>
            <a:endParaRPr lang="de-DE" dirty="0">
              <a:solidFill>
                <a:schemeClr val="tx1"/>
              </a:solidFill>
            </a:endParaRPr>
          </a:p>
          <a:p>
            <a:pPr>
              <a:buFontTx/>
              <a:buNone/>
            </a:pPr>
            <a:r>
              <a:rPr lang="it-IT" sz="3000" dirty="0">
                <a:solidFill>
                  <a:srgbClr val="FF0000"/>
                </a:solidFill>
                <a:latin typeface="Times New Roman" pitchFamily="18" charset="0"/>
                <a:cs typeface="Times New Roman" pitchFamily="18" charset="0"/>
              </a:rPr>
              <a:t>“Executives overwhelmingly say that innovation is what their companies need most for growth.”</a:t>
            </a:r>
          </a:p>
          <a:p>
            <a:pPr>
              <a:buFontTx/>
              <a:buNone/>
            </a:pPr>
            <a:r>
              <a:rPr lang="it-IT" sz="1700" b="1" i="1" dirty="0">
                <a:solidFill>
                  <a:srgbClr val="FF0000"/>
                </a:solidFill>
                <a:latin typeface="Times New Roman" pitchFamily="18" charset="0"/>
                <a:cs typeface="Times New Roman" pitchFamily="18" charset="0"/>
              </a:rPr>
              <a:t>McKinsey Global Survey of Business Executives</a:t>
            </a:r>
            <a:r>
              <a:rPr lang="it-IT" sz="1700" i="1" dirty="0">
                <a:solidFill>
                  <a:srgbClr val="FF0000"/>
                </a:solidFill>
                <a:latin typeface="Times New Roman" pitchFamily="18" charset="0"/>
                <a:cs typeface="Times New Roman" pitchFamily="18" charset="0"/>
              </a:rPr>
              <a:t> (Carden, 2005:25).</a:t>
            </a:r>
          </a:p>
          <a:p>
            <a:pPr>
              <a:buFontTx/>
              <a:buNone/>
            </a:pPr>
            <a:endParaRPr lang="it-IT" sz="1700" i="1" dirty="0">
              <a:latin typeface="Times New Roman" pitchFamily="18" charset="0"/>
              <a:cs typeface="Times New Roman" pitchFamily="18" charset="0"/>
            </a:endParaRPr>
          </a:p>
          <a:p>
            <a:pPr>
              <a:buFontTx/>
              <a:buNone/>
            </a:pPr>
            <a:r>
              <a:rPr lang="it-IT" dirty="0">
                <a:solidFill>
                  <a:schemeClr val="tx1"/>
                </a:solidFill>
                <a:cs typeface="Times New Roman" pitchFamily="18" charset="0"/>
              </a:rPr>
              <a:t>Empirical work has had little success detecting </a:t>
            </a:r>
            <a:r>
              <a:rPr lang="it-IT" dirty="0" smtClean="0">
                <a:solidFill>
                  <a:schemeClr val="tx1"/>
                </a:solidFill>
                <a:cs typeface="Times New Roman" pitchFamily="18" charset="0"/>
              </a:rPr>
              <a:t>the </a:t>
            </a:r>
            <a:r>
              <a:rPr lang="it-IT" dirty="0">
                <a:solidFill>
                  <a:schemeClr val="tx1"/>
                </a:solidFill>
                <a:cs typeface="Times New Roman" pitchFamily="18" charset="0"/>
              </a:rPr>
              <a:t>influence of innovation on firm growth</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8665CE4-FF34-4F57-B6E4-8FA7576AD7B2}" type="slidenum">
              <a:rPr lang="en-US"/>
              <a:pPr/>
              <a:t>34</a:t>
            </a:fld>
            <a:endParaRPr lang="en-US" sz="1400">
              <a:latin typeface="Times New Roman" pitchFamily="18" charset="0"/>
            </a:endParaRPr>
          </a:p>
        </p:txBody>
      </p:sp>
      <p:sp>
        <p:nvSpPr>
          <p:cNvPr id="217090" name="Rectangle 2"/>
          <p:cNvSpPr>
            <a:spLocks noGrp="1" noChangeArrowheads="1"/>
          </p:cNvSpPr>
          <p:nvPr>
            <p:ph type="title"/>
          </p:nvPr>
        </p:nvSpPr>
        <p:spPr>
          <a:xfrm>
            <a:off x="467544" y="332656"/>
            <a:ext cx="7772400" cy="838200"/>
          </a:xfrm>
        </p:spPr>
        <p:txBody>
          <a:bodyPr/>
          <a:lstStyle/>
          <a:p>
            <a:r>
              <a:rPr lang="de-DE" dirty="0"/>
              <a:t>Innovation and firm growth</a:t>
            </a:r>
            <a:endParaRPr lang="en-US" dirty="0"/>
          </a:p>
        </p:txBody>
      </p:sp>
      <p:sp>
        <p:nvSpPr>
          <p:cNvPr id="217091" name="Rectangle 3"/>
          <p:cNvSpPr>
            <a:spLocks noGrp="1" noChangeArrowheads="1"/>
          </p:cNvSpPr>
          <p:nvPr>
            <p:ph type="body" idx="1"/>
          </p:nvPr>
        </p:nvSpPr>
        <p:spPr>
          <a:xfrm>
            <a:off x="190500" y="1571625"/>
            <a:ext cx="4597524" cy="1497335"/>
          </a:xfrm>
        </p:spPr>
        <p:txBody>
          <a:bodyPr>
            <a:normAutofit/>
          </a:bodyPr>
          <a:lstStyle/>
          <a:p>
            <a:r>
              <a:rPr lang="en-US" sz="3000" dirty="0">
                <a:solidFill>
                  <a:schemeClr val="tx1"/>
                </a:solidFill>
              </a:rPr>
              <a:t>The returns to innovation are very </a:t>
            </a:r>
            <a:r>
              <a:rPr lang="en-US" sz="3000" dirty="0" smtClean="0">
                <a:solidFill>
                  <a:schemeClr val="tx1"/>
                </a:solidFill>
              </a:rPr>
              <a:t>skewed, with long payback times</a:t>
            </a:r>
            <a:endParaRPr lang="en-US" sz="3000" dirty="0">
              <a:solidFill>
                <a:schemeClr val="tx1"/>
              </a:solidFill>
            </a:endParaRPr>
          </a:p>
          <a:p>
            <a:pPr>
              <a:buFontTx/>
              <a:buNone/>
            </a:pPr>
            <a:endParaRPr lang="en-US" dirty="0">
              <a:solidFill>
                <a:schemeClr val="tx1"/>
              </a:solidFill>
            </a:endParaRPr>
          </a:p>
          <a:p>
            <a:endParaRPr lang="en-US" dirty="0">
              <a:solidFill>
                <a:schemeClr val="tx1"/>
              </a:solidFill>
            </a:endParaRPr>
          </a:p>
          <a:p>
            <a:pPr>
              <a:buFontTx/>
              <a:buNone/>
            </a:pPr>
            <a:endParaRPr lang="en-US" dirty="0">
              <a:solidFill>
                <a:schemeClr val="tx1"/>
              </a:solidFill>
            </a:endParaRPr>
          </a:p>
        </p:txBody>
      </p:sp>
      <p:pic>
        <p:nvPicPr>
          <p:cNvPr id="4098" name="Picture 2"/>
          <p:cNvPicPr>
            <a:picLocks noChangeAspect="1" noChangeArrowheads="1"/>
          </p:cNvPicPr>
          <p:nvPr/>
        </p:nvPicPr>
        <p:blipFill>
          <a:blip r:embed="rId2" cstate="print"/>
          <a:srcRect/>
          <a:stretch>
            <a:fillRect/>
          </a:stretch>
        </p:blipFill>
        <p:spPr bwMode="auto">
          <a:xfrm>
            <a:off x="5386679" y="980728"/>
            <a:ext cx="3757321" cy="417646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0" y="3284984"/>
            <a:ext cx="5550454" cy="3400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8665CE4-FF34-4F57-B6E4-8FA7576AD7B2}" type="slidenum">
              <a:rPr lang="en-US"/>
              <a:pPr/>
              <a:t>35</a:t>
            </a:fld>
            <a:endParaRPr lang="en-US" sz="1400">
              <a:latin typeface="Times New Roman" pitchFamily="18" charset="0"/>
            </a:endParaRPr>
          </a:p>
        </p:txBody>
      </p:sp>
      <p:sp>
        <p:nvSpPr>
          <p:cNvPr id="217090" name="Rectangle 2"/>
          <p:cNvSpPr>
            <a:spLocks noGrp="1" noChangeArrowheads="1"/>
          </p:cNvSpPr>
          <p:nvPr>
            <p:ph type="title"/>
          </p:nvPr>
        </p:nvSpPr>
        <p:spPr>
          <a:xfrm>
            <a:off x="467544" y="332656"/>
            <a:ext cx="7772400" cy="838200"/>
          </a:xfrm>
        </p:spPr>
        <p:txBody>
          <a:bodyPr/>
          <a:lstStyle/>
          <a:p>
            <a:r>
              <a:rPr lang="de-DE" dirty="0"/>
              <a:t>Innovation and firm growth</a:t>
            </a:r>
            <a:endParaRPr lang="en-US" dirty="0"/>
          </a:p>
        </p:txBody>
      </p:sp>
      <p:sp>
        <p:nvSpPr>
          <p:cNvPr id="217091" name="Rectangle 3"/>
          <p:cNvSpPr>
            <a:spLocks noGrp="1" noChangeArrowheads="1"/>
          </p:cNvSpPr>
          <p:nvPr>
            <p:ph type="body" idx="1"/>
          </p:nvPr>
        </p:nvSpPr>
        <p:spPr>
          <a:xfrm>
            <a:off x="190500" y="1571625"/>
            <a:ext cx="4597524" cy="4665687"/>
          </a:xfrm>
        </p:spPr>
        <p:txBody>
          <a:bodyPr>
            <a:normAutofit fontScale="92500"/>
          </a:bodyPr>
          <a:lstStyle/>
          <a:p>
            <a:r>
              <a:rPr lang="en-US" dirty="0">
                <a:solidFill>
                  <a:schemeClr val="tx1"/>
                </a:solidFill>
              </a:rPr>
              <a:t>The returns to innovation are very </a:t>
            </a:r>
            <a:r>
              <a:rPr lang="en-US" dirty="0" smtClean="0">
                <a:solidFill>
                  <a:schemeClr val="tx1"/>
                </a:solidFill>
              </a:rPr>
              <a:t>skewed, with long payback times</a:t>
            </a:r>
            <a:endParaRPr lang="en-US" dirty="0">
              <a:solidFill>
                <a:schemeClr val="tx1"/>
              </a:solidFill>
            </a:endParaRPr>
          </a:p>
          <a:p>
            <a:pPr>
              <a:buFontTx/>
              <a:buNone/>
            </a:pPr>
            <a:endParaRPr lang="en-US" dirty="0">
              <a:solidFill>
                <a:schemeClr val="tx1"/>
              </a:solidFill>
            </a:endParaRPr>
          </a:p>
          <a:p>
            <a:r>
              <a:rPr lang="en-US" dirty="0">
                <a:solidFill>
                  <a:schemeClr val="tx1"/>
                </a:solidFill>
              </a:rPr>
              <a:t>Firm growth rates – most firms hardly grow at all (close to zero), a handful of </a:t>
            </a:r>
            <a:r>
              <a:rPr lang="en-US" dirty="0" smtClean="0">
                <a:solidFill>
                  <a:schemeClr val="tx1"/>
                </a:solidFill>
              </a:rPr>
              <a:t>innovative firms </a:t>
            </a:r>
            <a:r>
              <a:rPr lang="en-US" dirty="0">
                <a:solidFill>
                  <a:schemeClr val="tx1"/>
                </a:solidFill>
              </a:rPr>
              <a:t>experience fast growth</a:t>
            </a:r>
          </a:p>
          <a:p>
            <a:endParaRPr lang="en-US" dirty="0">
              <a:solidFill>
                <a:schemeClr val="tx1"/>
              </a:solidFill>
            </a:endParaRPr>
          </a:p>
          <a:p>
            <a:pPr>
              <a:buFontTx/>
              <a:buNone/>
            </a:pPr>
            <a:endParaRPr lang="en-US" dirty="0">
              <a:solidFill>
                <a:schemeClr val="tx1"/>
              </a:solidFill>
            </a:endParaRPr>
          </a:p>
        </p:txBody>
      </p:sp>
      <p:pic>
        <p:nvPicPr>
          <p:cNvPr id="4098" name="Picture 2"/>
          <p:cNvPicPr>
            <a:picLocks noChangeAspect="1" noChangeArrowheads="1"/>
          </p:cNvPicPr>
          <p:nvPr/>
        </p:nvPicPr>
        <p:blipFill>
          <a:blip r:embed="rId2" cstate="print"/>
          <a:srcRect/>
          <a:stretch>
            <a:fillRect/>
          </a:stretch>
        </p:blipFill>
        <p:spPr bwMode="auto">
          <a:xfrm>
            <a:off x="5386679" y="980728"/>
            <a:ext cx="3757321"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a:xfrm>
            <a:off x="247650" y="4170363"/>
            <a:ext cx="3035300" cy="1471612"/>
          </a:xfrm>
        </p:spPr>
        <p:txBody>
          <a:bodyPr/>
          <a:lstStyle/>
          <a:p>
            <a:r>
              <a:rPr lang="de-DE" sz="2400" smtClean="0"/>
              <a:t>Quantile regression</a:t>
            </a:r>
            <a:endParaRPr lang="en-US" sz="2400" smtClean="0"/>
          </a:p>
        </p:txBody>
      </p:sp>
      <p:sp>
        <p:nvSpPr>
          <p:cNvPr id="3" name="Slide Number Placeholder 2"/>
          <p:cNvSpPr>
            <a:spLocks noGrp="1"/>
          </p:cNvSpPr>
          <p:nvPr>
            <p:ph type="sldNum" sz="quarter" idx="10"/>
          </p:nvPr>
        </p:nvSpPr>
        <p:spPr/>
        <p:txBody>
          <a:bodyPr/>
          <a:lstStyle/>
          <a:p>
            <a:fld id="{B17D9200-77A3-4D84-9D6C-7F3901B730B3}" type="slidenum">
              <a:rPr lang="en-US"/>
              <a:pPr/>
              <a:t>36</a:t>
            </a:fld>
            <a:endParaRPr lang="en-US" sz="1400">
              <a:latin typeface="Times New Roman" charset="0"/>
            </a:endParaRPr>
          </a:p>
        </p:txBody>
      </p:sp>
      <p:sp>
        <p:nvSpPr>
          <p:cNvPr id="8" name="Rectangle 7"/>
          <p:cNvSpPr/>
          <p:nvPr/>
        </p:nvSpPr>
        <p:spPr>
          <a:xfrm>
            <a:off x="642910" y="2143116"/>
            <a:ext cx="3368675" cy="461963"/>
          </a:xfrm>
          <a:prstGeom prst="rect">
            <a:avLst/>
          </a:prstGeom>
        </p:spPr>
        <p:txBody>
          <a:bodyPr wrap="none">
            <a:spAutoFit/>
          </a:bodyPr>
          <a:lstStyle/>
          <a:p>
            <a:r>
              <a:rPr lang="de-DE" dirty="0">
                <a:latin typeface="Arial" charset="0"/>
              </a:rPr>
              <a:t>Growth rate distribution</a:t>
            </a:r>
            <a:endParaRPr lang="en-US" dirty="0">
              <a:latin typeface="Arial" charset="0"/>
            </a:endParaRPr>
          </a:p>
        </p:txBody>
      </p:sp>
      <p:cxnSp>
        <p:nvCxnSpPr>
          <p:cNvPr id="41989" name="Straight Arrow Connector 10"/>
          <p:cNvCxnSpPr>
            <a:cxnSpLocks noChangeShapeType="1"/>
          </p:cNvCxnSpPr>
          <p:nvPr/>
        </p:nvCxnSpPr>
        <p:spPr bwMode="auto">
          <a:xfrm flipV="1">
            <a:off x="3392488" y="4937125"/>
            <a:ext cx="1216025" cy="28575"/>
          </a:xfrm>
          <a:prstGeom prst="straightConnector1">
            <a:avLst/>
          </a:prstGeom>
          <a:noFill/>
          <a:ln w="25400" algn="ctr">
            <a:solidFill>
              <a:srgbClr val="FF0000"/>
            </a:solidFill>
            <a:round/>
            <a:headEnd/>
            <a:tailEnd type="arrow" w="med" len="med"/>
          </a:ln>
        </p:spPr>
      </p:cxnSp>
      <p:cxnSp>
        <p:nvCxnSpPr>
          <p:cNvPr id="41990" name="Straight Arrow Connector 15"/>
          <p:cNvCxnSpPr>
            <a:cxnSpLocks noChangeShapeType="1"/>
          </p:cNvCxnSpPr>
          <p:nvPr/>
        </p:nvCxnSpPr>
        <p:spPr bwMode="auto">
          <a:xfrm flipV="1">
            <a:off x="3643306" y="2176463"/>
            <a:ext cx="1111257" cy="38091"/>
          </a:xfrm>
          <a:prstGeom prst="straightConnector1">
            <a:avLst/>
          </a:prstGeom>
          <a:noFill/>
          <a:ln w="25400" algn="ctr">
            <a:solidFill>
              <a:srgbClr val="FF0000"/>
            </a:solidFill>
            <a:round/>
            <a:headEnd/>
            <a:tailEnd type="arrow" w="med" len="med"/>
          </a:ln>
        </p:spPr>
      </p:cxnSp>
      <p:pic>
        <p:nvPicPr>
          <p:cNvPr id="41991" name="Picture 2"/>
          <p:cNvPicPr>
            <a:picLocks noChangeAspect="1" noChangeArrowheads="1"/>
          </p:cNvPicPr>
          <p:nvPr/>
        </p:nvPicPr>
        <p:blipFill>
          <a:blip r:embed="rId2" cstate="print"/>
          <a:srcRect/>
          <a:stretch>
            <a:fillRect/>
          </a:stretch>
        </p:blipFill>
        <p:spPr bwMode="auto">
          <a:xfrm>
            <a:off x="4929188" y="0"/>
            <a:ext cx="4214812" cy="3225800"/>
          </a:xfrm>
          <a:prstGeom prst="rect">
            <a:avLst/>
          </a:prstGeom>
          <a:noFill/>
          <a:ln w="9525">
            <a:noFill/>
            <a:miter lim="800000"/>
            <a:headEnd/>
            <a:tailEnd/>
          </a:ln>
        </p:spPr>
      </p:pic>
      <p:pic>
        <p:nvPicPr>
          <p:cNvPr id="41992" name="Picture 3"/>
          <p:cNvPicPr>
            <a:picLocks noGrp="1" noChangeAspect="1" noChangeArrowheads="1"/>
          </p:cNvPicPr>
          <p:nvPr>
            <p:ph idx="1"/>
          </p:nvPr>
        </p:nvPicPr>
        <p:blipFill>
          <a:blip r:embed="rId3" cstate="print"/>
          <a:srcRect/>
          <a:stretch>
            <a:fillRect/>
          </a:stretch>
        </p:blipFill>
        <p:spPr>
          <a:xfrm>
            <a:off x="5010150" y="3875088"/>
            <a:ext cx="4133850" cy="2982912"/>
          </a:xfrm>
          <a:noFill/>
        </p:spPr>
      </p:pic>
      <p:sp>
        <p:nvSpPr>
          <p:cNvPr id="41993" name="Rectangle 16"/>
          <p:cNvSpPr>
            <a:spLocks noChangeArrowheads="1"/>
          </p:cNvSpPr>
          <p:nvPr/>
        </p:nvSpPr>
        <p:spPr bwMode="auto">
          <a:xfrm>
            <a:off x="3624263" y="6611938"/>
            <a:ext cx="1171575" cy="246062"/>
          </a:xfrm>
          <a:prstGeom prst="rect">
            <a:avLst/>
          </a:prstGeom>
          <a:noFill/>
          <a:ln w="9525">
            <a:noFill/>
            <a:miter lim="800000"/>
            <a:headEnd/>
            <a:tailEnd/>
          </a:ln>
        </p:spPr>
        <p:txBody>
          <a:bodyPr wrap="none">
            <a:spAutoFit/>
          </a:bodyPr>
          <a:lstStyle/>
          <a:p>
            <a:r>
              <a:rPr lang="de-DE" sz="1000"/>
              <a:t>Coad Rao 2008 RP</a:t>
            </a:r>
          </a:p>
        </p:txBody>
      </p:sp>
      <p:sp>
        <p:nvSpPr>
          <p:cNvPr id="18" name="Rectangle 17"/>
          <p:cNvSpPr/>
          <p:nvPr/>
        </p:nvSpPr>
        <p:spPr>
          <a:xfrm>
            <a:off x="152400" y="985838"/>
            <a:ext cx="2659702" cy="369332"/>
          </a:xfrm>
          <a:prstGeom prst="rect">
            <a:avLst/>
          </a:prstGeom>
        </p:spPr>
        <p:txBody>
          <a:bodyPr wrap="none">
            <a:spAutoFit/>
          </a:bodyPr>
          <a:lstStyle/>
          <a:p>
            <a:r>
              <a:rPr lang="de-DE" b="1" u="sng" dirty="0">
                <a:latin typeface="Arial" charset="0"/>
              </a:rPr>
              <a:t>Innovation and growth</a:t>
            </a:r>
            <a:endParaRPr lang="en-US" b="1" u="sng" dirty="0">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D17BB9A-346D-485B-83B4-719C0FDCE5D6}" type="slidenum">
              <a:rPr lang="en-US"/>
              <a:pPr/>
              <a:t>37</a:t>
            </a:fld>
            <a:endParaRPr lang="en-US" sz="1400">
              <a:latin typeface="Times New Roman" pitchFamily="18" charset="0"/>
            </a:endParaRPr>
          </a:p>
        </p:txBody>
      </p:sp>
      <p:sp>
        <p:nvSpPr>
          <p:cNvPr id="224258" name="Rectangle 2"/>
          <p:cNvSpPr>
            <a:spLocks noGrp="1" noChangeArrowheads="1"/>
          </p:cNvSpPr>
          <p:nvPr>
            <p:ph type="title"/>
          </p:nvPr>
        </p:nvSpPr>
        <p:spPr>
          <a:xfrm>
            <a:off x="539552" y="404664"/>
            <a:ext cx="7772400" cy="838200"/>
          </a:xfrm>
        </p:spPr>
        <p:txBody>
          <a:bodyPr/>
          <a:lstStyle/>
          <a:p>
            <a:r>
              <a:rPr lang="de-DE" sz="3600" dirty="0"/>
              <a:t>Innovation and employment growth</a:t>
            </a:r>
            <a:endParaRPr lang="en-US" sz="3600" dirty="0"/>
          </a:p>
        </p:txBody>
      </p:sp>
      <p:sp>
        <p:nvSpPr>
          <p:cNvPr id="224259" name="Rectangle 3"/>
          <p:cNvSpPr>
            <a:spLocks noGrp="1" noChangeArrowheads="1"/>
          </p:cNvSpPr>
          <p:nvPr>
            <p:ph type="body" idx="1"/>
          </p:nvPr>
        </p:nvSpPr>
        <p:spPr>
          <a:xfrm>
            <a:off x="251520" y="1844824"/>
            <a:ext cx="7064375" cy="3368675"/>
          </a:xfrm>
        </p:spPr>
        <p:txBody>
          <a:bodyPr>
            <a:normAutofit fontScale="85000" lnSpcReduction="10000"/>
          </a:bodyPr>
          <a:lstStyle/>
          <a:p>
            <a:pPr>
              <a:lnSpc>
                <a:spcPct val="90000"/>
              </a:lnSpc>
            </a:pPr>
            <a:r>
              <a:rPr lang="de-DE" dirty="0">
                <a:solidFill>
                  <a:schemeClr val="tx1"/>
                </a:solidFill>
              </a:rPr>
              <a:t>Are robots replacing humans?</a:t>
            </a:r>
          </a:p>
          <a:p>
            <a:pPr>
              <a:lnSpc>
                <a:spcPct val="90000"/>
              </a:lnSpc>
            </a:pPr>
            <a:r>
              <a:rPr lang="de-DE" dirty="0">
                <a:solidFill>
                  <a:schemeClr val="tx1"/>
                </a:solidFill>
              </a:rPr>
              <a:t>If anything, innovation is usually associated with employment </a:t>
            </a:r>
            <a:r>
              <a:rPr lang="de-DE" dirty="0" smtClean="0">
                <a:solidFill>
                  <a:schemeClr val="tx1"/>
                </a:solidFill>
              </a:rPr>
              <a:t>growth at the firm-level</a:t>
            </a:r>
            <a:endParaRPr lang="en-US" dirty="0">
              <a:solidFill>
                <a:schemeClr val="tx1"/>
              </a:solidFill>
            </a:endParaRPr>
          </a:p>
          <a:p>
            <a:pPr>
              <a:lnSpc>
                <a:spcPct val="90000"/>
              </a:lnSpc>
              <a:buFontTx/>
              <a:buNone/>
            </a:pPr>
            <a:endParaRPr lang="de-DE" dirty="0"/>
          </a:p>
          <a:p>
            <a:pPr>
              <a:lnSpc>
                <a:spcPct val="90000"/>
              </a:lnSpc>
              <a:buFontTx/>
              <a:buNone/>
            </a:pPr>
            <a:r>
              <a:rPr lang="de-DE" dirty="0">
                <a:solidFill>
                  <a:schemeClr val="tx1"/>
                </a:solidFill>
              </a:rPr>
              <a:t>Many substitution channels</a:t>
            </a:r>
            <a:r>
              <a:rPr lang="de-DE" dirty="0" smtClean="0">
                <a:solidFill>
                  <a:schemeClr val="tx1"/>
                </a:solidFill>
              </a:rPr>
              <a:t>:</a:t>
            </a:r>
            <a:r>
              <a:rPr lang="en-US" dirty="0" smtClean="0">
                <a:solidFill>
                  <a:schemeClr val="tx1"/>
                </a:solidFill>
              </a:rPr>
              <a:t> </a:t>
            </a:r>
            <a:r>
              <a:rPr lang="en-US" sz="1400" dirty="0" smtClean="0">
                <a:solidFill>
                  <a:schemeClr val="tx1"/>
                </a:solidFill>
              </a:rPr>
              <a:t>(</a:t>
            </a:r>
            <a:r>
              <a:rPr lang="en-US" sz="1400" dirty="0" err="1" smtClean="0">
                <a:solidFill>
                  <a:schemeClr val="tx1"/>
                </a:solidFill>
              </a:rPr>
              <a:t>Spiezia</a:t>
            </a:r>
            <a:r>
              <a:rPr lang="en-US" sz="1400" dirty="0" smtClean="0">
                <a:solidFill>
                  <a:schemeClr val="tx1"/>
                </a:solidFill>
              </a:rPr>
              <a:t> &amp; </a:t>
            </a:r>
            <a:r>
              <a:rPr lang="en-US" sz="1400" dirty="0" err="1" smtClean="0">
                <a:solidFill>
                  <a:schemeClr val="tx1"/>
                </a:solidFill>
              </a:rPr>
              <a:t>Vivarelli</a:t>
            </a:r>
            <a:r>
              <a:rPr lang="en-US" sz="1400" dirty="0" smtClean="0">
                <a:solidFill>
                  <a:schemeClr val="tx1"/>
                </a:solidFill>
              </a:rPr>
              <a:t> </a:t>
            </a:r>
            <a:r>
              <a:rPr lang="en-US" sz="1400" dirty="0" smtClean="0">
                <a:solidFill>
                  <a:schemeClr val="tx1"/>
                </a:solidFill>
              </a:rPr>
              <a:t>2000, book chapter)</a:t>
            </a:r>
            <a:endParaRPr lang="de-DE" sz="1400" dirty="0">
              <a:solidFill>
                <a:schemeClr val="tx1"/>
              </a:solidFill>
            </a:endParaRPr>
          </a:p>
          <a:p>
            <a:pPr>
              <a:lnSpc>
                <a:spcPct val="90000"/>
              </a:lnSpc>
            </a:pPr>
            <a:r>
              <a:rPr lang="en-US" sz="1800" dirty="0" smtClean="0">
                <a:solidFill>
                  <a:schemeClr val="tx1"/>
                </a:solidFill>
              </a:rPr>
              <a:t>Compensation </a:t>
            </a:r>
            <a:r>
              <a:rPr lang="en-US" sz="1800" dirty="0">
                <a:solidFill>
                  <a:schemeClr val="tx1"/>
                </a:solidFill>
              </a:rPr>
              <a:t>via new machines; </a:t>
            </a:r>
            <a:endParaRPr lang="en-US" sz="1800" dirty="0" smtClean="0">
              <a:solidFill>
                <a:schemeClr val="tx1"/>
              </a:solidFill>
            </a:endParaRPr>
          </a:p>
          <a:p>
            <a:pPr>
              <a:lnSpc>
                <a:spcPct val="90000"/>
              </a:lnSpc>
            </a:pPr>
            <a:r>
              <a:rPr lang="en-US" sz="1800" dirty="0" smtClean="0">
                <a:solidFill>
                  <a:schemeClr val="tx1"/>
                </a:solidFill>
              </a:rPr>
              <a:t>Compensation </a:t>
            </a:r>
            <a:r>
              <a:rPr lang="en-US" sz="1800" dirty="0">
                <a:solidFill>
                  <a:schemeClr val="tx1"/>
                </a:solidFill>
              </a:rPr>
              <a:t>via decrease in prices; </a:t>
            </a:r>
            <a:endParaRPr lang="en-US" sz="1800" dirty="0" smtClean="0">
              <a:solidFill>
                <a:schemeClr val="tx1"/>
              </a:solidFill>
            </a:endParaRPr>
          </a:p>
          <a:p>
            <a:pPr>
              <a:lnSpc>
                <a:spcPct val="90000"/>
              </a:lnSpc>
            </a:pPr>
            <a:r>
              <a:rPr lang="en-US" sz="1800" dirty="0" smtClean="0">
                <a:solidFill>
                  <a:schemeClr val="tx1"/>
                </a:solidFill>
              </a:rPr>
              <a:t>Compensation </a:t>
            </a:r>
            <a:r>
              <a:rPr lang="en-US" sz="1800" dirty="0">
                <a:solidFill>
                  <a:schemeClr val="tx1"/>
                </a:solidFill>
              </a:rPr>
              <a:t>via new investments; </a:t>
            </a:r>
            <a:endParaRPr lang="en-US" sz="1800" dirty="0" smtClean="0">
              <a:solidFill>
                <a:schemeClr val="tx1"/>
              </a:solidFill>
            </a:endParaRPr>
          </a:p>
          <a:p>
            <a:pPr>
              <a:lnSpc>
                <a:spcPct val="90000"/>
              </a:lnSpc>
            </a:pPr>
            <a:r>
              <a:rPr lang="en-US" sz="1800" dirty="0" smtClean="0">
                <a:solidFill>
                  <a:schemeClr val="tx1"/>
                </a:solidFill>
              </a:rPr>
              <a:t>Compensation </a:t>
            </a:r>
            <a:r>
              <a:rPr lang="en-US" sz="1800" dirty="0">
                <a:solidFill>
                  <a:schemeClr val="tx1"/>
                </a:solidFill>
              </a:rPr>
              <a:t>via decrease in wages; </a:t>
            </a:r>
            <a:endParaRPr lang="en-US" sz="1800" dirty="0" smtClean="0">
              <a:solidFill>
                <a:schemeClr val="tx1"/>
              </a:solidFill>
            </a:endParaRPr>
          </a:p>
          <a:p>
            <a:pPr>
              <a:lnSpc>
                <a:spcPct val="90000"/>
              </a:lnSpc>
            </a:pPr>
            <a:r>
              <a:rPr lang="en-US" sz="1800" dirty="0" smtClean="0">
                <a:solidFill>
                  <a:schemeClr val="tx1"/>
                </a:solidFill>
              </a:rPr>
              <a:t>Compensation </a:t>
            </a:r>
            <a:r>
              <a:rPr lang="en-US" sz="1800" dirty="0">
                <a:solidFill>
                  <a:schemeClr val="tx1"/>
                </a:solidFill>
              </a:rPr>
              <a:t>via increase in incomes; </a:t>
            </a:r>
            <a:endParaRPr lang="en-US" sz="1800" dirty="0" smtClean="0">
              <a:solidFill>
                <a:schemeClr val="tx1"/>
              </a:solidFill>
            </a:endParaRPr>
          </a:p>
          <a:p>
            <a:pPr>
              <a:lnSpc>
                <a:spcPct val="90000"/>
              </a:lnSpc>
            </a:pPr>
            <a:r>
              <a:rPr lang="en-US" sz="1800" dirty="0" smtClean="0">
                <a:solidFill>
                  <a:schemeClr val="tx1"/>
                </a:solidFill>
              </a:rPr>
              <a:t>Compensation </a:t>
            </a:r>
            <a:r>
              <a:rPr lang="en-US" sz="1800" dirty="0">
                <a:solidFill>
                  <a:schemeClr val="tx1"/>
                </a:solidFill>
              </a:rPr>
              <a:t>via new </a:t>
            </a:r>
            <a:r>
              <a:rPr lang="en-US" sz="1800" dirty="0" smtClean="0">
                <a:solidFill>
                  <a:schemeClr val="tx1"/>
                </a:solidFill>
              </a:rPr>
              <a:t>products</a:t>
            </a:r>
            <a:endParaRPr lang="en-US" sz="1200" dirty="0">
              <a:solidFill>
                <a:schemeClr val="tx1"/>
              </a:solidFill>
            </a:endParaRPr>
          </a:p>
        </p:txBody>
      </p:sp>
      <p:pic>
        <p:nvPicPr>
          <p:cNvPr id="20482" name="Picture 2" descr="http://www.emeraldinsight.com/content_images/fig/0490340104005.png"/>
          <p:cNvPicPr>
            <a:picLocks noChangeAspect="1" noChangeArrowheads="1"/>
          </p:cNvPicPr>
          <p:nvPr/>
        </p:nvPicPr>
        <p:blipFill>
          <a:blip r:embed="rId2" cstate="print"/>
          <a:srcRect/>
          <a:stretch>
            <a:fillRect/>
          </a:stretch>
        </p:blipFill>
        <p:spPr bwMode="auto">
          <a:xfrm>
            <a:off x="5004048" y="3799727"/>
            <a:ext cx="4139952" cy="305827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35C89AD-4DC1-4B92-9640-5E320251530F}" type="slidenum">
              <a:rPr lang="en-US"/>
              <a:pPr/>
              <a:t>38</a:t>
            </a:fld>
            <a:endParaRPr lang="en-US" sz="1400">
              <a:latin typeface="Times New Roman" pitchFamily="18" charset="0"/>
            </a:endParaRPr>
          </a:p>
        </p:txBody>
      </p:sp>
      <p:sp>
        <p:nvSpPr>
          <p:cNvPr id="222210" name="Rectangle 2"/>
          <p:cNvSpPr>
            <a:spLocks noGrp="1" noChangeArrowheads="1"/>
          </p:cNvSpPr>
          <p:nvPr>
            <p:ph type="title"/>
          </p:nvPr>
        </p:nvSpPr>
        <p:spPr>
          <a:xfrm>
            <a:off x="0" y="754063"/>
            <a:ext cx="9007475" cy="838200"/>
          </a:xfrm>
        </p:spPr>
        <p:txBody>
          <a:bodyPr/>
          <a:lstStyle/>
          <a:p>
            <a:r>
              <a:rPr lang="de-DE" sz="3200" dirty="0"/>
              <a:t>Financial performance and firm growth</a:t>
            </a:r>
            <a:r>
              <a:rPr lang="de-DE" sz="3600" dirty="0"/>
              <a:t> </a:t>
            </a:r>
            <a:r>
              <a:rPr lang="de-DE" sz="1600" dirty="0">
                <a:solidFill>
                  <a:schemeClr val="bg1">
                    <a:lumMod val="65000"/>
                  </a:schemeClr>
                </a:solidFill>
              </a:rPr>
              <a:t>Coad 2007 SCED</a:t>
            </a:r>
            <a:endParaRPr lang="en-US" sz="1600" dirty="0">
              <a:solidFill>
                <a:schemeClr val="bg1">
                  <a:lumMod val="65000"/>
                </a:schemeClr>
              </a:solidFill>
            </a:endParaRPr>
          </a:p>
        </p:txBody>
      </p:sp>
      <p:sp>
        <p:nvSpPr>
          <p:cNvPr id="222211" name="Rectangle 3"/>
          <p:cNvSpPr>
            <a:spLocks noGrp="1" noChangeArrowheads="1"/>
          </p:cNvSpPr>
          <p:nvPr>
            <p:ph type="body" sz="half" idx="1"/>
          </p:nvPr>
        </p:nvSpPr>
        <p:spPr/>
        <p:txBody>
          <a:bodyPr/>
          <a:lstStyle/>
          <a:p>
            <a:pPr>
              <a:buFontTx/>
              <a:buNone/>
            </a:pPr>
            <a:endParaRPr lang="de-DE" sz="2100"/>
          </a:p>
          <a:p>
            <a:endParaRPr lang="en-US" sz="2100"/>
          </a:p>
          <a:p>
            <a:pPr>
              <a:buFontTx/>
              <a:buNone/>
            </a:pPr>
            <a:endParaRPr lang="en-US" sz="2100"/>
          </a:p>
        </p:txBody>
      </p:sp>
      <p:pic>
        <p:nvPicPr>
          <p:cNvPr id="222212" name="Picture 4"/>
          <p:cNvPicPr>
            <a:picLocks noGrp="1" noChangeAspect="1" noChangeArrowheads="1"/>
          </p:cNvPicPr>
          <p:nvPr>
            <p:ph sz="half" idx="2"/>
          </p:nvPr>
        </p:nvPicPr>
        <p:blipFill>
          <a:blip r:embed="rId2" cstate="print"/>
          <a:srcRect/>
          <a:stretch>
            <a:fillRect/>
          </a:stretch>
        </p:blipFill>
        <p:spPr>
          <a:xfrm>
            <a:off x="0" y="1822450"/>
            <a:ext cx="9144000" cy="5035550"/>
          </a:xfrm>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1"/>
          </p:nvPr>
        </p:nvSpPr>
        <p:spPr>
          <a:xfrm>
            <a:off x="251520" y="6309320"/>
            <a:ext cx="8269932" cy="548680"/>
          </a:xfrm>
        </p:spPr>
        <p:txBody>
          <a:bodyPr>
            <a:normAutofit/>
          </a:bodyPr>
          <a:lstStyle/>
          <a:p>
            <a:r>
              <a:rPr lang="en-GB" sz="1200" dirty="0" smtClean="0"/>
              <a:t>Moneta, </a:t>
            </a:r>
            <a:r>
              <a:rPr lang="en-GB" sz="1200" dirty="0" err="1" smtClean="0"/>
              <a:t>Entner</a:t>
            </a:r>
            <a:r>
              <a:rPr lang="en-GB" sz="1200" dirty="0" smtClean="0"/>
              <a:t>, Hoyer, Coad 2013 OBES</a:t>
            </a:r>
            <a:endParaRPr lang="en-GB" sz="1200" dirty="0"/>
          </a:p>
        </p:txBody>
      </p:sp>
      <p:sp>
        <p:nvSpPr>
          <p:cNvPr id="4" name="Content Placeholder 3"/>
          <p:cNvSpPr>
            <a:spLocks noGrp="1"/>
          </p:cNvSpPr>
          <p:nvPr>
            <p:ph sz="half" idx="2"/>
          </p:nvPr>
        </p:nvSpPr>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43437" y="188640"/>
            <a:ext cx="9100563"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0ED1028-8529-4208-BD50-FEAFE6FACFF6}" type="slidenum">
              <a:rPr lang="en-US"/>
              <a:pPr/>
              <a:t>4</a:t>
            </a:fld>
            <a:endParaRPr lang="en-US" sz="1400">
              <a:latin typeface="Times New Roman" pitchFamily="18" charset="0"/>
            </a:endParaRPr>
          </a:p>
        </p:txBody>
      </p:sp>
      <p:sp>
        <p:nvSpPr>
          <p:cNvPr id="187394" name="Rectangle 2"/>
          <p:cNvSpPr>
            <a:spLocks noGrp="1" noChangeArrowheads="1"/>
          </p:cNvSpPr>
          <p:nvPr>
            <p:ph type="title"/>
          </p:nvPr>
        </p:nvSpPr>
        <p:spPr/>
        <p:txBody>
          <a:bodyPr/>
          <a:lstStyle/>
          <a:p>
            <a:r>
              <a:rPr lang="de-DE" dirty="0"/>
              <a:t>Power law distribution </a:t>
            </a:r>
            <a:r>
              <a:rPr lang="de-DE" sz="1600" dirty="0"/>
              <a:t>(Axtell 2001 </a:t>
            </a:r>
            <a:r>
              <a:rPr lang="de-DE" sz="1600" dirty="0" smtClean="0"/>
              <a:t>Science)</a:t>
            </a:r>
            <a:endParaRPr lang="en-US" sz="1600" dirty="0"/>
          </a:p>
        </p:txBody>
      </p:sp>
      <p:pic>
        <p:nvPicPr>
          <p:cNvPr id="187396" name="Picture 4"/>
          <p:cNvPicPr>
            <a:picLocks noGrp="1" noChangeAspect="1" noChangeArrowheads="1"/>
          </p:cNvPicPr>
          <p:nvPr>
            <p:ph idx="1"/>
          </p:nvPr>
        </p:nvPicPr>
        <p:blipFill>
          <a:blip r:embed="rId2" cstate="print"/>
          <a:srcRect/>
          <a:stretch>
            <a:fillRect/>
          </a:stretch>
        </p:blipFill>
        <p:spPr>
          <a:xfrm>
            <a:off x="341313" y="2082800"/>
            <a:ext cx="7064375" cy="4487863"/>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the founder</a:t>
            </a:r>
            <a:endParaRPr lang="de-DE" dirty="0"/>
          </a:p>
        </p:txBody>
      </p:sp>
      <p:sp>
        <p:nvSpPr>
          <p:cNvPr id="3" name="Content Placeholder 2"/>
          <p:cNvSpPr>
            <a:spLocks noGrp="1"/>
          </p:cNvSpPr>
          <p:nvPr>
            <p:ph idx="1"/>
          </p:nvPr>
        </p:nvSpPr>
        <p:spPr/>
        <p:txBody>
          <a:bodyPr/>
          <a:lstStyle/>
          <a:p>
            <a:r>
              <a:rPr lang="en-US" dirty="0" smtClean="0"/>
              <a:t>Human capital generally has a positive effect on growth</a:t>
            </a:r>
          </a:p>
          <a:p>
            <a:pPr lvl="1"/>
            <a:r>
              <a:rPr lang="en-US" dirty="0" smtClean="0"/>
              <a:t>Interaction of growth motivation &amp; human capital a better predictor of growth </a:t>
            </a:r>
            <a:r>
              <a:rPr lang="en-US" dirty="0" smtClean="0">
                <a:solidFill>
                  <a:schemeClr val="bg1">
                    <a:lumMod val="65000"/>
                  </a:schemeClr>
                </a:solidFill>
              </a:rPr>
              <a:t>(</a:t>
            </a:r>
            <a:r>
              <a:rPr lang="en-US" dirty="0" err="1" smtClean="0">
                <a:solidFill>
                  <a:schemeClr val="bg1">
                    <a:lumMod val="65000"/>
                  </a:schemeClr>
                </a:solidFill>
              </a:rPr>
              <a:t>Wiklund</a:t>
            </a:r>
            <a:r>
              <a:rPr lang="en-US" dirty="0" smtClean="0">
                <a:solidFill>
                  <a:schemeClr val="bg1">
                    <a:lumMod val="65000"/>
                  </a:schemeClr>
                </a:solidFill>
              </a:rPr>
              <a:t> and Shepherd 2003)</a:t>
            </a:r>
          </a:p>
          <a:p>
            <a:r>
              <a:rPr lang="en-US" dirty="0" smtClean="0"/>
              <a:t>Males have faster growth</a:t>
            </a:r>
          </a:p>
          <a:p>
            <a:pPr lvl="1"/>
            <a:r>
              <a:rPr lang="en-US" dirty="0" smtClean="0"/>
              <a:t>Partly because of </a:t>
            </a:r>
            <a:r>
              <a:rPr lang="en-US" dirty="0" smtClean="0"/>
              <a:t>industry</a:t>
            </a:r>
          </a:p>
          <a:p>
            <a:endParaRPr lang="de-DE"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motivation</a:t>
            </a:r>
            <a:endParaRPr lang="de-DE" dirty="0"/>
          </a:p>
        </p:txBody>
      </p:sp>
      <p:sp>
        <p:nvSpPr>
          <p:cNvPr id="3" name="Content Placeholder 2"/>
          <p:cNvSpPr>
            <a:spLocks noGrp="1"/>
          </p:cNvSpPr>
          <p:nvPr>
            <p:ph idx="1"/>
          </p:nvPr>
        </p:nvSpPr>
        <p:spPr/>
        <p:txBody>
          <a:bodyPr>
            <a:normAutofit fontScale="92500" lnSpcReduction="10000"/>
          </a:bodyPr>
          <a:lstStyle/>
          <a:p>
            <a:r>
              <a:rPr lang="en-US" dirty="0" err="1" smtClean="0"/>
              <a:t>Wiklund</a:t>
            </a:r>
            <a:r>
              <a:rPr lang="en-US" dirty="0" smtClean="0"/>
              <a:t> and Shepherd (2003 JMS):</a:t>
            </a:r>
          </a:p>
          <a:p>
            <a:pPr lvl="1"/>
            <a:r>
              <a:rPr lang="en-US" dirty="0" smtClean="0"/>
              <a:t>Growth ambitions positively associated with growth</a:t>
            </a:r>
          </a:p>
          <a:p>
            <a:pPr lvl="1"/>
            <a:r>
              <a:rPr lang="en-US" dirty="0" smtClean="0"/>
              <a:t>The effect is magnified when interacted with education and business experience</a:t>
            </a:r>
          </a:p>
          <a:p>
            <a:r>
              <a:rPr lang="en-US" dirty="0" smtClean="0"/>
              <a:t>Growth ambitions have a positive impact on growth, and growth encourages growth ambition: feedback effects</a:t>
            </a:r>
            <a:r>
              <a:rPr lang="en-US" dirty="0" smtClean="0">
                <a:solidFill>
                  <a:schemeClr val="bg1">
                    <a:lumMod val="65000"/>
                  </a:schemeClr>
                </a:solidFill>
              </a:rPr>
              <a:t> </a:t>
            </a:r>
            <a:r>
              <a:rPr lang="en-US" sz="1400" dirty="0" smtClean="0">
                <a:solidFill>
                  <a:schemeClr val="bg1">
                    <a:lumMod val="65000"/>
                  </a:schemeClr>
                </a:solidFill>
              </a:rPr>
              <a:t>(Delmar and </a:t>
            </a:r>
            <a:r>
              <a:rPr lang="en-US" sz="1400" dirty="0" err="1" smtClean="0">
                <a:solidFill>
                  <a:schemeClr val="bg1">
                    <a:lumMod val="65000"/>
                  </a:schemeClr>
                </a:solidFill>
              </a:rPr>
              <a:t>Wiklund</a:t>
            </a:r>
            <a:r>
              <a:rPr lang="en-US" sz="1400" dirty="0" smtClean="0">
                <a:solidFill>
                  <a:schemeClr val="bg1">
                    <a:lumMod val="65000"/>
                  </a:schemeClr>
                </a:solidFill>
              </a:rPr>
              <a:t> 2008 ET&amp;P)</a:t>
            </a:r>
          </a:p>
          <a:p>
            <a:r>
              <a:rPr lang="en-US" dirty="0" err="1" smtClean="0"/>
              <a:t>Stam</a:t>
            </a:r>
            <a:r>
              <a:rPr lang="en-US" dirty="0" smtClean="0"/>
              <a:t> and </a:t>
            </a:r>
            <a:r>
              <a:rPr lang="en-US" dirty="0" err="1" smtClean="0"/>
              <a:t>Wennberg</a:t>
            </a:r>
            <a:r>
              <a:rPr lang="en-US" dirty="0" smtClean="0"/>
              <a:t> (2009 SBE): growth ambition important for low-tech firms but not for the full sample</a:t>
            </a:r>
            <a:endParaRPr lang="de-D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Threshold effects</a:t>
            </a:r>
            <a:endParaRPr lang="de-DE" dirty="0"/>
          </a:p>
        </p:txBody>
      </p:sp>
      <p:sp>
        <p:nvSpPr>
          <p:cNvPr id="3" name="Content Placeholder 2"/>
          <p:cNvSpPr>
            <a:spLocks noGrp="1"/>
          </p:cNvSpPr>
          <p:nvPr>
            <p:ph idx="1"/>
          </p:nvPr>
        </p:nvSpPr>
        <p:spPr/>
        <p:txBody>
          <a:bodyPr/>
          <a:lstStyle/>
          <a:p>
            <a:r>
              <a:rPr lang="en-US" dirty="0" smtClean="0"/>
              <a:t>Large firms try to avoid antitrust attention?</a:t>
            </a:r>
          </a:p>
          <a:p>
            <a:r>
              <a:rPr lang="en-US" dirty="0" smtClean="0"/>
              <a:t>Increase in firing costs at around 8-15 employees in many countries </a:t>
            </a:r>
          </a:p>
          <a:p>
            <a:pPr lvl="1"/>
            <a:r>
              <a:rPr lang="en-US" dirty="0" smtClean="0"/>
              <a:t>15 in Italy </a:t>
            </a:r>
            <a:r>
              <a:rPr lang="en-US" sz="2000" dirty="0" smtClean="0">
                <a:solidFill>
                  <a:schemeClr val="bg1">
                    <a:lumMod val="65000"/>
                  </a:schemeClr>
                </a:solidFill>
              </a:rPr>
              <a:t>(</a:t>
            </a:r>
            <a:r>
              <a:rPr lang="en-US" sz="2000" dirty="0" err="1" smtClean="0">
                <a:solidFill>
                  <a:schemeClr val="bg1">
                    <a:lumMod val="65000"/>
                  </a:schemeClr>
                </a:solidFill>
              </a:rPr>
              <a:t>Schivardi</a:t>
            </a:r>
            <a:r>
              <a:rPr lang="en-US" sz="2000" dirty="0" smtClean="0">
                <a:solidFill>
                  <a:schemeClr val="bg1">
                    <a:lumMod val="65000"/>
                  </a:schemeClr>
                </a:solidFill>
              </a:rPr>
              <a:t> and </a:t>
            </a:r>
            <a:r>
              <a:rPr lang="en-US" sz="2000" dirty="0" err="1" smtClean="0">
                <a:solidFill>
                  <a:schemeClr val="bg1">
                    <a:lumMod val="65000"/>
                  </a:schemeClr>
                </a:solidFill>
              </a:rPr>
              <a:t>Torrini</a:t>
            </a:r>
            <a:r>
              <a:rPr lang="en-US" sz="2000" dirty="0" smtClean="0">
                <a:solidFill>
                  <a:schemeClr val="bg1">
                    <a:lumMod val="65000"/>
                  </a:schemeClr>
                </a:solidFill>
              </a:rPr>
              <a:t> 2008)</a:t>
            </a:r>
          </a:p>
          <a:p>
            <a:pPr lvl="1"/>
            <a:r>
              <a:rPr lang="en-US" dirty="0" smtClean="0"/>
              <a:t>Effects on firm growth not too large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a:p>
        </p:txBody>
      </p:sp>
      <p:pic>
        <p:nvPicPr>
          <p:cNvPr id="7170" name="Picture 2"/>
          <p:cNvPicPr>
            <a:picLocks noChangeAspect="1" noChangeArrowheads="1"/>
          </p:cNvPicPr>
          <p:nvPr/>
        </p:nvPicPr>
        <p:blipFill>
          <a:blip r:embed="rId2" cstate="print"/>
          <a:srcRect/>
          <a:stretch>
            <a:fillRect/>
          </a:stretch>
        </p:blipFill>
        <p:spPr bwMode="auto">
          <a:xfrm>
            <a:off x="295275" y="28575"/>
            <a:ext cx="8553450" cy="6800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96944" cy="1143000"/>
          </a:xfrm>
        </p:spPr>
        <p:txBody>
          <a:bodyPr>
            <a:normAutofit/>
          </a:bodyPr>
          <a:lstStyle/>
          <a:p>
            <a:r>
              <a:rPr lang="de-DE" dirty="0" smtClean="0"/>
              <a:t>Rivalry and growth: Zero-sum game?</a:t>
            </a:r>
            <a:endParaRPr lang="en-US" dirty="0"/>
          </a:p>
        </p:txBody>
      </p:sp>
      <p:sp>
        <p:nvSpPr>
          <p:cNvPr id="4" name="Content Placeholder 3"/>
          <p:cNvSpPr>
            <a:spLocks noGrp="1"/>
          </p:cNvSpPr>
          <p:nvPr>
            <p:ph idx="1"/>
          </p:nvPr>
        </p:nvSpPr>
        <p:spPr/>
        <p:txBody>
          <a:bodyPr/>
          <a:lstStyle/>
          <a:p>
            <a:r>
              <a:rPr lang="en-US" dirty="0" smtClean="0"/>
              <a:t>“competitors are typically seen as being in an ongoing, zero-sum battle with each other for customers, resources, and other rewards.”</a:t>
            </a:r>
          </a:p>
          <a:p>
            <a:pPr>
              <a:buNone/>
            </a:pPr>
            <a:r>
              <a:rPr lang="en-US" dirty="0" smtClean="0"/>
              <a:t>				</a:t>
            </a:r>
            <a:r>
              <a:rPr lang="en-US" sz="2000" dirty="0" smtClean="0"/>
              <a:t>Crane 2005 p234</a:t>
            </a:r>
            <a:endParaRPr 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Inter-firm ‘spillovers’</a:t>
            </a:r>
            <a:endParaRPr lang="de-DE" dirty="0"/>
          </a:p>
        </p:txBody>
      </p:sp>
      <p:graphicFrame>
        <p:nvGraphicFramePr>
          <p:cNvPr id="4" name="Content Placeholder 3"/>
          <p:cNvGraphicFramePr>
            <a:graphicFrameLocks noGrp="1"/>
          </p:cNvGraphicFramePr>
          <p:nvPr>
            <p:ph idx="1"/>
          </p:nvPr>
        </p:nvGraphicFramePr>
        <p:xfrm>
          <a:off x="1647190" y="1742535"/>
          <a:ext cx="5849620" cy="4241292"/>
        </p:xfrm>
        <a:graphic>
          <a:graphicData uri="http://schemas.openxmlformats.org/drawingml/2006/table">
            <a:tbl>
              <a:tblPr/>
              <a:tblGrid>
                <a:gridCol w="1169670"/>
                <a:gridCol w="1169670"/>
                <a:gridCol w="1169670"/>
                <a:gridCol w="1170305"/>
                <a:gridCol w="1170305"/>
              </a:tblGrid>
              <a:tr h="0">
                <a:tc>
                  <a:txBody>
                    <a:bodyPr/>
                    <a:lstStyle/>
                    <a:p>
                      <a:pPr>
                        <a:lnSpc>
                          <a:spcPct val="115000"/>
                        </a:lnSpc>
                        <a:spcAft>
                          <a:spcPts val="0"/>
                        </a:spcAft>
                      </a:pPr>
                      <a:r>
                        <a:rPr lang="en-US" sz="1100" dirty="0">
                          <a:latin typeface="Calibri"/>
                          <a:ea typeface="ＭＳ 明朝"/>
                          <a:cs typeface="Times New Roman"/>
                        </a:rPr>
                        <a:t>R&amp;D spillovers</a:t>
                      </a:r>
                      <a:endParaRPr lang="de-DE" sz="1100" dirty="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latin typeface="Calibri"/>
                          <a:ea typeface="ＭＳ 明朝"/>
                          <a:cs typeface="Times New Roman"/>
                        </a:rPr>
                        <a:t>+</a:t>
                      </a:r>
                      <a:endParaRPr lang="de-DE" sz="1100" dirty="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Knowledge flows from one firm to another</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Drives costs down (process innovation); increases demand (product innovation)</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Same industry or same region?</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dirty="0">
                          <a:latin typeface="Calibri"/>
                          <a:ea typeface="ＭＳ 明朝"/>
                          <a:cs typeface="Times New Roman"/>
                        </a:rPr>
                        <a:t>Productivity (Red Queen effects)</a:t>
                      </a:r>
                      <a:endParaRPr lang="de-DE" sz="1100" dirty="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Interacting aspiration levels</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Drives costs down</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Same industry (global)</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ＭＳ 明朝"/>
                          <a:cs typeface="Times New Roman"/>
                        </a:rPr>
                        <a:t>Passive sector trends</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Exogenous changes in demand</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Pushes demand up</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Same industry, perhaps same country</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ＭＳ 明朝"/>
                          <a:cs typeface="Times New Roman"/>
                        </a:rPr>
                        <a:t>Active sector trends</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latin typeface="Calibri"/>
                          <a:ea typeface="ＭＳ 明朝"/>
                          <a:cs typeface="Times New Roman"/>
                        </a:rPr>
                        <a:t>Advertising, </a:t>
                      </a:r>
                      <a:endParaRPr lang="de-DE" sz="1100" dirty="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Pushes demand up</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Same industry, perhaps same country</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100">
                          <a:latin typeface="Calibri"/>
                          <a:ea typeface="ＭＳ 明朝"/>
                          <a:cs typeface="Times New Roman"/>
                        </a:rPr>
                        <a:t>Rivalry in markets (Factor market rivalry (e.g. employees, key inputs),Rivalry in end markets (customer bases, market share))</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Competing for limited resources: employees, geographically-limited customer bases, etc</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Calibri"/>
                          <a:ea typeface="ＭＳ 明朝"/>
                          <a:cs typeface="Times New Roman"/>
                        </a:rPr>
                        <a:t>Increases costs (competition for inputs) or decreases demand (competition for sales)</a:t>
                      </a:r>
                      <a:endParaRPr lang="de-DE" sz="110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latin typeface="Calibri"/>
                          <a:ea typeface="ＭＳ 明朝"/>
                          <a:cs typeface="Times New Roman"/>
                        </a:rPr>
                        <a:t>Same country, same region, same industry</a:t>
                      </a:r>
                      <a:endParaRPr lang="de-DE" sz="1100" dirty="0">
                        <a:latin typeface="Calibri"/>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ounded Rectangle 4"/>
          <p:cNvSpPr/>
          <p:nvPr/>
        </p:nvSpPr>
        <p:spPr>
          <a:xfrm>
            <a:off x="2786050" y="1643050"/>
            <a:ext cx="357190" cy="250033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ounded Rectangle 5"/>
          <p:cNvSpPr/>
          <p:nvPr/>
        </p:nvSpPr>
        <p:spPr>
          <a:xfrm>
            <a:off x="2786050" y="4214818"/>
            <a:ext cx="357190" cy="7143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de-DE" dirty="0" smtClean="0"/>
              <a:t>Rivalry: Empirical literature</a:t>
            </a:r>
            <a:endParaRPr lang="en-US" dirty="0"/>
          </a:p>
        </p:txBody>
      </p:sp>
      <p:sp>
        <p:nvSpPr>
          <p:cNvPr id="4" name="Content Placeholder 3"/>
          <p:cNvSpPr>
            <a:spLocks noGrp="1"/>
          </p:cNvSpPr>
          <p:nvPr>
            <p:ph idx="1"/>
          </p:nvPr>
        </p:nvSpPr>
        <p:spPr/>
        <p:txBody>
          <a:bodyPr>
            <a:normAutofit/>
          </a:bodyPr>
          <a:lstStyle/>
          <a:p>
            <a:r>
              <a:rPr lang="en-US" dirty="0" smtClean="0"/>
              <a:t>Competition often measured as a vague, industry-wide force </a:t>
            </a:r>
            <a:r>
              <a:rPr lang="en-US" sz="2000" dirty="0" smtClean="0"/>
              <a:t>(concentration, rents, import penetration)</a:t>
            </a:r>
          </a:p>
          <a:p>
            <a:r>
              <a:rPr lang="en-US" dirty="0" smtClean="0"/>
              <a:t>Questionnaire responses on perceived competition</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de-DE" dirty="0" smtClean="0"/>
              <a:t>Rivalry: Empirical literature</a:t>
            </a:r>
            <a:endParaRPr lang="en-US" dirty="0"/>
          </a:p>
        </p:txBody>
      </p:sp>
      <p:sp>
        <p:nvSpPr>
          <p:cNvPr id="4" name="Content Placeholder 3"/>
          <p:cNvSpPr>
            <a:spLocks noGrp="1"/>
          </p:cNvSpPr>
          <p:nvPr>
            <p:ph idx="1"/>
          </p:nvPr>
        </p:nvSpPr>
        <p:spPr/>
        <p:txBody>
          <a:bodyPr>
            <a:normAutofit fontScale="92500" lnSpcReduction="20000"/>
          </a:bodyPr>
          <a:lstStyle/>
          <a:p>
            <a:r>
              <a:rPr lang="nb-NO" dirty="0" smtClean="0"/>
              <a:t>Storey (1994, pp. 144, 152): </a:t>
            </a:r>
            <a:r>
              <a:rPr lang="en-US" dirty="0" smtClean="0"/>
              <a:t>a survey of 4 empirical papers </a:t>
            </a:r>
          </a:p>
          <a:p>
            <a:pPr lvl="1"/>
            <a:r>
              <a:rPr lang="en-US" dirty="0" smtClean="0"/>
              <a:t>none of these four papers can find any statistically significant impact of competition on firm growth.</a:t>
            </a:r>
          </a:p>
          <a:p>
            <a:endParaRPr lang="en-US" dirty="0" smtClean="0"/>
          </a:p>
          <a:p>
            <a:r>
              <a:rPr lang="de-DE" dirty="0" smtClean="0"/>
              <a:t>Geroski and </a:t>
            </a:r>
            <a:r>
              <a:rPr lang="en-US" dirty="0" err="1" smtClean="0"/>
              <a:t>Gugler</a:t>
            </a:r>
            <a:r>
              <a:rPr lang="en-US" dirty="0" smtClean="0"/>
              <a:t> (2004) – growth of rival firms</a:t>
            </a:r>
          </a:p>
          <a:p>
            <a:pPr lvl="1"/>
            <a:r>
              <a:rPr lang="en-US" dirty="0" smtClean="0"/>
              <a:t>Database on several thousand of the largest firms in 14 European countries. </a:t>
            </a:r>
          </a:p>
          <a:p>
            <a:pPr lvl="1"/>
            <a:r>
              <a:rPr lang="en-US" dirty="0" smtClean="0"/>
              <a:t>Main regression results: unable to detect any significant effect of rival's growth on firm growth – but a significant negative effect in specific industries </a:t>
            </a:r>
            <a:r>
              <a:rPr lang="en-US" sz="1300" dirty="0" smtClean="0"/>
              <a:t>i.e. differentiated good industries and advertising intensive industries</a:t>
            </a:r>
          </a:p>
          <a:p>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de-DE" dirty="0" smtClean="0"/>
              <a:t>Rivalry: Empirical literature</a:t>
            </a:r>
            <a:endParaRPr lang="en-US" dirty="0"/>
          </a:p>
        </p:txBody>
      </p:sp>
      <p:sp>
        <p:nvSpPr>
          <p:cNvPr id="4" name="Content Placeholder 3"/>
          <p:cNvSpPr>
            <a:spLocks noGrp="1"/>
          </p:cNvSpPr>
          <p:nvPr>
            <p:ph idx="1"/>
          </p:nvPr>
        </p:nvSpPr>
        <p:spPr/>
        <p:txBody>
          <a:bodyPr>
            <a:normAutofit/>
          </a:bodyPr>
          <a:lstStyle/>
          <a:p>
            <a:r>
              <a:rPr lang="en-US" dirty="0" smtClean="0"/>
              <a:t>Significant competition in specific </a:t>
            </a:r>
            <a:r>
              <a:rPr lang="en-US" u="sng" dirty="0" smtClean="0"/>
              <a:t>narrowly-defined industries</a:t>
            </a:r>
            <a:r>
              <a:rPr lang="en-US" dirty="0" smtClean="0"/>
              <a:t>:</a:t>
            </a:r>
          </a:p>
          <a:p>
            <a:pPr lvl="1"/>
            <a:r>
              <a:rPr lang="en-US" dirty="0" smtClean="0"/>
              <a:t>Airlines </a:t>
            </a:r>
            <a:r>
              <a:rPr lang="en-US" sz="1400" dirty="0" smtClean="0"/>
              <a:t>(</a:t>
            </a:r>
            <a:r>
              <a:rPr lang="en-US" sz="1400" dirty="0" err="1" smtClean="0"/>
              <a:t>Goolsbee</a:t>
            </a:r>
            <a:r>
              <a:rPr lang="en-US" sz="1400" dirty="0" smtClean="0"/>
              <a:t> and </a:t>
            </a:r>
            <a:r>
              <a:rPr lang="en-US" sz="1400" dirty="0" err="1" smtClean="0"/>
              <a:t>Syverson</a:t>
            </a:r>
            <a:r>
              <a:rPr lang="en-US" sz="1400" dirty="0" smtClean="0"/>
              <a:t> 2008)</a:t>
            </a:r>
          </a:p>
          <a:p>
            <a:pPr lvl="1"/>
            <a:r>
              <a:rPr lang="en-US" dirty="0" smtClean="0"/>
              <a:t>Expiring patents and </a:t>
            </a:r>
            <a:r>
              <a:rPr lang="en-US" dirty="0" err="1" smtClean="0"/>
              <a:t>pharma</a:t>
            </a:r>
            <a:r>
              <a:rPr lang="en-US" dirty="0" smtClean="0"/>
              <a:t> firms </a:t>
            </a:r>
            <a:r>
              <a:rPr lang="en-US" sz="1200" dirty="0" smtClean="0"/>
              <a:t>(Bergman and </a:t>
            </a:r>
            <a:r>
              <a:rPr lang="en-US" sz="1200" dirty="0" err="1" smtClean="0"/>
              <a:t>Rudholm</a:t>
            </a:r>
            <a:r>
              <a:rPr lang="en-US" sz="1200" dirty="0" smtClean="0"/>
              <a:t> 2003)</a:t>
            </a:r>
          </a:p>
          <a:p>
            <a:pPr lvl="1"/>
            <a:r>
              <a:rPr lang="en-US" dirty="0" smtClean="0"/>
              <a:t>Other cases: </a:t>
            </a:r>
            <a:r>
              <a:rPr lang="en-US" dirty="0" err="1" smtClean="0"/>
              <a:t>dutch</a:t>
            </a:r>
            <a:r>
              <a:rPr lang="en-US" dirty="0" smtClean="0"/>
              <a:t> daily newspapers, competing supermarkets in specific cities, chocolate &amp; praline markets, hamburger restaurants in shopping malls, NJ school bus route auctions…</a:t>
            </a:r>
          </a:p>
          <a:p>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de-DE" dirty="0" smtClean="0"/>
              <a:t>Rivalry: Empirical literature</a:t>
            </a:r>
            <a:endParaRPr lang="en-US" dirty="0"/>
          </a:p>
        </p:txBody>
      </p:sp>
      <p:sp>
        <p:nvSpPr>
          <p:cNvPr id="4" name="Content Placeholder 3"/>
          <p:cNvSpPr>
            <a:spLocks noGrp="1"/>
          </p:cNvSpPr>
          <p:nvPr>
            <p:ph idx="1"/>
          </p:nvPr>
        </p:nvSpPr>
        <p:spPr/>
        <p:txBody>
          <a:bodyPr>
            <a:normAutofit/>
          </a:bodyPr>
          <a:lstStyle/>
          <a:p>
            <a:r>
              <a:rPr lang="en-US" dirty="0" smtClean="0"/>
              <a:t>Questionnaire evidence:</a:t>
            </a:r>
          </a:p>
          <a:p>
            <a:pPr lvl="1"/>
            <a:r>
              <a:rPr lang="en-US" dirty="0" smtClean="0"/>
              <a:t>Hay and </a:t>
            </a:r>
            <a:r>
              <a:rPr lang="en-US" dirty="0" err="1" smtClean="0"/>
              <a:t>Kamshad</a:t>
            </a:r>
            <a:r>
              <a:rPr lang="en-US" dirty="0" smtClean="0"/>
              <a:t> 1994: </a:t>
            </a:r>
            <a:r>
              <a:rPr lang="de-DE" dirty="0" smtClean="0"/>
              <a:t>intensity of </a:t>
            </a:r>
            <a:r>
              <a:rPr lang="en-US" dirty="0" smtClean="0"/>
              <a:t>competition is ranked as the most important constraint, by far, to the growth of small and medium sized firms in the UK</a:t>
            </a:r>
          </a:p>
          <a:p>
            <a:pPr lvl="1"/>
            <a:r>
              <a:rPr lang="en-US" dirty="0" smtClean="0"/>
              <a:t>Robson and </a:t>
            </a:r>
            <a:r>
              <a:rPr lang="en-US" dirty="0" err="1" smtClean="0"/>
              <a:t>Obeng</a:t>
            </a:r>
            <a:r>
              <a:rPr lang="en-US" dirty="0" smtClean="0"/>
              <a:t> (2008) report that 49.3% of entrepreneurs report “too many competing firms” as an important, or crucial limitation to these firms in achieving their objectives</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Evolution of the FSD: </a:t>
            </a:r>
            <a:r>
              <a:rPr lang="en-US" sz="2200" dirty="0" smtClean="0"/>
              <a:t>Cabral and Mata 2003 AER</a:t>
            </a:r>
            <a:endParaRPr lang="de-DE" sz="2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85852" y="1600200"/>
            <a:ext cx="6572296"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685800" y="914400"/>
            <a:ext cx="7772400" cy="2230438"/>
          </a:xfrm>
        </p:spPr>
        <p:txBody>
          <a:bodyPr/>
          <a:lstStyle/>
          <a:p>
            <a:endParaRPr lang="de-DE" dirty="0" smtClean="0"/>
          </a:p>
        </p:txBody>
      </p:sp>
      <p:sp>
        <p:nvSpPr>
          <p:cNvPr id="56323" name="Content Placeholder 4"/>
          <p:cNvSpPr>
            <a:spLocks noGrp="1"/>
          </p:cNvSpPr>
          <p:nvPr>
            <p:ph idx="1"/>
          </p:nvPr>
        </p:nvSpPr>
        <p:spPr>
          <a:xfrm>
            <a:off x="0" y="3144838"/>
            <a:ext cx="5843588" cy="3100387"/>
          </a:xfrm>
        </p:spPr>
        <p:txBody>
          <a:bodyPr>
            <a:normAutofit lnSpcReduction="10000"/>
          </a:bodyPr>
          <a:lstStyle/>
          <a:p>
            <a:pPr>
              <a:buFontTx/>
              <a:buNone/>
            </a:pPr>
            <a:r>
              <a:rPr lang="en-US" sz="1600" dirty="0" smtClean="0">
                <a:solidFill>
                  <a:schemeClr val="tx1"/>
                </a:solidFill>
              </a:rPr>
              <a:t>	</a:t>
            </a:r>
            <a:r>
              <a:rPr lang="en-US" sz="2000" dirty="0" smtClean="0">
                <a:solidFill>
                  <a:schemeClr val="tx1"/>
                </a:solidFill>
              </a:rPr>
              <a:t>“</a:t>
            </a:r>
            <a:r>
              <a:rPr lang="en-US" sz="2000" dirty="0" smtClean="0">
                <a:solidFill>
                  <a:srgbClr val="FF0000"/>
                </a:solidFill>
              </a:rPr>
              <a:t>The businessman feels himself to be in a competitive situation even if he is alone in his field </a:t>
            </a:r>
            <a:r>
              <a:rPr lang="en-US" sz="2000" dirty="0" smtClean="0">
                <a:solidFill>
                  <a:schemeClr val="tx1"/>
                </a:solidFill>
              </a:rPr>
              <a:t>or if, though not alone, he holds a position such that investigating government experts fail to see any effective competition between him and any other firms in the same or a neighboring field and in consequence conclude that </a:t>
            </a:r>
            <a:r>
              <a:rPr lang="en-US" sz="2000" dirty="0" smtClean="0">
                <a:solidFill>
                  <a:srgbClr val="FF0000"/>
                </a:solidFill>
              </a:rPr>
              <a:t>his talk, under examination, about his competitive sorrows is all make-believe.</a:t>
            </a:r>
            <a:r>
              <a:rPr lang="en-US" sz="2000" dirty="0" smtClean="0">
                <a:solidFill>
                  <a:schemeClr val="tx1"/>
                </a:solidFill>
              </a:rPr>
              <a:t>”</a:t>
            </a:r>
          </a:p>
          <a:p>
            <a:pPr>
              <a:buFontTx/>
              <a:buNone/>
            </a:pPr>
            <a:r>
              <a:rPr lang="de-DE" sz="2000" dirty="0" smtClean="0">
                <a:solidFill>
                  <a:schemeClr val="tx1"/>
                </a:solidFill>
              </a:rPr>
              <a:t>	(Schumpeter, 1950)</a:t>
            </a:r>
            <a:endParaRPr lang="en-US" sz="2000" dirty="0" smtClean="0">
              <a:solidFill>
                <a:schemeClr val="tx1"/>
              </a:solidFill>
            </a:endParaRPr>
          </a:p>
          <a:p>
            <a:pPr>
              <a:buFontTx/>
              <a:buNone/>
            </a:pPr>
            <a:endParaRPr lang="en-US" sz="2000" dirty="0" smtClean="0">
              <a:solidFill>
                <a:schemeClr val="tx1"/>
              </a:solidFill>
            </a:endParaRPr>
          </a:p>
        </p:txBody>
      </p:sp>
      <p:sp>
        <p:nvSpPr>
          <p:cNvPr id="3" name="Slide Number Placeholder 2"/>
          <p:cNvSpPr>
            <a:spLocks noGrp="1"/>
          </p:cNvSpPr>
          <p:nvPr>
            <p:ph type="sldNum" sz="quarter" idx="10"/>
          </p:nvPr>
        </p:nvSpPr>
        <p:spPr/>
        <p:txBody>
          <a:bodyPr/>
          <a:lstStyle/>
          <a:p>
            <a:fld id="{1074EC17-2BBB-43A3-BA82-3C748E7A4BF4}" type="slidenum">
              <a:rPr lang="en-US"/>
              <a:pPr/>
              <a:t>50</a:t>
            </a:fld>
            <a:endParaRPr lang="en-US" sz="1400">
              <a:latin typeface="Times New Roman" charset="0"/>
            </a:endParaRPr>
          </a:p>
        </p:txBody>
      </p:sp>
      <p:pic>
        <p:nvPicPr>
          <p:cNvPr id="56325" name="Picture 2"/>
          <p:cNvPicPr>
            <a:picLocks noChangeAspect="1" noChangeArrowheads="1"/>
          </p:cNvPicPr>
          <p:nvPr/>
        </p:nvPicPr>
        <p:blipFill>
          <a:blip r:embed="rId2" cstate="print"/>
          <a:srcRect/>
          <a:stretch>
            <a:fillRect/>
          </a:stretch>
        </p:blipFill>
        <p:spPr bwMode="auto">
          <a:xfrm>
            <a:off x="6000760" y="1142984"/>
            <a:ext cx="2905125"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632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563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a:xfrm>
            <a:off x="1033463" y="214291"/>
            <a:ext cx="6629400" cy="1428760"/>
          </a:xfrm>
        </p:spPr>
        <p:txBody>
          <a:bodyPr>
            <a:normAutofit/>
          </a:bodyPr>
          <a:lstStyle/>
          <a:p>
            <a:r>
              <a:rPr lang="en-US" sz="3600" dirty="0" smtClean="0">
                <a:solidFill>
                  <a:schemeClr val="tx1"/>
                </a:solidFill>
              </a:rPr>
              <a:t>“Cut-throat” competition?</a:t>
            </a:r>
            <a:br>
              <a:rPr lang="en-US" sz="3600" dirty="0" smtClean="0">
                <a:solidFill>
                  <a:schemeClr val="tx1"/>
                </a:solidFill>
              </a:rPr>
            </a:br>
            <a:r>
              <a:rPr lang="en-US" sz="3600" dirty="0" smtClean="0">
                <a:solidFill>
                  <a:srgbClr val="FF0000"/>
                </a:solidFill>
              </a:rPr>
              <a:t>Preliminary speculation </a:t>
            </a:r>
          </a:p>
        </p:txBody>
      </p:sp>
      <p:sp>
        <p:nvSpPr>
          <p:cNvPr id="3" name="Slide Number Placeholder 2"/>
          <p:cNvSpPr>
            <a:spLocks noGrp="1"/>
          </p:cNvSpPr>
          <p:nvPr>
            <p:ph type="sldNum" sz="quarter" idx="10"/>
          </p:nvPr>
        </p:nvSpPr>
        <p:spPr/>
        <p:txBody>
          <a:bodyPr/>
          <a:lstStyle/>
          <a:p>
            <a:fld id="{B4F9F08C-5C76-43F7-A8FD-CE03916F8EA8}" type="slidenum">
              <a:rPr lang="en-US"/>
              <a:pPr/>
              <a:t>51</a:t>
            </a:fld>
            <a:endParaRPr lang="en-US" sz="1400">
              <a:latin typeface="Times New Roman" charset="0"/>
            </a:endParaRPr>
          </a:p>
        </p:txBody>
      </p:sp>
      <p:sp>
        <p:nvSpPr>
          <p:cNvPr id="53252" name="Content Placeholder 4"/>
          <p:cNvSpPr>
            <a:spLocks noGrp="1"/>
          </p:cNvSpPr>
          <p:nvPr>
            <p:ph idx="1"/>
          </p:nvPr>
        </p:nvSpPr>
        <p:spPr/>
        <p:txBody>
          <a:bodyPr/>
          <a:lstStyle/>
          <a:p>
            <a:endParaRPr lang="de-DE" dirty="0" smtClean="0"/>
          </a:p>
        </p:txBody>
      </p:sp>
      <p:pic>
        <p:nvPicPr>
          <p:cNvPr id="53253" name="Picture 2"/>
          <p:cNvPicPr>
            <a:picLocks noChangeAspect="1" noChangeArrowheads="1"/>
          </p:cNvPicPr>
          <p:nvPr/>
        </p:nvPicPr>
        <p:blipFill>
          <a:blip r:embed="rId2" cstate="print"/>
          <a:srcRect/>
          <a:stretch>
            <a:fillRect/>
          </a:stretch>
        </p:blipFill>
        <p:spPr bwMode="auto">
          <a:xfrm>
            <a:off x="0" y="1571613"/>
            <a:ext cx="8723313" cy="4600588"/>
          </a:xfrm>
          <a:prstGeom prst="rect">
            <a:avLst/>
          </a:prstGeom>
          <a:noFill/>
          <a:ln w="9525">
            <a:noFill/>
            <a:miter lim="800000"/>
            <a:headEnd/>
            <a:tailEnd/>
          </a:ln>
        </p:spPr>
      </p:pic>
      <p:sp>
        <p:nvSpPr>
          <p:cNvPr id="53254" name="Rectangle 5"/>
          <p:cNvSpPr>
            <a:spLocks noChangeArrowheads="1"/>
          </p:cNvSpPr>
          <p:nvPr/>
        </p:nvSpPr>
        <p:spPr bwMode="auto">
          <a:xfrm>
            <a:off x="0" y="6464300"/>
            <a:ext cx="7451725" cy="215900"/>
          </a:xfrm>
          <a:prstGeom prst="rect">
            <a:avLst/>
          </a:prstGeom>
          <a:noFill/>
          <a:ln w="9525">
            <a:noFill/>
            <a:miter lim="800000"/>
            <a:headEnd/>
            <a:tailEnd/>
          </a:ln>
        </p:spPr>
        <p:txBody>
          <a:bodyPr>
            <a:spAutoFit/>
          </a:bodyPr>
          <a:lstStyle/>
          <a:p>
            <a:r>
              <a:rPr lang="en-US" sz="800"/>
              <a:t>http://finance.yahoo.com/echarts?s=PEP#chart2:symbol=pep;range=my;compare=ko;indicator=volume;charttype=line;crosshair=on;ohlcvalues=0;logscale=on;source=undefined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57364"/>
          </a:xfrm>
        </p:spPr>
        <p:txBody>
          <a:bodyPr>
            <a:normAutofit/>
          </a:bodyPr>
          <a:lstStyle/>
          <a:p>
            <a:r>
              <a:rPr lang="en-US" sz="2400" dirty="0" smtClean="0"/>
              <a:t>“Cut-throat” competition?</a:t>
            </a:r>
            <a:br>
              <a:rPr lang="en-US" sz="2400" dirty="0" smtClean="0"/>
            </a:br>
            <a:r>
              <a:rPr lang="en-US" sz="2400" dirty="0" smtClean="0">
                <a:solidFill>
                  <a:srgbClr val="FF0000"/>
                </a:solidFill>
              </a:rPr>
              <a:t>Preliminary speculation </a:t>
            </a:r>
            <a:br>
              <a:rPr lang="en-US" sz="2400" dirty="0" smtClean="0">
                <a:solidFill>
                  <a:srgbClr val="FF0000"/>
                </a:solidFill>
              </a:rPr>
            </a:br>
            <a:endParaRPr lang="en-US" sz="24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2071679"/>
            <a:ext cx="9144000" cy="4786322"/>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l="45178" t="13008" r="45963" b="81086"/>
          <a:stretch>
            <a:fillRect/>
          </a:stretch>
        </p:blipFill>
        <p:spPr bwMode="auto">
          <a:xfrm>
            <a:off x="4929190" y="2143116"/>
            <a:ext cx="1080120" cy="576064"/>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2500" t="30067" r="77168" b="56644"/>
          <a:stretch>
            <a:fillRect/>
          </a:stretch>
        </p:blipFill>
        <p:spPr bwMode="auto">
          <a:xfrm>
            <a:off x="6768752" y="3875718"/>
            <a:ext cx="979714" cy="1008112"/>
          </a:xfrm>
          <a:prstGeom prst="rect">
            <a:avLst/>
          </a:prstGeom>
          <a:noFill/>
          <a:ln w="9525">
            <a:noFill/>
            <a:miter lim="800000"/>
            <a:headEnd/>
            <a:tailEnd/>
          </a:ln>
        </p:spPr>
      </p:pic>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lgn="ctr">
              <a:spcBef>
                <a:spcPct val="0"/>
              </a:spcBef>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7753350" y="5532438"/>
            <a:ext cx="1390650" cy="427037"/>
          </a:xfrm>
        </p:spPr>
        <p:txBody>
          <a:bodyPr>
            <a:normAutofit fontScale="90000"/>
          </a:bodyPr>
          <a:lstStyle/>
          <a:p>
            <a:r>
              <a:rPr lang="de-DE" sz="1800" smtClean="0">
                <a:solidFill>
                  <a:srgbClr val="FF0000"/>
                </a:solidFill>
              </a:rPr>
              <a:t>Sutton (2007) AER</a:t>
            </a:r>
            <a:endParaRPr lang="en-US" sz="1800" smtClean="0">
              <a:solidFill>
                <a:srgbClr val="FF0000"/>
              </a:solidFill>
            </a:endParaRPr>
          </a:p>
        </p:txBody>
      </p:sp>
      <p:sp>
        <p:nvSpPr>
          <p:cNvPr id="52227" name="Slide Number Placeholder 2"/>
          <p:cNvSpPr>
            <a:spLocks noGrp="1"/>
          </p:cNvSpPr>
          <p:nvPr>
            <p:ph type="sldNum" sz="quarter" idx="10"/>
          </p:nvPr>
        </p:nvSpPr>
        <p:spPr>
          <a:noFill/>
        </p:spPr>
        <p:txBody>
          <a:bodyPr/>
          <a:lstStyle/>
          <a:p>
            <a:fld id="{34EE98F3-ED96-4F96-8ABF-8C3FF3FB790A}" type="slidenum">
              <a:rPr lang="en-US"/>
              <a:pPr/>
              <a:t>53</a:t>
            </a:fld>
            <a:endParaRPr lang="en-US" sz="1400">
              <a:latin typeface="Times New Roman" charset="0"/>
            </a:endParaRPr>
          </a:p>
        </p:txBody>
      </p:sp>
      <p:pic>
        <p:nvPicPr>
          <p:cNvPr id="52228" name="Picture 2"/>
          <p:cNvPicPr>
            <a:picLocks noGrp="1" noChangeAspect="1" noChangeArrowheads="1"/>
          </p:cNvPicPr>
          <p:nvPr>
            <p:ph idx="1"/>
          </p:nvPr>
        </p:nvPicPr>
        <p:blipFill>
          <a:blip r:embed="rId2" cstate="print"/>
          <a:srcRect/>
          <a:stretch>
            <a:fillRect/>
          </a:stretch>
        </p:blipFill>
        <p:spPr>
          <a:xfrm>
            <a:off x="1123950" y="0"/>
            <a:ext cx="6740525" cy="6858000"/>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Ideally, who should grow? </a:t>
            </a:r>
            <a:br>
              <a:rPr lang="en-US" dirty="0" smtClean="0"/>
            </a:br>
            <a:r>
              <a:rPr lang="en-US" sz="1300" dirty="0" smtClean="0">
                <a:solidFill>
                  <a:schemeClr val="bg1">
                    <a:lumMod val="65000"/>
                  </a:schemeClr>
                </a:solidFill>
              </a:rPr>
              <a:t>(</a:t>
            </a:r>
            <a:r>
              <a:rPr lang="en-US" sz="1300" dirty="0" err="1" smtClean="0">
                <a:solidFill>
                  <a:schemeClr val="bg1">
                    <a:lumMod val="65000"/>
                  </a:schemeClr>
                </a:solidFill>
              </a:rPr>
              <a:t>cf</a:t>
            </a:r>
            <a:r>
              <a:rPr lang="en-US" sz="1300" dirty="0" smtClean="0">
                <a:solidFill>
                  <a:schemeClr val="bg1">
                    <a:lumMod val="65000"/>
                  </a:schemeClr>
                </a:solidFill>
              </a:rPr>
              <a:t> Productivity distribution: Okubo-</a:t>
            </a:r>
            <a:r>
              <a:rPr lang="en-US" sz="1300" dirty="0" err="1" smtClean="0">
                <a:solidFill>
                  <a:schemeClr val="bg1">
                    <a:lumMod val="65000"/>
                  </a:schemeClr>
                </a:solidFill>
              </a:rPr>
              <a:t>Tomiura</a:t>
            </a:r>
            <a:r>
              <a:rPr lang="en-US" sz="1300" dirty="0" smtClean="0">
                <a:solidFill>
                  <a:schemeClr val="bg1">
                    <a:lumMod val="65000"/>
                  </a:schemeClr>
                </a:solidFill>
              </a:rPr>
              <a:t> 2010 WP)</a:t>
            </a:r>
            <a:endParaRPr lang="de-DE" sz="1300" dirty="0">
              <a:solidFill>
                <a:schemeClr val="bg1">
                  <a:lumMod val="65000"/>
                </a:schemeClr>
              </a:solidFill>
            </a:endParaRPr>
          </a:p>
        </p:txBody>
      </p:sp>
      <p:pic>
        <p:nvPicPr>
          <p:cNvPr id="8194" name="Picture 2"/>
          <p:cNvPicPr>
            <a:picLocks noChangeAspect="1" noChangeArrowheads="1"/>
          </p:cNvPicPr>
          <p:nvPr/>
        </p:nvPicPr>
        <p:blipFill>
          <a:blip r:embed="rId2" cstate="print"/>
          <a:srcRect/>
          <a:stretch>
            <a:fillRect/>
          </a:stretch>
        </p:blipFill>
        <p:spPr bwMode="auto">
          <a:xfrm>
            <a:off x="285720" y="2857496"/>
            <a:ext cx="8715436" cy="3895725"/>
          </a:xfrm>
          <a:prstGeom prst="rect">
            <a:avLst/>
          </a:prstGeom>
          <a:noFill/>
          <a:ln w="9525">
            <a:noFill/>
            <a:miter lim="800000"/>
            <a:headEnd/>
            <a:tailEnd/>
          </a:ln>
          <a:effectLst/>
        </p:spPr>
      </p:pic>
      <p:sp>
        <p:nvSpPr>
          <p:cNvPr id="6" name="Left Brace 5"/>
          <p:cNvSpPr/>
          <p:nvPr/>
        </p:nvSpPr>
        <p:spPr>
          <a:xfrm rot="5400000">
            <a:off x="6107917" y="1964521"/>
            <a:ext cx="714380" cy="1357322"/>
          </a:xfrm>
          <a:prstGeom prst="leftBrace">
            <a:avLst/>
          </a:prstGeom>
          <a:ln w="508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TextBox 6"/>
          <p:cNvSpPr txBox="1"/>
          <p:nvPr/>
        </p:nvSpPr>
        <p:spPr>
          <a:xfrm>
            <a:off x="5786446" y="1571612"/>
            <a:ext cx="1928826" cy="646331"/>
          </a:xfrm>
          <a:prstGeom prst="rect">
            <a:avLst/>
          </a:prstGeom>
          <a:noFill/>
        </p:spPr>
        <p:txBody>
          <a:bodyPr wrap="square" rtlCol="0">
            <a:spAutoFit/>
          </a:bodyPr>
          <a:lstStyle/>
          <a:p>
            <a:r>
              <a:rPr lang="en-US" dirty="0" smtClean="0"/>
              <a:t>Productive firms ‘deserve’ to grow</a:t>
            </a:r>
            <a:endParaRPr lang="de-DE" dirty="0"/>
          </a:p>
        </p:txBody>
      </p:sp>
      <p:sp>
        <p:nvSpPr>
          <p:cNvPr id="8" name="Left Brace 7"/>
          <p:cNvSpPr/>
          <p:nvPr/>
        </p:nvSpPr>
        <p:spPr>
          <a:xfrm rot="5400000">
            <a:off x="4179091" y="2678901"/>
            <a:ext cx="714380" cy="1357322"/>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Box 8"/>
          <p:cNvSpPr txBox="1"/>
          <p:nvPr/>
        </p:nvSpPr>
        <p:spPr>
          <a:xfrm>
            <a:off x="3000364" y="1928802"/>
            <a:ext cx="2214578" cy="923330"/>
          </a:xfrm>
          <a:prstGeom prst="rect">
            <a:avLst/>
          </a:prstGeom>
          <a:noFill/>
        </p:spPr>
        <p:txBody>
          <a:bodyPr wrap="square" rtlCol="0">
            <a:spAutoFit/>
          </a:bodyPr>
          <a:lstStyle/>
          <a:p>
            <a:r>
              <a:rPr lang="en-US" dirty="0" smtClean="0"/>
              <a:t>Inefficient firms should first try to improve productivity</a:t>
            </a:r>
            <a:endParaRPr lang="de-DE" dirty="0"/>
          </a:p>
        </p:txBody>
      </p:sp>
      <p:cxnSp>
        <p:nvCxnSpPr>
          <p:cNvPr id="10" name="Straight Arrow Connector 9"/>
          <p:cNvCxnSpPr/>
          <p:nvPr/>
        </p:nvCxnSpPr>
        <p:spPr>
          <a:xfrm>
            <a:off x="4500562" y="4857760"/>
            <a:ext cx="1000132" cy="158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5393537" y="3750471"/>
            <a:ext cx="1571636" cy="642942"/>
          </a:xfrm>
          <a:prstGeom prst="straightConnector1">
            <a:avLst/>
          </a:prstGeom>
          <a:ln w="1016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Ideally, who should grow?</a:t>
            </a:r>
            <a:endParaRPr lang="de-DE" dirty="0"/>
          </a:p>
        </p:txBody>
      </p:sp>
      <p:sp>
        <p:nvSpPr>
          <p:cNvPr id="3" name="Content Placeholder 2"/>
          <p:cNvSpPr>
            <a:spLocks noGrp="1"/>
          </p:cNvSpPr>
          <p:nvPr>
            <p:ph idx="1"/>
          </p:nvPr>
        </p:nvSpPr>
        <p:spPr/>
        <p:txBody>
          <a:bodyPr>
            <a:normAutofit/>
          </a:bodyPr>
          <a:lstStyle/>
          <a:p>
            <a:r>
              <a:rPr lang="en-US" dirty="0" smtClean="0"/>
              <a:t>High productivity firms should be encouraged to grow</a:t>
            </a:r>
          </a:p>
          <a:p>
            <a:r>
              <a:rPr lang="en-US" dirty="0" smtClean="0"/>
              <a:t>Low productivity firms should first improve productivity before trying to grow</a:t>
            </a:r>
          </a:p>
          <a:p>
            <a:pPr lvl="1"/>
            <a:r>
              <a:rPr lang="en-US" dirty="0" smtClean="0"/>
              <a:t>Economic growth requires BOTH firm growth (job creation) and productivity growth (wealth creation)</a:t>
            </a:r>
            <a:endParaRPr lang="de-D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7507288-9897-4645-AC87-617E1B39DCFD}" type="slidenum">
              <a:rPr lang="en-US"/>
              <a:pPr/>
              <a:t>56</a:t>
            </a:fld>
            <a:endParaRPr lang="en-US" sz="1400">
              <a:latin typeface="Times New Roman" pitchFamily="18" charset="0"/>
            </a:endParaRPr>
          </a:p>
        </p:txBody>
      </p:sp>
      <p:sp>
        <p:nvSpPr>
          <p:cNvPr id="234498" name="Rectangle 2"/>
          <p:cNvSpPr>
            <a:spLocks noGrp="1" noChangeArrowheads="1"/>
          </p:cNvSpPr>
          <p:nvPr>
            <p:ph type="title"/>
          </p:nvPr>
        </p:nvSpPr>
        <p:spPr>
          <a:xfrm>
            <a:off x="323528" y="188640"/>
            <a:ext cx="8170862" cy="989013"/>
          </a:xfrm>
        </p:spPr>
        <p:txBody>
          <a:bodyPr>
            <a:normAutofit/>
          </a:bodyPr>
          <a:lstStyle/>
          <a:p>
            <a:r>
              <a:rPr lang="de-DE" sz="3200" dirty="0"/>
              <a:t>Growth </a:t>
            </a:r>
            <a:r>
              <a:rPr lang="de-DE" sz="3200" dirty="0" smtClean="0"/>
              <a:t>strategies</a:t>
            </a:r>
            <a:endParaRPr lang="en-US" sz="3200" dirty="0"/>
          </a:p>
        </p:txBody>
      </p:sp>
      <p:sp>
        <p:nvSpPr>
          <p:cNvPr id="234499" name="Rectangle 3"/>
          <p:cNvSpPr>
            <a:spLocks noGrp="1" noChangeArrowheads="1"/>
          </p:cNvSpPr>
          <p:nvPr>
            <p:ph type="body" idx="1"/>
          </p:nvPr>
        </p:nvSpPr>
        <p:spPr>
          <a:xfrm>
            <a:off x="1043608" y="1981200"/>
            <a:ext cx="6840760" cy="4544144"/>
          </a:xfrm>
        </p:spPr>
        <p:txBody>
          <a:bodyPr>
            <a:normAutofit fontScale="70000" lnSpcReduction="20000"/>
          </a:bodyPr>
          <a:lstStyle/>
          <a:p>
            <a:r>
              <a:rPr lang="en-US" dirty="0">
                <a:solidFill>
                  <a:schemeClr val="tx1"/>
                </a:solidFill>
              </a:rPr>
              <a:t>Replication – more of the same?</a:t>
            </a:r>
          </a:p>
          <a:p>
            <a:pPr lvl="1"/>
            <a:r>
              <a:rPr lang="en-US" dirty="0">
                <a:solidFill>
                  <a:schemeClr val="tx1"/>
                </a:solidFill>
              </a:rPr>
              <a:t>Replication requires a template </a:t>
            </a:r>
            <a:r>
              <a:rPr lang="en-US" sz="1000" dirty="0">
                <a:solidFill>
                  <a:schemeClr val="tx1"/>
                </a:solidFill>
              </a:rPr>
              <a:t>(Sid Winter)</a:t>
            </a:r>
          </a:p>
          <a:p>
            <a:pPr lvl="1"/>
            <a:r>
              <a:rPr lang="en-US" dirty="0">
                <a:solidFill>
                  <a:schemeClr val="tx1"/>
                </a:solidFill>
              </a:rPr>
              <a:t>Tacit knowledge complicates </a:t>
            </a:r>
            <a:r>
              <a:rPr lang="en-US" dirty="0" smtClean="0">
                <a:solidFill>
                  <a:schemeClr val="tx1"/>
                </a:solidFill>
              </a:rPr>
              <a:t>replication</a:t>
            </a:r>
          </a:p>
          <a:p>
            <a:pPr lvl="2"/>
            <a:r>
              <a:rPr lang="en-US" dirty="0" smtClean="0">
                <a:solidFill>
                  <a:schemeClr val="bg1">
                    <a:lumMod val="65000"/>
                  </a:schemeClr>
                </a:solidFill>
              </a:rPr>
              <a:t>Tacit knowledge </a:t>
            </a:r>
            <a:r>
              <a:rPr lang="en-US" dirty="0" err="1" smtClean="0">
                <a:solidFill>
                  <a:schemeClr val="bg1">
                    <a:lumMod val="65000"/>
                  </a:schemeClr>
                </a:solidFill>
              </a:rPr>
              <a:t>vs</a:t>
            </a:r>
            <a:r>
              <a:rPr lang="en-US" dirty="0" smtClean="0">
                <a:solidFill>
                  <a:schemeClr val="bg1">
                    <a:lumMod val="65000"/>
                  </a:schemeClr>
                </a:solidFill>
              </a:rPr>
              <a:t> explicit, codified knowledge</a:t>
            </a:r>
            <a:endParaRPr lang="en-US" dirty="0">
              <a:solidFill>
                <a:schemeClr val="bg1">
                  <a:lumMod val="65000"/>
                </a:schemeClr>
              </a:solidFill>
            </a:endParaRPr>
          </a:p>
          <a:p>
            <a:pPr lvl="1"/>
            <a:r>
              <a:rPr lang="en-US" dirty="0">
                <a:solidFill>
                  <a:schemeClr val="tx1"/>
                </a:solidFill>
              </a:rPr>
              <a:t>Intel’s ‘copy </a:t>
            </a:r>
            <a:r>
              <a:rPr lang="en-US" u="sng" dirty="0">
                <a:solidFill>
                  <a:schemeClr val="tx1"/>
                </a:solidFill>
              </a:rPr>
              <a:t>EXACTLY!’</a:t>
            </a:r>
            <a:r>
              <a:rPr lang="en-US" dirty="0">
                <a:solidFill>
                  <a:schemeClr val="tx1"/>
                </a:solidFill>
              </a:rPr>
              <a:t> policy </a:t>
            </a:r>
            <a:r>
              <a:rPr lang="en-US" sz="1000" dirty="0">
                <a:solidFill>
                  <a:schemeClr val="tx1"/>
                </a:solidFill>
              </a:rPr>
              <a:t>(MacDonald, 1998, ITR)</a:t>
            </a:r>
          </a:p>
          <a:p>
            <a:endParaRPr lang="de-DE" dirty="0">
              <a:solidFill>
                <a:schemeClr val="tx1"/>
              </a:solidFill>
            </a:endParaRPr>
          </a:p>
          <a:p>
            <a:r>
              <a:rPr lang="de-DE" dirty="0" smtClean="0">
                <a:solidFill>
                  <a:schemeClr val="tx1"/>
                </a:solidFill>
              </a:rPr>
              <a:t>Diversification (related and unrelated) </a:t>
            </a:r>
          </a:p>
          <a:p>
            <a:pPr lvl="1"/>
            <a:r>
              <a:rPr lang="de-DE" dirty="0" smtClean="0">
                <a:solidFill>
                  <a:schemeClr val="tx1"/>
                </a:solidFill>
              </a:rPr>
              <a:t>Synergies </a:t>
            </a:r>
            <a:r>
              <a:rPr lang="de-DE" dirty="0">
                <a:solidFill>
                  <a:schemeClr val="tx1"/>
                </a:solidFill>
              </a:rPr>
              <a:t>of technology or managerial competence</a:t>
            </a:r>
          </a:p>
          <a:p>
            <a:endParaRPr lang="de-DE" dirty="0" smtClean="0"/>
          </a:p>
          <a:p>
            <a:r>
              <a:rPr lang="en-US" dirty="0" smtClean="0"/>
              <a:t>Exporting as the ‘highest synergy move’ </a:t>
            </a:r>
            <a:r>
              <a:rPr lang="en-US" sz="1400" dirty="0" smtClean="0"/>
              <a:t>(</a:t>
            </a:r>
            <a:r>
              <a:rPr lang="en-US" sz="1400" dirty="0" err="1" smtClean="0"/>
              <a:t>Ansoff</a:t>
            </a:r>
            <a:r>
              <a:rPr lang="en-US" sz="1400" dirty="0" smtClean="0"/>
              <a:t> 1987)</a:t>
            </a:r>
          </a:p>
          <a:p>
            <a:endParaRPr lang="de-DE" dirty="0" smtClean="0"/>
          </a:p>
          <a:p>
            <a:r>
              <a:rPr lang="de-DE" dirty="0" smtClean="0"/>
              <a:t>Organic growth vs Acquisitions</a:t>
            </a:r>
          </a:p>
          <a:p>
            <a:r>
              <a:rPr lang="de-DE" dirty="0" smtClean="0"/>
              <a:t>Franchising, alliances (licensing, joint ventures)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06569A4-A128-4A8D-93B2-98ED3FB98E83}" type="slidenum">
              <a:rPr lang="en-US"/>
              <a:pPr/>
              <a:t>57</a:t>
            </a:fld>
            <a:endParaRPr lang="en-US" sz="1400">
              <a:latin typeface="Times New Roman" pitchFamily="18" charset="0"/>
            </a:endParaRPr>
          </a:p>
        </p:txBody>
      </p:sp>
      <p:sp>
        <p:nvSpPr>
          <p:cNvPr id="236546" name="Rectangle 2"/>
          <p:cNvSpPr>
            <a:spLocks noGrp="1" noChangeArrowheads="1"/>
          </p:cNvSpPr>
          <p:nvPr>
            <p:ph type="title"/>
          </p:nvPr>
        </p:nvSpPr>
        <p:spPr/>
        <p:txBody>
          <a:bodyPr/>
          <a:lstStyle/>
          <a:p>
            <a:r>
              <a:rPr lang="de-DE"/>
              <a:t>Stages of growth models</a:t>
            </a:r>
            <a:endParaRPr lang="en-US"/>
          </a:p>
        </p:txBody>
      </p:sp>
      <p:sp>
        <p:nvSpPr>
          <p:cNvPr id="236547" name="Rectangle 3"/>
          <p:cNvSpPr>
            <a:spLocks noGrp="1" noChangeArrowheads="1"/>
          </p:cNvSpPr>
          <p:nvPr>
            <p:ph type="body" idx="1"/>
          </p:nvPr>
        </p:nvSpPr>
        <p:spPr>
          <a:xfrm>
            <a:off x="190500" y="1809750"/>
            <a:ext cx="7872413" cy="4044950"/>
          </a:xfrm>
        </p:spPr>
        <p:txBody>
          <a:bodyPr>
            <a:normAutofit fontScale="92500"/>
          </a:bodyPr>
          <a:lstStyle/>
          <a:p>
            <a:r>
              <a:rPr lang="de-DE" dirty="0">
                <a:solidFill>
                  <a:schemeClr val="tx1"/>
                </a:solidFill>
              </a:rPr>
              <a:t>About 3-6 stages in roughly sequential ordering</a:t>
            </a:r>
          </a:p>
          <a:p>
            <a:r>
              <a:rPr lang="de-DE" dirty="0">
                <a:solidFill>
                  <a:schemeClr val="tx1"/>
                </a:solidFill>
              </a:rPr>
              <a:t>Problems, strategies and priorities </a:t>
            </a:r>
            <a:r>
              <a:rPr lang="de-DE" dirty="0" smtClean="0">
                <a:solidFill>
                  <a:schemeClr val="tx1"/>
                </a:solidFill>
              </a:rPr>
              <a:t>that firms </a:t>
            </a:r>
            <a:r>
              <a:rPr lang="de-DE" dirty="0">
                <a:solidFill>
                  <a:schemeClr val="tx1"/>
                </a:solidFill>
              </a:rPr>
              <a:t>are likely to face</a:t>
            </a:r>
          </a:p>
          <a:p>
            <a:r>
              <a:rPr lang="de-DE" dirty="0">
                <a:solidFill>
                  <a:schemeClr val="tx1"/>
                </a:solidFill>
              </a:rPr>
              <a:t>Resolution of one set of problems brings on a period of steady growth but also new problems</a:t>
            </a:r>
          </a:p>
          <a:p>
            <a:endParaRPr lang="de-DE" dirty="0">
              <a:solidFill>
                <a:schemeClr val="tx1"/>
              </a:solidFill>
            </a:endParaRPr>
          </a:p>
          <a:p>
            <a:r>
              <a:rPr lang="de-DE" dirty="0">
                <a:solidFill>
                  <a:schemeClr val="tx1"/>
                </a:solidFill>
              </a:rPr>
              <a:t>Greiner 1998 HBR…</a:t>
            </a:r>
          </a:p>
          <a:p>
            <a:endParaRPr lang="de-DE"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C053C60-BA97-4F53-9D43-353C39E7444F}" type="slidenum">
              <a:rPr lang="en-US"/>
              <a:pPr/>
              <a:t>58</a:t>
            </a:fld>
            <a:endParaRPr lang="en-US" sz="1400">
              <a:latin typeface="Times New Roman" pitchFamily="18" charset="0"/>
            </a:endParaRPr>
          </a:p>
        </p:txBody>
      </p:sp>
      <p:sp>
        <p:nvSpPr>
          <p:cNvPr id="199682" name="Rectangle 2"/>
          <p:cNvSpPr>
            <a:spLocks noGrp="1" noChangeArrowheads="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2" cstate="print"/>
          <a:srcRect/>
          <a:stretch>
            <a:fillRect/>
          </a:stretch>
        </p:blipFill>
        <p:spPr bwMode="auto">
          <a:xfrm>
            <a:off x="971600" y="60155"/>
            <a:ext cx="7128791" cy="68064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06569A4-A128-4A8D-93B2-98ED3FB98E83}" type="slidenum">
              <a:rPr lang="en-US"/>
              <a:pPr/>
              <a:t>59</a:t>
            </a:fld>
            <a:endParaRPr lang="en-US" sz="1400">
              <a:latin typeface="Times New Roman" pitchFamily="18" charset="0"/>
            </a:endParaRPr>
          </a:p>
        </p:txBody>
      </p:sp>
      <p:sp>
        <p:nvSpPr>
          <p:cNvPr id="236546" name="Rectangle 2"/>
          <p:cNvSpPr>
            <a:spLocks noGrp="1" noChangeArrowheads="1"/>
          </p:cNvSpPr>
          <p:nvPr>
            <p:ph type="title"/>
          </p:nvPr>
        </p:nvSpPr>
        <p:spPr/>
        <p:txBody>
          <a:bodyPr/>
          <a:lstStyle/>
          <a:p>
            <a:r>
              <a:rPr lang="de-DE"/>
              <a:t>Stages of growth models</a:t>
            </a:r>
            <a:endParaRPr lang="en-US"/>
          </a:p>
        </p:txBody>
      </p:sp>
      <p:sp>
        <p:nvSpPr>
          <p:cNvPr id="236547" name="Rectangle 3"/>
          <p:cNvSpPr>
            <a:spLocks noGrp="1" noChangeArrowheads="1"/>
          </p:cNvSpPr>
          <p:nvPr>
            <p:ph type="body" idx="1"/>
          </p:nvPr>
        </p:nvSpPr>
        <p:spPr>
          <a:xfrm>
            <a:off x="190500" y="1809750"/>
            <a:ext cx="7872413" cy="4044950"/>
          </a:xfrm>
        </p:spPr>
        <p:txBody>
          <a:bodyPr>
            <a:normAutofit fontScale="70000" lnSpcReduction="20000"/>
          </a:bodyPr>
          <a:lstStyle/>
          <a:p>
            <a:r>
              <a:rPr lang="en-US" dirty="0" smtClean="0">
                <a:solidFill>
                  <a:schemeClr val="tx1"/>
                </a:solidFill>
              </a:rPr>
              <a:t>‘Common sense views of youth, adolescenc</a:t>
            </a:r>
            <a:r>
              <a:rPr lang="en-US" dirty="0" smtClean="0"/>
              <a:t>e, maturity and old age</a:t>
            </a:r>
            <a:r>
              <a:rPr lang="en-US" dirty="0" smtClean="0">
                <a:solidFill>
                  <a:schemeClr val="tx1"/>
                </a:solidFill>
              </a:rPr>
              <a:t>’ </a:t>
            </a:r>
            <a:r>
              <a:rPr lang="en-US" sz="1200" dirty="0" smtClean="0">
                <a:solidFill>
                  <a:schemeClr val="tx1"/>
                </a:solidFill>
              </a:rPr>
              <a:t>(</a:t>
            </a:r>
            <a:r>
              <a:rPr lang="en-US" sz="1200" dirty="0" err="1" smtClean="0">
                <a:solidFill>
                  <a:schemeClr val="tx1"/>
                </a:solidFill>
              </a:rPr>
              <a:t>Whetten</a:t>
            </a:r>
            <a:r>
              <a:rPr lang="en-US" sz="1200" dirty="0" smtClean="0">
                <a:solidFill>
                  <a:schemeClr val="tx1"/>
                </a:solidFill>
              </a:rPr>
              <a:t> 1987)</a:t>
            </a:r>
            <a:endParaRPr lang="de-DE" sz="1200" dirty="0" smtClean="0">
              <a:solidFill>
                <a:schemeClr val="tx1"/>
              </a:solidFill>
            </a:endParaRPr>
          </a:p>
          <a:p>
            <a:r>
              <a:rPr lang="de-DE" dirty="0" smtClean="0">
                <a:solidFill>
                  <a:schemeClr val="tx1"/>
                </a:solidFill>
              </a:rPr>
              <a:t>Dissatisfaction with stage models</a:t>
            </a:r>
          </a:p>
          <a:p>
            <a:pPr lvl="1"/>
            <a:r>
              <a:rPr lang="en-US" dirty="0" smtClean="0"/>
              <a:t>Too deterministic</a:t>
            </a:r>
          </a:p>
          <a:p>
            <a:pPr lvl="1"/>
            <a:r>
              <a:rPr lang="en-US" dirty="0" smtClean="0"/>
              <a:t>Too simple</a:t>
            </a:r>
          </a:p>
          <a:p>
            <a:pPr lvl="1"/>
            <a:r>
              <a:rPr lang="en-US" dirty="0" smtClean="0"/>
              <a:t>Little predictive power</a:t>
            </a:r>
          </a:p>
          <a:p>
            <a:pPr lvl="1"/>
            <a:r>
              <a:rPr lang="en-US" dirty="0" smtClean="0"/>
              <a:t>Change is continuous rather than episodic</a:t>
            </a:r>
          </a:p>
          <a:p>
            <a:r>
              <a:rPr lang="en-US" dirty="0" smtClean="0"/>
              <a:t>Firms may struggle with the same recurring challenges, or face many at the same time</a:t>
            </a:r>
          </a:p>
          <a:p>
            <a:pPr lvl="1"/>
            <a:r>
              <a:rPr lang="en-US" dirty="0" smtClean="0"/>
              <a:t>‘Processes’ rather than ‘stages’</a:t>
            </a:r>
          </a:p>
          <a:p>
            <a:r>
              <a:rPr lang="en-US" dirty="0" smtClean="0">
                <a:solidFill>
                  <a:schemeClr val="tx1"/>
                </a:solidFill>
              </a:rPr>
              <a:t>My view: interesting idea if you don’t take it too literally, opens up thought on organizational transformations…</a:t>
            </a:r>
            <a:endParaRPr lang="de-DE" dirty="0">
              <a:solidFill>
                <a:schemeClr val="tx1"/>
              </a:solidFill>
            </a:endParaRPr>
          </a:p>
          <a:p>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429684" cy="1143000"/>
          </a:xfrm>
        </p:spPr>
        <p:txBody>
          <a:bodyPr>
            <a:normAutofit fontScale="90000"/>
          </a:bodyPr>
          <a:lstStyle/>
          <a:p>
            <a:r>
              <a:rPr lang="en-US" dirty="0" smtClean="0"/>
              <a:t>Evolution of the FSD: </a:t>
            </a:r>
            <a:r>
              <a:rPr lang="en-US" sz="2700" dirty="0" err="1" smtClean="0"/>
              <a:t>Angelini</a:t>
            </a:r>
            <a:r>
              <a:rPr lang="en-US" sz="2700" dirty="0" smtClean="0"/>
              <a:t> &amp; </a:t>
            </a:r>
            <a:r>
              <a:rPr lang="en-US" sz="2700" dirty="0" err="1" smtClean="0"/>
              <a:t>Generale</a:t>
            </a:r>
            <a:r>
              <a:rPr lang="en-US" sz="2700" dirty="0" smtClean="0"/>
              <a:t> 2008 AER</a:t>
            </a:r>
            <a:endParaRPr lang="de-DE" sz="27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85721" y="1600200"/>
            <a:ext cx="8715436"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3E91756-39DD-4CFC-97F1-E9E74DA8E49E}" type="slidenum">
              <a:rPr lang="en-US"/>
              <a:pPr/>
              <a:t>60</a:t>
            </a:fld>
            <a:endParaRPr lang="en-US" sz="1400">
              <a:latin typeface="Times New Roman" pitchFamily="18" charset="0"/>
            </a:endParaRPr>
          </a:p>
        </p:txBody>
      </p:sp>
      <p:sp>
        <p:nvSpPr>
          <p:cNvPr id="232450" name="Rectangle 2"/>
          <p:cNvSpPr>
            <a:spLocks noGrp="1" noChangeArrowheads="1"/>
          </p:cNvSpPr>
          <p:nvPr>
            <p:ph type="title"/>
          </p:nvPr>
        </p:nvSpPr>
        <p:spPr/>
        <p:txBody>
          <a:bodyPr/>
          <a:lstStyle/>
          <a:p>
            <a:r>
              <a:rPr lang="de-DE"/>
              <a:t>Advantages of growth</a:t>
            </a:r>
            <a:endParaRPr lang="en-US"/>
          </a:p>
        </p:txBody>
      </p:sp>
      <p:sp>
        <p:nvSpPr>
          <p:cNvPr id="232451" name="Rectangle 3"/>
          <p:cNvSpPr>
            <a:spLocks noGrp="1" noChangeArrowheads="1"/>
          </p:cNvSpPr>
          <p:nvPr>
            <p:ph type="body" idx="1"/>
          </p:nvPr>
        </p:nvSpPr>
        <p:spPr>
          <a:xfrm>
            <a:off x="285720" y="2024063"/>
            <a:ext cx="8715436" cy="4648200"/>
          </a:xfrm>
        </p:spPr>
        <p:txBody>
          <a:bodyPr/>
          <a:lstStyle/>
          <a:p>
            <a:r>
              <a:rPr lang="en-GB" dirty="0" smtClean="0">
                <a:solidFill>
                  <a:schemeClr val="tx1"/>
                </a:solidFill>
              </a:rPr>
              <a:t>“Work is more fun in a growing company” </a:t>
            </a:r>
            <a:r>
              <a:rPr lang="en-GB" sz="1400" dirty="0" smtClean="0">
                <a:solidFill>
                  <a:schemeClr val="tx1"/>
                </a:solidFill>
              </a:rPr>
              <a:t>(Roberts 2004)</a:t>
            </a:r>
          </a:p>
          <a:p>
            <a:r>
              <a:rPr lang="en-GB" dirty="0" smtClean="0">
                <a:solidFill>
                  <a:schemeClr val="tx1"/>
                </a:solidFill>
              </a:rPr>
              <a:t>Employees – promotion possibilities</a:t>
            </a:r>
          </a:p>
          <a:p>
            <a:r>
              <a:rPr lang="en-GB" dirty="0" smtClean="0">
                <a:solidFill>
                  <a:schemeClr val="tx1"/>
                </a:solidFill>
              </a:rPr>
              <a:t>Reach efficient scale</a:t>
            </a:r>
          </a:p>
          <a:p>
            <a:r>
              <a:rPr lang="en-GB" dirty="0" smtClean="0">
                <a:solidFill>
                  <a:schemeClr val="tx1"/>
                </a:solidFill>
              </a:rPr>
              <a:t>Growth </a:t>
            </a:r>
            <a:r>
              <a:rPr lang="en-GB" dirty="0" smtClean="0"/>
              <a:t>often</a:t>
            </a:r>
            <a:r>
              <a:rPr lang="en-GB" dirty="0" smtClean="0">
                <a:solidFill>
                  <a:schemeClr val="tx1"/>
                </a:solidFill>
              </a:rPr>
              <a:t> associated with a subsequent rise in profits</a:t>
            </a:r>
            <a:endParaRPr lang="en-GB" sz="1400" dirty="0" smtClean="0">
              <a:solidFill>
                <a:schemeClr val="tx1"/>
              </a:solidFill>
            </a:endParaRPr>
          </a:p>
          <a:p>
            <a:endParaRPr lang="en-GB" dirty="0" smtClean="0">
              <a:solidFill>
                <a:schemeClr val="tx1"/>
              </a:solidFill>
            </a:endParaRPr>
          </a:p>
          <a:p>
            <a:endParaRPr lang="en-GB" dirty="0" smtClean="0"/>
          </a:p>
          <a:p>
            <a:pPr>
              <a:buFontTx/>
              <a:buNone/>
            </a:pPr>
            <a:endParaRPr lang="en-GB" sz="16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CC152B6-7B7F-4512-B767-063A1B7E63F5}" type="slidenum">
              <a:rPr lang="en-US"/>
              <a:pPr/>
              <a:t>61</a:t>
            </a:fld>
            <a:endParaRPr lang="en-US" sz="1400">
              <a:latin typeface="Times New Roman" pitchFamily="18" charset="0"/>
            </a:endParaRPr>
          </a:p>
        </p:txBody>
      </p:sp>
      <p:sp>
        <p:nvSpPr>
          <p:cNvPr id="233474" name="Rectangle 2"/>
          <p:cNvSpPr>
            <a:spLocks noGrp="1" noChangeArrowheads="1"/>
          </p:cNvSpPr>
          <p:nvPr>
            <p:ph type="title"/>
          </p:nvPr>
        </p:nvSpPr>
        <p:spPr/>
        <p:txBody>
          <a:bodyPr/>
          <a:lstStyle/>
          <a:p>
            <a:r>
              <a:rPr lang="de-DE"/>
              <a:t>Disadvantages of growth</a:t>
            </a:r>
            <a:endParaRPr lang="en-US"/>
          </a:p>
        </p:txBody>
      </p:sp>
      <p:sp>
        <p:nvSpPr>
          <p:cNvPr id="233475" name="Rectangle 3"/>
          <p:cNvSpPr>
            <a:spLocks noGrp="1" noChangeArrowheads="1"/>
          </p:cNvSpPr>
          <p:nvPr>
            <p:ph type="body" idx="1"/>
          </p:nvPr>
        </p:nvSpPr>
        <p:spPr>
          <a:xfrm>
            <a:off x="0" y="2024063"/>
            <a:ext cx="9144000" cy="4648200"/>
          </a:xfrm>
        </p:spPr>
        <p:txBody>
          <a:bodyPr/>
          <a:lstStyle/>
          <a:p>
            <a:r>
              <a:rPr lang="de-DE">
                <a:solidFill>
                  <a:schemeClr val="tx1"/>
                </a:solidFill>
              </a:rPr>
              <a:t>Loss of control</a:t>
            </a:r>
          </a:p>
          <a:p>
            <a:r>
              <a:rPr lang="de-DE">
                <a:solidFill>
                  <a:schemeClr val="tx1"/>
                </a:solidFill>
              </a:rPr>
              <a:t>Risk aversion - growth and diversification can be daunting</a:t>
            </a:r>
          </a:p>
          <a:p>
            <a:r>
              <a:rPr lang="de-DE">
                <a:solidFill>
                  <a:schemeClr val="tx1"/>
                </a:solidFill>
              </a:rPr>
              <a:t>Lifestyle firms in the comfort zone (managers close to retirement)</a:t>
            </a:r>
          </a:p>
          <a:p>
            <a:r>
              <a:rPr lang="de-DE">
                <a:solidFill>
                  <a:schemeClr val="tx1"/>
                </a:solidFill>
              </a:rPr>
              <a:t>Restrict sales to avoid spoiling the market</a:t>
            </a:r>
          </a:p>
          <a:p>
            <a:pPr>
              <a:buFontTx/>
              <a:buNone/>
            </a:pPr>
            <a:endParaRPr lang="en-US" sz="1600">
              <a:solidFill>
                <a:schemeClr val="tx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Lots of small firms, very few grow to be large</a:t>
            </a:r>
          </a:p>
          <a:p>
            <a:r>
              <a:rPr lang="en-GB" dirty="0" smtClean="0"/>
              <a:t>Growth takes place in jumps and spurts, steady growth is not the norm</a:t>
            </a:r>
          </a:p>
          <a:p>
            <a:r>
              <a:rPr lang="en-GB" dirty="0" smtClean="0"/>
              <a:t>A small number of firms create most of the jobs…</a:t>
            </a:r>
          </a:p>
          <a:p>
            <a:r>
              <a:rPr lang="en-GB" dirty="0" smtClean="0"/>
              <a:t>… but it is very hard to predict which firms will grow</a:t>
            </a:r>
          </a:p>
          <a:p>
            <a:r>
              <a:rPr lang="en-GB" dirty="0" smtClean="0"/>
              <a:t>Firms can choose between several growth modes: replication, diversification, exporting, franchising, acquisition, alliances</a:t>
            </a:r>
          </a:p>
          <a:p>
            <a:r>
              <a:rPr lang="en-GB" dirty="0" smtClean="0"/>
              <a:t>Growth has profound changes on organizational structure</a:t>
            </a:r>
          </a:p>
          <a:p>
            <a:r>
              <a:rPr lang="en-GB" dirty="0" smtClean="0"/>
              <a:t>Not everyone wants to grow – there are pros and cons</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74476C5-48B3-438E-A4FA-5910AEA42570}" type="slidenum">
              <a:rPr lang="en-US"/>
              <a:pPr/>
              <a:t>63</a:t>
            </a:fld>
            <a:endParaRPr lang="en-US" sz="1400">
              <a:latin typeface="Times New Roman" pitchFamily="18" charset="0"/>
            </a:endParaRPr>
          </a:p>
        </p:txBody>
      </p:sp>
      <p:sp>
        <p:nvSpPr>
          <p:cNvPr id="173058" name="Rectangle 2"/>
          <p:cNvSpPr>
            <a:spLocks noGrp="1" noChangeArrowheads="1"/>
          </p:cNvSpPr>
          <p:nvPr>
            <p:ph type="title"/>
          </p:nvPr>
        </p:nvSpPr>
        <p:spPr>
          <a:xfrm>
            <a:off x="285720" y="274638"/>
            <a:ext cx="8401080" cy="1143000"/>
          </a:xfrm>
        </p:spPr>
        <p:txBody>
          <a:bodyPr>
            <a:normAutofit fontScale="90000"/>
          </a:bodyPr>
          <a:lstStyle/>
          <a:p>
            <a:r>
              <a:rPr lang="en-US" dirty="0" smtClean="0"/>
              <a:t>Determinants of firm growth: a broader view</a:t>
            </a:r>
            <a:endParaRPr lang="en-US" dirty="0"/>
          </a:p>
        </p:txBody>
      </p:sp>
      <p:sp>
        <p:nvSpPr>
          <p:cNvPr id="173059" name="Rectangle 3"/>
          <p:cNvSpPr>
            <a:spLocks noGrp="1" noChangeArrowheads="1"/>
          </p:cNvSpPr>
          <p:nvPr>
            <p:ph type="body" idx="1"/>
          </p:nvPr>
        </p:nvSpPr>
        <p:spPr>
          <a:xfrm>
            <a:off x="190500" y="1992313"/>
            <a:ext cx="8524904" cy="3862387"/>
          </a:xfrm>
        </p:spPr>
        <p:txBody>
          <a:bodyPr/>
          <a:lstStyle/>
          <a:p>
            <a:r>
              <a:rPr lang="en-US" dirty="0">
                <a:solidFill>
                  <a:schemeClr val="tx1"/>
                </a:solidFill>
              </a:rPr>
              <a:t>“The most elementary ‘fact’ about corporate growth thrown up by econometric work on both large and small firms is that firm size follows a random walk”</a:t>
            </a:r>
          </a:p>
          <a:p>
            <a:pPr>
              <a:buFontTx/>
              <a:buNone/>
            </a:pPr>
            <a:r>
              <a:rPr lang="en-US" sz="1600" dirty="0">
                <a:solidFill>
                  <a:schemeClr val="tx1"/>
                </a:solidFill>
              </a:rPr>
              <a:t>						</a:t>
            </a:r>
            <a:r>
              <a:rPr lang="en-US" sz="1600" dirty="0" err="1">
                <a:solidFill>
                  <a:schemeClr val="tx1"/>
                </a:solidFill>
              </a:rPr>
              <a:t>Geroski</a:t>
            </a:r>
            <a:r>
              <a:rPr lang="en-US" sz="1600" dirty="0">
                <a:solidFill>
                  <a:schemeClr val="tx1"/>
                </a:solidFill>
              </a:rPr>
              <a:t> 2000 p169</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7A094F5-D9D2-4E6B-9EAA-9F440BDBC943}" type="slidenum">
              <a:rPr lang="en-US"/>
              <a:pPr/>
              <a:t>64</a:t>
            </a:fld>
            <a:endParaRPr lang="en-US" sz="1400">
              <a:latin typeface="Times New Roman" pitchFamily="18" charset="0"/>
            </a:endParaRPr>
          </a:p>
        </p:txBody>
      </p:sp>
      <p:sp>
        <p:nvSpPr>
          <p:cNvPr id="5" name="Content Placeholder 4"/>
          <p:cNvSpPr>
            <a:spLocks noGrp="1"/>
          </p:cNvSpPr>
          <p:nvPr>
            <p:ph idx="1"/>
          </p:nvPr>
        </p:nvSpPr>
        <p:spPr/>
        <p:txBody>
          <a:bodyPr/>
          <a:lstStyle/>
          <a:p>
            <a:endParaRPr lang="de-DE"/>
          </a:p>
        </p:txBody>
      </p:sp>
      <p:sp>
        <p:nvSpPr>
          <p:cNvPr id="6" name="Title 5"/>
          <p:cNvSpPr>
            <a:spLocks noGrp="1"/>
          </p:cNvSpPr>
          <p:nvPr>
            <p:ph type="title"/>
          </p:nvPr>
        </p:nvSpPr>
        <p:spPr/>
        <p:txBody>
          <a:bodyPr/>
          <a:lstStyle/>
          <a:p>
            <a:endParaRPr lang="de-DE"/>
          </a:p>
        </p:txBody>
      </p:sp>
      <p:pic>
        <p:nvPicPr>
          <p:cNvPr id="6146" name="Picture 2"/>
          <p:cNvPicPr>
            <a:picLocks noChangeAspect="1" noChangeArrowheads="1"/>
          </p:cNvPicPr>
          <p:nvPr/>
        </p:nvPicPr>
        <p:blipFill>
          <a:blip r:embed="rId2" cstate="print"/>
          <a:srcRect/>
          <a:stretch>
            <a:fillRect/>
          </a:stretch>
        </p:blipFill>
        <p:spPr bwMode="auto">
          <a:xfrm>
            <a:off x="634632" y="1"/>
            <a:ext cx="7723582" cy="4357693"/>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642910" y="4277169"/>
            <a:ext cx="7929618" cy="25808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lumMod val="85000"/>
                  </a:schemeClr>
                </a:solidFill>
              </a:rPr>
              <a:t>H </a:t>
            </a:r>
            <a:r>
              <a:rPr lang="en-GB" dirty="0" smtClean="0">
                <a:solidFill>
                  <a:schemeClr val="bg1">
                    <a:lumMod val="85000"/>
                  </a:schemeClr>
                </a:solidFill>
              </a:rPr>
              <a:t>A Simon, 1984, JEBO, p40</a:t>
            </a:r>
            <a:endParaRPr lang="en-GB" dirty="0">
              <a:solidFill>
                <a:schemeClr val="bg1">
                  <a:lumMod val="85000"/>
                </a:schemeClr>
              </a:solidFill>
            </a:endParaRPr>
          </a:p>
        </p:txBody>
      </p:sp>
      <p:sp>
        <p:nvSpPr>
          <p:cNvPr id="3" name="Content Placeholder 2"/>
          <p:cNvSpPr>
            <a:spLocks noGrp="1"/>
          </p:cNvSpPr>
          <p:nvPr>
            <p:ph idx="1"/>
          </p:nvPr>
        </p:nvSpPr>
        <p:spPr>
          <a:xfrm>
            <a:off x="3851920" y="1556792"/>
            <a:ext cx="5050904" cy="4569371"/>
          </a:xfrm>
        </p:spPr>
        <p:txBody>
          <a:bodyPr>
            <a:normAutofit fontScale="77500" lnSpcReduction="20000"/>
          </a:bodyPr>
          <a:lstStyle/>
          <a:p>
            <a:r>
              <a:rPr lang="en-GB" dirty="0" smtClean="0"/>
              <a:t>"In the physical sciences, when errors of measurement and other noise are found to be of the same order of magnitude as the phenomena under study, the response is not to try to squeeze more information out of the data by statistical means; it is instead to find techniques for observing the phenomena at a higher level of resolution.“</a:t>
            </a:r>
          </a:p>
          <a:p>
            <a:pPr lvl="1"/>
            <a:r>
              <a:rPr lang="en-GB" dirty="0" smtClean="0">
                <a:solidFill>
                  <a:srgbClr val="FF0000"/>
                </a:solidFill>
              </a:rPr>
              <a:t>Progress in firm </a:t>
            </a:r>
            <a:r>
              <a:rPr lang="en-GB" dirty="0" smtClean="0">
                <a:solidFill>
                  <a:srgbClr val="FF0000"/>
                </a:solidFill>
              </a:rPr>
              <a:t>growth </a:t>
            </a:r>
            <a:r>
              <a:rPr lang="en-GB" dirty="0" smtClean="0">
                <a:solidFill>
                  <a:srgbClr val="FF0000"/>
                </a:solidFill>
              </a:rPr>
              <a:t>research requires focusing on narrowly-defined subsamples?</a:t>
            </a:r>
            <a:endParaRPr lang="en-GB" dirty="0" smtClean="0">
              <a:solidFill>
                <a:srgbClr val="FF0000"/>
              </a:solidFill>
            </a:endParaRPr>
          </a:p>
          <a:p>
            <a:endParaRPr lang="en-GB" dirty="0"/>
          </a:p>
        </p:txBody>
      </p:sp>
      <p:sp>
        <p:nvSpPr>
          <p:cNvPr id="1026" name="AutoShape 2" descr="https://encrypted-tbn3.gstatic.com/images?q=tbn:ANd9GcTLha_QRmpRTogtuv7SheNfEFyWAPXRirUKtYXM_QlsvhH0dR-m7w"/>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8" name="Picture 4" descr="http://25.media.tumblr.com/tumblr_mbfzvkTYbL1rr5swxo1_400.jpg"/>
          <p:cNvPicPr>
            <a:picLocks noChangeAspect="1" noChangeArrowheads="1"/>
          </p:cNvPicPr>
          <p:nvPr/>
        </p:nvPicPr>
        <p:blipFill>
          <a:blip r:embed="rId2" cstate="print"/>
          <a:srcRect/>
          <a:stretch>
            <a:fillRect/>
          </a:stretch>
        </p:blipFill>
        <p:spPr bwMode="auto">
          <a:xfrm>
            <a:off x="-1" y="2564904"/>
            <a:ext cx="3855727" cy="252028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implications</a:t>
            </a:r>
            <a:endParaRPr lang="de-DE" dirty="0"/>
          </a:p>
        </p:txBody>
      </p:sp>
      <p:sp>
        <p:nvSpPr>
          <p:cNvPr id="3" name="Content Placeholder 2"/>
          <p:cNvSpPr>
            <a:spLocks noGrp="1"/>
          </p:cNvSpPr>
          <p:nvPr>
            <p:ph idx="1"/>
          </p:nvPr>
        </p:nvSpPr>
        <p:spPr/>
        <p:txBody>
          <a:bodyPr>
            <a:normAutofit fontScale="92500"/>
          </a:bodyPr>
          <a:lstStyle/>
          <a:p>
            <a:r>
              <a:rPr lang="en-US" dirty="0" smtClean="0"/>
              <a:t>Difficult to identify growth firms ex </a:t>
            </a:r>
            <a:r>
              <a:rPr lang="en-US" dirty="0" smtClean="0"/>
              <a:t>ante</a:t>
            </a:r>
          </a:p>
          <a:p>
            <a:pPr lvl="1"/>
            <a:r>
              <a:rPr lang="en-US" dirty="0" smtClean="0">
                <a:solidFill>
                  <a:schemeClr val="bg1">
                    <a:lumMod val="85000"/>
                  </a:schemeClr>
                </a:solidFill>
              </a:rPr>
              <a:t>Best way of predicting which firm will have &gt;£1m sales after 5 years is … if it has &gt;£1m sales in year 1</a:t>
            </a:r>
            <a:endParaRPr lang="en-US" dirty="0" smtClean="0">
              <a:solidFill>
                <a:schemeClr val="bg1">
                  <a:lumMod val="85000"/>
                </a:schemeClr>
              </a:solidFill>
            </a:endParaRPr>
          </a:p>
          <a:p>
            <a:r>
              <a:rPr lang="en-US" dirty="0" smtClean="0"/>
              <a:t>Dubious effectiveness of ‘picking winners’</a:t>
            </a:r>
          </a:p>
          <a:p>
            <a:pPr lvl="1"/>
            <a:r>
              <a:rPr lang="en-US" dirty="0" smtClean="0"/>
              <a:t>Evaluate policy interventions </a:t>
            </a:r>
            <a:r>
              <a:rPr lang="en-US" dirty="0" err="1" smtClean="0"/>
              <a:t>wrt</a:t>
            </a:r>
            <a:r>
              <a:rPr lang="en-US" dirty="0" smtClean="0"/>
              <a:t> a counterfactual</a:t>
            </a:r>
          </a:p>
          <a:p>
            <a:pPr lvl="2"/>
            <a:r>
              <a:rPr lang="en-US" dirty="0" smtClean="0"/>
              <a:t>Would there be HGFs without HGF policy?</a:t>
            </a:r>
          </a:p>
          <a:p>
            <a:pPr lvl="1"/>
            <a:r>
              <a:rPr lang="en-US" dirty="0" smtClean="0"/>
              <a:t>More effective to combine </a:t>
            </a:r>
            <a:r>
              <a:rPr lang="en-US" dirty="0" err="1" smtClean="0"/>
              <a:t>govt</a:t>
            </a:r>
            <a:r>
              <a:rPr lang="en-US" dirty="0" smtClean="0"/>
              <a:t> funds with private funds</a:t>
            </a:r>
          </a:p>
          <a:p>
            <a:pPr lvl="2"/>
            <a:r>
              <a:rPr lang="en-US" dirty="0" smtClean="0"/>
              <a:t>R&amp;D subsidies have been effective when </a:t>
            </a:r>
            <a:r>
              <a:rPr lang="en-US" dirty="0" err="1" smtClean="0"/>
              <a:t>govt</a:t>
            </a:r>
            <a:r>
              <a:rPr lang="en-US" dirty="0" smtClean="0"/>
              <a:t> subsidies combined with a firm’s own R&amp;D</a:t>
            </a:r>
          </a:p>
          <a:p>
            <a:endParaRPr lang="en-US" dirty="0"/>
          </a:p>
          <a:p>
            <a:endParaRPr lang="de-DE"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policy support for firm growth</a:t>
            </a:r>
            <a:endParaRPr lang="de-DE" dirty="0"/>
          </a:p>
        </p:txBody>
      </p:sp>
      <p:sp>
        <p:nvSpPr>
          <p:cNvPr id="3" name="Content Placeholder 2"/>
          <p:cNvSpPr>
            <a:spLocks noGrp="1"/>
          </p:cNvSpPr>
          <p:nvPr>
            <p:ph idx="1"/>
          </p:nvPr>
        </p:nvSpPr>
        <p:spPr/>
        <p:txBody>
          <a:bodyPr/>
          <a:lstStyle/>
          <a:p>
            <a:r>
              <a:rPr lang="en-US" dirty="0" smtClean="0"/>
              <a:t>Focus on growth trigger points?	</a:t>
            </a:r>
          </a:p>
          <a:p>
            <a:pPr lvl="1"/>
            <a:r>
              <a:rPr lang="en-US" dirty="0" smtClean="0"/>
              <a:t>Indivisibilities of firm growth</a:t>
            </a:r>
          </a:p>
          <a:p>
            <a:pPr lvl="2"/>
            <a:r>
              <a:rPr lang="en-US" dirty="0" smtClean="0"/>
              <a:t>Taking on a first employee (doubling of size)</a:t>
            </a:r>
          </a:p>
          <a:p>
            <a:pPr lvl="2"/>
            <a:r>
              <a:rPr lang="en-US" dirty="0" smtClean="0"/>
              <a:t>Opening a new plant</a:t>
            </a:r>
          </a:p>
          <a:p>
            <a:pPr lvl="2"/>
            <a:r>
              <a:rPr lang="en-US" dirty="0" smtClean="0"/>
              <a:t>Assist entry into export markets </a:t>
            </a:r>
            <a:r>
              <a:rPr lang="en-US" sz="1200" dirty="0" smtClean="0"/>
              <a:t>(Mason and Brown 2010)</a:t>
            </a:r>
            <a:endParaRPr lang="de-DE" sz="1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685800" y="914400"/>
            <a:ext cx="7772400" cy="658813"/>
          </a:xfrm>
        </p:spPr>
        <p:txBody>
          <a:bodyPr>
            <a:normAutofit fontScale="90000"/>
          </a:bodyPr>
          <a:lstStyle/>
          <a:p>
            <a:r>
              <a:rPr lang="de-DE" sz="3200" dirty="0" smtClean="0"/>
              <a:t>Firm growth – recent results and challenges ahead</a:t>
            </a:r>
            <a:endParaRPr lang="en-US" sz="3200" dirty="0" smtClean="0"/>
          </a:p>
        </p:txBody>
      </p:sp>
      <p:sp>
        <p:nvSpPr>
          <p:cNvPr id="16387" name="Content Placeholder 4"/>
          <p:cNvSpPr>
            <a:spLocks noGrp="1"/>
          </p:cNvSpPr>
          <p:nvPr>
            <p:ph idx="1"/>
          </p:nvPr>
        </p:nvSpPr>
        <p:spPr>
          <a:xfrm>
            <a:off x="190500" y="1809750"/>
            <a:ext cx="8382028" cy="4773613"/>
          </a:xfrm>
        </p:spPr>
        <p:txBody>
          <a:bodyPr>
            <a:normAutofit fontScale="92500" lnSpcReduction="10000"/>
          </a:bodyPr>
          <a:lstStyle/>
          <a:p>
            <a:pPr>
              <a:buFontTx/>
              <a:buNone/>
            </a:pPr>
            <a:r>
              <a:rPr lang="en-US" sz="2400" dirty="0" smtClean="0">
                <a:solidFill>
                  <a:srgbClr val="595959"/>
                </a:solidFill>
              </a:rPr>
              <a:t>	RECENT RESULTS:</a:t>
            </a:r>
          </a:p>
          <a:p>
            <a:r>
              <a:rPr lang="en-US" sz="2400" dirty="0" smtClean="0">
                <a:solidFill>
                  <a:srgbClr val="595959"/>
                </a:solidFill>
              </a:rPr>
              <a:t>Industry structure – distributions of growth rates, age distribution</a:t>
            </a:r>
          </a:p>
          <a:p>
            <a:r>
              <a:rPr lang="en-US" sz="2400" dirty="0" smtClean="0">
                <a:solidFill>
                  <a:srgbClr val="595959"/>
                </a:solidFill>
              </a:rPr>
              <a:t>Size and growth (</a:t>
            </a:r>
            <a:r>
              <a:rPr lang="en-US" sz="2400" dirty="0" err="1" smtClean="0">
                <a:solidFill>
                  <a:srgbClr val="595959"/>
                </a:solidFill>
              </a:rPr>
              <a:t>Gibrat’s</a:t>
            </a:r>
            <a:r>
              <a:rPr lang="en-US" sz="2400" dirty="0" smtClean="0">
                <a:solidFill>
                  <a:srgbClr val="595959"/>
                </a:solidFill>
              </a:rPr>
              <a:t> law), age and growth</a:t>
            </a:r>
          </a:p>
          <a:p>
            <a:r>
              <a:rPr lang="en-US" sz="2400" dirty="0" smtClean="0">
                <a:solidFill>
                  <a:srgbClr val="595959"/>
                </a:solidFill>
              </a:rPr>
              <a:t>Growth rate autocorrelation</a:t>
            </a:r>
          </a:p>
          <a:p>
            <a:r>
              <a:rPr lang="en-US" sz="2400" dirty="0" smtClean="0">
                <a:solidFill>
                  <a:srgbClr val="595959"/>
                </a:solidFill>
              </a:rPr>
              <a:t>Innovation and growth</a:t>
            </a:r>
          </a:p>
          <a:p>
            <a:r>
              <a:rPr lang="en-US" sz="2400" dirty="0" smtClean="0">
                <a:solidFill>
                  <a:srgbClr val="595959"/>
                </a:solidFill>
              </a:rPr>
              <a:t>Firm growth processes, growth paths</a:t>
            </a:r>
          </a:p>
          <a:p>
            <a:endParaRPr lang="en-US" sz="2400" dirty="0" smtClean="0">
              <a:solidFill>
                <a:srgbClr val="595959"/>
              </a:solidFill>
            </a:endParaRPr>
          </a:p>
          <a:p>
            <a:pPr>
              <a:buFontTx/>
              <a:buNone/>
            </a:pPr>
            <a:r>
              <a:rPr lang="en-US" sz="2400" dirty="0" smtClean="0">
                <a:solidFill>
                  <a:schemeClr val="tx1"/>
                </a:solidFill>
              </a:rPr>
              <a:t>	PUZZLING CHALLENGES AHEAD</a:t>
            </a:r>
          </a:p>
          <a:p>
            <a:r>
              <a:rPr lang="en-US" sz="2400" dirty="0" smtClean="0">
                <a:solidFill>
                  <a:schemeClr val="tx1"/>
                </a:solidFill>
              </a:rPr>
              <a:t>Selection: Financial performance and growth</a:t>
            </a:r>
          </a:p>
          <a:p>
            <a:r>
              <a:rPr lang="en-US" sz="2400" dirty="0" smtClean="0">
                <a:solidFill>
                  <a:schemeClr val="tx1"/>
                </a:solidFill>
              </a:rPr>
              <a:t>Selection: Competition</a:t>
            </a:r>
          </a:p>
          <a:p>
            <a:r>
              <a:rPr lang="en-US" sz="2400" dirty="0" err="1" smtClean="0"/>
              <a:t>Coevolutionary</a:t>
            </a:r>
            <a:r>
              <a:rPr lang="en-US" sz="2400" dirty="0" smtClean="0"/>
              <a:t> processes &amp; SVARs</a:t>
            </a:r>
          </a:p>
          <a:p>
            <a:r>
              <a:rPr lang="en-US" sz="2400" dirty="0" smtClean="0">
                <a:solidFill>
                  <a:schemeClr val="tx1"/>
                </a:solidFill>
              </a:rPr>
              <a:t>Role of growth motivation</a:t>
            </a:r>
          </a:p>
          <a:p>
            <a:endParaRPr lang="en-US" dirty="0" smtClean="0">
              <a:solidFill>
                <a:schemeClr val="tx1"/>
              </a:solidFill>
            </a:endParaRPr>
          </a:p>
        </p:txBody>
      </p:sp>
      <p:sp>
        <p:nvSpPr>
          <p:cNvPr id="3" name="Slide Number Placeholder 2"/>
          <p:cNvSpPr>
            <a:spLocks noGrp="1"/>
          </p:cNvSpPr>
          <p:nvPr>
            <p:ph type="sldNum" sz="quarter" idx="10"/>
          </p:nvPr>
        </p:nvSpPr>
        <p:spPr/>
        <p:txBody>
          <a:bodyPr/>
          <a:lstStyle/>
          <a:p>
            <a:fld id="{2C3F088F-6DE8-4F05-AD95-25840286A4F2}" type="slidenum">
              <a:rPr lang="en-US"/>
              <a:pPr/>
              <a:t>68</a:t>
            </a:fld>
            <a:endParaRPr lang="en-US" sz="1400">
              <a:latin typeface="Times New Roman"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p:txBody>
          <a:bodyPr/>
          <a:lstStyle/>
          <a:p>
            <a:r>
              <a:rPr lang="de-DE" dirty="0" smtClean="0"/>
              <a:t>Perspectives for future research</a:t>
            </a:r>
            <a:endParaRPr lang="en-US" dirty="0" smtClean="0"/>
          </a:p>
        </p:txBody>
      </p:sp>
      <p:sp>
        <p:nvSpPr>
          <p:cNvPr id="58371" name="Content Placeholder 4"/>
          <p:cNvSpPr>
            <a:spLocks noGrp="1"/>
          </p:cNvSpPr>
          <p:nvPr>
            <p:ph idx="1"/>
          </p:nvPr>
        </p:nvSpPr>
        <p:spPr>
          <a:xfrm>
            <a:off x="190500" y="1947863"/>
            <a:ext cx="8382028" cy="4695847"/>
          </a:xfrm>
        </p:spPr>
        <p:txBody>
          <a:bodyPr>
            <a:normAutofit lnSpcReduction="10000"/>
          </a:bodyPr>
          <a:lstStyle/>
          <a:p>
            <a:r>
              <a:rPr lang="en-US" dirty="0" smtClean="0">
                <a:solidFill>
                  <a:schemeClr val="tx1"/>
                </a:solidFill>
              </a:rPr>
              <a:t>Focus on specific subsamples?</a:t>
            </a:r>
          </a:p>
          <a:p>
            <a:pPr lvl="1"/>
            <a:r>
              <a:rPr lang="en-US" dirty="0" smtClean="0"/>
              <a:t>Lockett-</a:t>
            </a:r>
            <a:r>
              <a:rPr lang="en-US" dirty="0" err="1" smtClean="0"/>
              <a:t>Wiklund</a:t>
            </a:r>
            <a:r>
              <a:rPr lang="en-US" dirty="0" smtClean="0"/>
              <a:t>-</a:t>
            </a:r>
            <a:r>
              <a:rPr lang="en-US" dirty="0" err="1" smtClean="0"/>
              <a:t>Davidsson</a:t>
            </a:r>
            <a:r>
              <a:rPr lang="en-US" dirty="0" smtClean="0"/>
              <a:t>-</a:t>
            </a:r>
            <a:r>
              <a:rPr lang="en-US" dirty="0" err="1" smtClean="0"/>
              <a:t>Girma</a:t>
            </a:r>
            <a:r>
              <a:rPr lang="en-US" dirty="0" smtClean="0"/>
              <a:t> 2010 JMS: separating positive and negative growth firms, distinguishing between modes of growth (M&amp;A &amp; organic growth)</a:t>
            </a:r>
          </a:p>
          <a:p>
            <a:r>
              <a:rPr lang="de-DE" dirty="0" smtClean="0">
                <a:solidFill>
                  <a:schemeClr val="tx1"/>
                </a:solidFill>
              </a:rPr>
              <a:t>Managerial growth ambitions – an interesting variable, but there are limits to how much this explains </a:t>
            </a:r>
            <a:r>
              <a:rPr lang="de-DE" sz="1000" dirty="0" smtClean="0">
                <a:solidFill>
                  <a:schemeClr val="tx1"/>
                </a:solidFill>
              </a:rPr>
              <a:t>(Stam Wennberg 2009 SBE, Wiklund-Patzelt-Shepherd 2009 SBE, Casillas Moreno 2010)</a:t>
            </a:r>
          </a:p>
          <a:p>
            <a:r>
              <a:rPr lang="en-US" dirty="0" smtClean="0">
                <a:solidFill>
                  <a:schemeClr val="tx1"/>
                </a:solidFill>
              </a:rPr>
              <a:t>Need for variables that change within firms over time</a:t>
            </a:r>
          </a:p>
        </p:txBody>
      </p:sp>
      <p:sp>
        <p:nvSpPr>
          <p:cNvPr id="3" name="Slide Number Placeholder 2"/>
          <p:cNvSpPr>
            <a:spLocks noGrp="1"/>
          </p:cNvSpPr>
          <p:nvPr>
            <p:ph type="sldNum" sz="quarter" idx="10"/>
          </p:nvPr>
        </p:nvSpPr>
        <p:spPr/>
        <p:txBody>
          <a:bodyPr/>
          <a:lstStyle/>
          <a:p>
            <a:fld id="{F1C58590-C7E8-4D2F-9086-C3D27EF9520E}" type="slidenum">
              <a:rPr lang="en-US"/>
              <a:pPr/>
              <a:t>69</a:t>
            </a:fld>
            <a:endParaRPr lang="en-US" sz="1400">
              <a:latin typeface="Times New Roman"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289" y="367862"/>
            <a:ext cx="7772400" cy="838200"/>
          </a:xfrm>
        </p:spPr>
        <p:txBody>
          <a:bodyPr/>
          <a:lstStyle/>
          <a:p>
            <a:r>
              <a:rPr lang="en-US" dirty="0" smtClean="0"/>
              <a:t>Age distribution</a:t>
            </a:r>
            <a:endParaRPr lang="de-DE" dirty="0"/>
          </a:p>
        </p:txBody>
      </p:sp>
      <p:sp>
        <p:nvSpPr>
          <p:cNvPr id="3" name="Content Placeholder 2"/>
          <p:cNvSpPr>
            <a:spLocks noGrp="1"/>
          </p:cNvSpPr>
          <p:nvPr>
            <p:ph idx="1"/>
          </p:nvPr>
        </p:nvSpPr>
        <p:spPr>
          <a:xfrm>
            <a:off x="346841" y="1292772"/>
            <a:ext cx="8040414" cy="4960882"/>
          </a:xfrm>
        </p:spPr>
        <p:txBody>
          <a:bodyPr/>
          <a:lstStyle/>
          <a:p>
            <a:r>
              <a:rPr lang="en-US" dirty="0" smtClean="0">
                <a:solidFill>
                  <a:schemeClr val="tx1"/>
                </a:solidFill>
              </a:rPr>
              <a:t>Firms have a positive probability of exit in each year after birth.</a:t>
            </a:r>
          </a:p>
          <a:p>
            <a:r>
              <a:rPr lang="en-US" dirty="0" smtClean="0">
                <a:solidFill>
                  <a:schemeClr val="tx1"/>
                </a:solidFill>
              </a:rPr>
              <a:t>Assume the death rate </a:t>
            </a:r>
            <a:r>
              <a:rPr lang="el-GR" dirty="0" smtClean="0">
                <a:solidFill>
                  <a:schemeClr val="tx1"/>
                </a:solidFill>
              </a:rPr>
              <a:t>λ</a:t>
            </a:r>
            <a:r>
              <a:rPr lang="en-US" dirty="0" smtClean="0">
                <a:solidFill>
                  <a:schemeClr val="tx1"/>
                </a:solidFill>
              </a:rPr>
              <a:t> is constant (questionable…)</a:t>
            </a:r>
          </a:p>
          <a:p>
            <a:r>
              <a:rPr lang="en-US" dirty="0" smtClean="0">
                <a:solidFill>
                  <a:schemeClr val="tx1"/>
                </a:solidFill>
              </a:rPr>
              <a:t>Assume a constant number of entrants each year</a:t>
            </a:r>
          </a:p>
          <a:p>
            <a:r>
              <a:rPr lang="en-US" dirty="0" smtClean="0">
                <a:solidFill>
                  <a:schemeClr val="tx1"/>
                </a:solidFill>
              </a:rPr>
              <a:t>This leads to an exponential age distribution</a:t>
            </a:r>
            <a:endParaRPr lang="de-DE" dirty="0">
              <a:solidFill>
                <a:schemeClr val="tx1"/>
              </a:solidFill>
            </a:endParaRPr>
          </a:p>
        </p:txBody>
      </p:sp>
      <p:sp>
        <p:nvSpPr>
          <p:cNvPr id="4" name="Slide Number Placeholder 3"/>
          <p:cNvSpPr>
            <a:spLocks noGrp="1"/>
          </p:cNvSpPr>
          <p:nvPr>
            <p:ph type="sldNum" sz="quarter" idx="10"/>
          </p:nvPr>
        </p:nvSpPr>
        <p:spPr/>
        <p:txBody>
          <a:bodyPr/>
          <a:lstStyle/>
          <a:p>
            <a:fld id="{C54A57F4-6D32-4878-A5CE-627510D3C278}" type="slidenum">
              <a:rPr lang="en-US" smtClean="0"/>
              <a:pPr/>
              <a:t>7</a:t>
            </a:fld>
            <a:endParaRPr lang="en-US" sz="140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a:p>
        </p:txBody>
      </p:sp>
      <p:sp>
        <p:nvSpPr>
          <p:cNvPr id="4" name="Slide Number Placeholder 3"/>
          <p:cNvSpPr>
            <a:spLocks noGrp="1"/>
          </p:cNvSpPr>
          <p:nvPr>
            <p:ph type="sldNum" sz="quarter" idx="10"/>
          </p:nvPr>
        </p:nvSpPr>
        <p:spPr/>
        <p:txBody>
          <a:bodyPr/>
          <a:lstStyle/>
          <a:p>
            <a:fld id="{C54A57F4-6D32-4878-A5CE-627510D3C278}" type="slidenum">
              <a:rPr lang="en-US" smtClean="0"/>
              <a:pPr/>
              <a:t>8</a:t>
            </a:fld>
            <a:endParaRPr lang="en-US" sz="1400">
              <a:latin typeface="Times New Roman" pitchFamily="18" charset="0"/>
            </a:endParaRPr>
          </a:p>
        </p:txBody>
      </p:sp>
      <p:pic>
        <p:nvPicPr>
          <p:cNvPr id="248834" name="Picture 2"/>
          <p:cNvPicPr>
            <a:picLocks noChangeAspect="1" noChangeArrowheads="1"/>
          </p:cNvPicPr>
          <p:nvPr/>
        </p:nvPicPr>
        <p:blipFill>
          <a:blip r:embed="rId2" cstate="print"/>
          <a:srcRect/>
          <a:stretch>
            <a:fillRect/>
          </a:stretch>
        </p:blipFill>
        <p:spPr bwMode="auto">
          <a:xfrm>
            <a:off x="1" y="1586063"/>
            <a:ext cx="9144000" cy="43099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sz="half" idx="1"/>
          </p:nvPr>
        </p:nvSpPr>
        <p:spPr/>
        <p:txBody>
          <a:bodyPr/>
          <a:lstStyle/>
          <a:p>
            <a:endParaRPr lang="de-DE"/>
          </a:p>
        </p:txBody>
      </p:sp>
      <p:sp>
        <p:nvSpPr>
          <p:cNvPr id="4" name="Content Placeholder 3"/>
          <p:cNvSpPr>
            <a:spLocks noGrp="1"/>
          </p:cNvSpPr>
          <p:nvPr>
            <p:ph sz="quarter" idx="2"/>
          </p:nvPr>
        </p:nvSpPr>
        <p:spPr/>
        <p:txBody>
          <a:bodyPr/>
          <a:lstStyle/>
          <a:p>
            <a:endParaRPr lang="de-DE"/>
          </a:p>
        </p:txBody>
      </p:sp>
      <p:sp>
        <p:nvSpPr>
          <p:cNvPr id="5" name="Content Placeholder 4"/>
          <p:cNvSpPr>
            <a:spLocks noGrp="1"/>
          </p:cNvSpPr>
          <p:nvPr>
            <p:ph sz="quarter" idx="3"/>
          </p:nvPr>
        </p:nvSpPr>
        <p:spPr/>
        <p:txBody>
          <a:bodyPr/>
          <a:lstStyle/>
          <a:p>
            <a:endParaRPr lang="de-DE"/>
          </a:p>
        </p:txBody>
      </p:sp>
      <p:sp>
        <p:nvSpPr>
          <p:cNvPr id="6" name="Slide Number Placeholder 5"/>
          <p:cNvSpPr>
            <a:spLocks noGrp="1"/>
          </p:cNvSpPr>
          <p:nvPr>
            <p:ph type="sldNum" sz="quarter" idx="10"/>
          </p:nvPr>
        </p:nvSpPr>
        <p:spPr/>
        <p:txBody>
          <a:bodyPr/>
          <a:lstStyle/>
          <a:p>
            <a:fld id="{D8F33D54-8E24-465A-9E2B-E35F1D177DC4}" type="slidenum">
              <a:rPr lang="en-US" smtClean="0"/>
              <a:pPr/>
              <a:t>9</a:t>
            </a:fld>
            <a:endParaRPr lang="en-US" sz="1400">
              <a:latin typeface="Times New Roman" pitchFamily="18" charset="0"/>
            </a:endParaRPr>
          </a:p>
        </p:txBody>
      </p:sp>
      <p:pic>
        <p:nvPicPr>
          <p:cNvPr id="246787" name="Picture 3"/>
          <p:cNvPicPr>
            <a:picLocks noChangeAspect="1" noChangeArrowheads="1"/>
          </p:cNvPicPr>
          <p:nvPr/>
        </p:nvPicPr>
        <p:blipFill>
          <a:blip r:embed="rId2" cstate="print"/>
          <a:srcRect/>
          <a:stretch>
            <a:fillRect/>
          </a:stretch>
        </p:blipFill>
        <p:spPr bwMode="auto">
          <a:xfrm>
            <a:off x="0" y="357118"/>
            <a:ext cx="9144000" cy="61437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2460</Words>
  <Application>Microsoft Office PowerPoint</Application>
  <PresentationFormat>On-screen Show (4:3)</PresentationFormat>
  <Paragraphs>354</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Understanding Firm Growth – some recent results and some challenges ahead</vt:lpstr>
      <vt:lpstr>Slide 2</vt:lpstr>
      <vt:lpstr>Firm size distribution  (Source: SBA fact sheet 2013)</vt:lpstr>
      <vt:lpstr>Power law distribution (Axtell 2001 Science)</vt:lpstr>
      <vt:lpstr>Evolution of the FSD: Cabral and Mata 2003 AER</vt:lpstr>
      <vt:lpstr>Evolution of the FSD: Angelini &amp; Generale 2008 AER</vt:lpstr>
      <vt:lpstr>Age distribution</vt:lpstr>
      <vt:lpstr>Slide 8</vt:lpstr>
      <vt:lpstr>Slide 9</vt:lpstr>
      <vt:lpstr>Slide 10</vt:lpstr>
      <vt:lpstr>Slide 11</vt:lpstr>
      <vt:lpstr>Growth rate distribution</vt:lpstr>
      <vt:lpstr>Exponential Distribution</vt:lpstr>
      <vt:lpstr>Laplace Distribution (symmetric exponential)</vt:lpstr>
      <vt:lpstr>Sales growth in Italian Manufacturing  Bottazzi-Cefis-Dosi-Secchi 2007 SBE</vt:lpstr>
      <vt:lpstr>Disaggregated by industry  Bottazzi-Secchi 2006 Rand J Econ</vt:lpstr>
      <vt:lpstr>Slide 17</vt:lpstr>
      <vt:lpstr>Growth rate distributions</vt:lpstr>
      <vt:lpstr>Slide 19</vt:lpstr>
      <vt:lpstr>Most firms don’t grow: the importance of start-up size Coad, Frankish, Nightingale, Roberts 2014 SBE</vt:lpstr>
      <vt:lpstr>Steady growth is the norm?</vt:lpstr>
      <vt:lpstr>Growth is largely random</vt:lpstr>
      <vt:lpstr>Growth paths? </vt:lpstr>
      <vt:lpstr>Gibrat’s Law</vt:lpstr>
      <vt:lpstr>Implications of Gibrat‘s Law</vt:lpstr>
      <vt:lpstr>Does Gibrat’s Law hold?</vt:lpstr>
      <vt:lpstr>Determinants of growth rates</vt:lpstr>
      <vt:lpstr>Age and growth </vt:lpstr>
      <vt:lpstr>Age and growth</vt:lpstr>
      <vt:lpstr>Growth rate autocorrelation</vt:lpstr>
      <vt:lpstr>Slide 31</vt:lpstr>
      <vt:lpstr>Autocorrelation by firm age Coad-Daunfeldt-Halvarsson 2014</vt:lpstr>
      <vt:lpstr>Innovation and firm growth</vt:lpstr>
      <vt:lpstr>Innovation and firm growth</vt:lpstr>
      <vt:lpstr>Innovation and firm growth</vt:lpstr>
      <vt:lpstr>Quantile regression</vt:lpstr>
      <vt:lpstr>Innovation and employment growth</vt:lpstr>
      <vt:lpstr>Financial performance and firm growth Coad 2007 SCED</vt:lpstr>
      <vt:lpstr>Slide 39</vt:lpstr>
      <vt:lpstr>Characteristics of the founder</vt:lpstr>
      <vt:lpstr>Growth motivation</vt:lpstr>
      <vt:lpstr>Threshold effects</vt:lpstr>
      <vt:lpstr>Slide 43</vt:lpstr>
      <vt:lpstr>Rivalry and growth: Zero-sum game?</vt:lpstr>
      <vt:lpstr>Inter-firm ‘spillovers’</vt:lpstr>
      <vt:lpstr>Rivalry: Empirical literature</vt:lpstr>
      <vt:lpstr>Rivalry: Empirical literature</vt:lpstr>
      <vt:lpstr>Rivalry: Empirical literature</vt:lpstr>
      <vt:lpstr>Rivalry: Empirical literature</vt:lpstr>
      <vt:lpstr>Slide 50</vt:lpstr>
      <vt:lpstr>“Cut-throat” competition? Preliminary speculation </vt:lpstr>
      <vt:lpstr>“Cut-throat” competition? Preliminary speculation  </vt:lpstr>
      <vt:lpstr>Sutton (2007) AER</vt:lpstr>
      <vt:lpstr>Ideally, who should grow?  (cf Productivity distribution: Okubo-Tomiura 2010 WP)</vt:lpstr>
      <vt:lpstr>Ideally, who should grow?</vt:lpstr>
      <vt:lpstr>Growth strategies</vt:lpstr>
      <vt:lpstr>Stages of growth models</vt:lpstr>
      <vt:lpstr>Slide 58</vt:lpstr>
      <vt:lpstr>Stages of growth models</vt:lpstr>
      <vt:lpstr>Advantages of growth</vt:lpstr>
      <vt:lpstr>Disadvantages of growth</vt:lpstr>
      <vt:lpstr>Summary</vt:lpstr>
      <vt:lpstr>Determinants of firm growth: a broader view</vt:lpstr>
      <vt:lpstr>Slide 64</vt:lpstr>
      <vt:lpstr>H A Simon, 1984, JEBO, p40</vt:lpstr>
      <vt:lpstr>Policy implications</vt:lpstr>
      <vt:lpstr>Effective policy support for firm growth</vt:lpstr>
      <vt:lpstr>Firm growth – recent results and challenges ahead</vt:lpstr>
      <vt:lpstr>Perspectives for future research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xxxx</dc:creator>
  <cp:lastModifiedBy>AC</cp:lastModifiedBy>
  <cp:revision>123</cp:revision>
  <dcterms:created xsi:type="dcterms:W3CDTF">2010-11-25T11:50:17Z</dcterms:created>
  <dcterms:modified xsi:type="dcterms:W3CDTF">2014-05-26T18:06:57Z</dcterms:modified>
</cp:coreProperties>
</file>